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521" autoAdjust="0"/>
    <p:restoredTop sz="94660"/>
  </p:normalViewPr>
  <p:slideViewPr>
    <p:cSldViewPr>
      <p:cViewPr varScale="1">
        <p:scale>
          <a:sx n="68" d="100"/>
          <a:sy n="68" d="100"/>
        </p:scale>
        <p:origin x="-582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DF122A-9745-4783-B312-2A29DC4A1A42}" type="datetimeFigureOut">
              <a:rPr lang="en-US" smtClean="0"/>
              <a:pPr/>
              <a:t>1/8/2013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0B4836-A93F-4233-913C-9442947F36F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DF122A-9745-4783-B312-2A29DC4A1A42}" type="datetimeFigureOut">
              <a:rPr lang="en-US" smtClean="0"/>
              <a:pPr/>
              <a:t>1/8/2013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0B4836-A93F-4233-913C-9442947F36F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DF122A-9745-4783-B312-2A29DC4A1A42}" type="datetimeFigureOut">
              <a:rPr lang="en-US" smtClean="0"/>
              <a:pPr/>
              <a:t>1/8/2013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0B4836-A93F-4233-913C-9442947F36F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DF122A-9745-4783-B312-2A29DC4A1A42}" type="datetimeFigureOut">
              <a:rPr lang="en-US" smtClean="0"/>
              <a:pPr/>
              <a:t>1/8/2013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0B4836-A93F-4233-913C-9442947F36F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DF122A-9745-4783-B312-2A29DC4A1A42}" type="datetimeFigureOut">
              <a:rPr lang="en-US" smtClean="0"/>
              <a:pPr/>
              <a:t>1/8/2013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0B4836-A93F-4233-913C-9442947F36F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DF122A-9745-4783-B312-2A29DC4A1A42}" type="datetimeFigureOut">
              <a:rPr lang="en-US" smtClean="0"/>
              <a:pPr/>
              <a:t>1/8/2013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0B4836-A93F-4233-913C-9442947F36F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DF122A-9745-4783-B312-2A29DC4A1A42}" type="datetimeFigureOut">
              <a:rPr lang="en-US" smtClean="0"/>
              <a:pPr/>
              <a:t>1/8/2013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0B4836-A93F-4233-913C-9442947F36F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DF122A-9745-4783-B312-2A29DC4A1A42}" type="datetimeFigureOut">
              <a:rPr lang="en-US" smtClean="0"/>
              <a:pPr/>
              <a:t>1/8/2013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0B4836-A93F-4233-913C-9442947F36F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DF122A-9745-4783-B312-2A29DC4A1A42}" type="datetimeFigureOut">
              <a:rPr lang="en-US" smtClean="0"/>
              <a:pPr/>
              <a:t>1/8/2013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0B4836-A93F-4233-913C-9442947F36F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DF122A-9745-4783-B312-2A29DC4A1A42}" type="datetimeFigureOut">
              <a:rPr lang="en-US" smtClean="0"/>
              <a:pPr/>
              <a:t>1/8/2013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0B4836-A93F-4233-913C-9442947F36F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DF122A-9745-4783-B312-2A29DC4A1A42}" type="datetimeFigureOut">
              <a:rPr lang="en-US" smtClean="0"/>
              <a:pPr/>
              <a:t>1/8/2013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0B4836-A93F-4233-913C-9442947F36F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3DF122A-9745-4783-B312-2A29DC4A1A42}" type="datetimeFigureOut">
              <a:rPr lang="en-US" smtClean="0"/>
              <a:pPr/>
              <a:t>1/8/2013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20B4836-A93F-4233-913C-9442947F36FD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1.v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.v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.v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4.v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5.v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6.v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7.v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8.v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9.v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Revision</a:t>
            </a:r>
            <a:endParaRPr lang="en-US" dirty="0"/>
          </a:p>
        </p:txBody>
      </p:sp>
      <p:sp>
        <p:nvSpPr>
          <p:cNvPr id="2" name="TextBox 1"/>
          <p:cNvSpPr txBox="1"/>
          <p:nvPr/>
        </p:nvSpPr>
        <p:spPr>
          <a:xfrm>
            <a:off x="914400" y="1905000"/>
            <a:ext cx="73914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Previous lecture was about</a:t>
            </a:r>
          </a:p>
          <a:p>
            <a:endParaRPr lang="en-US" sz="2400" dirty="0" smtClean="0"/>
          </a:p>
          <a:p>
            <a:r>
              <a:rPr lang="en-US" sz="2400" dirty="0" smtClean="0"/>
              <a:t>Hamiltonian as Total Energy of the </a:t>
            </a:r>
            <a:r>
              <a:rPr lang="en-US" sz="2400" dirty="0" err="1" smtClean="0"/>
              <a:t>Sytem</a:t>
            </a:r>
            <a:endParaRPr lang="en-US" sz="2400" dirty="0" smtClean="0"/>
          </a:p>
        </p:txBody>
      </p:sp>
    </p:spTree>
    <p:extLst>
      <p:ext uri="{BB962C8B-B14F-4D97-AF65-F5344CB8AC3E}">
        <p14:creationId xmlns="" xmlns:p14="http://schemas.microsoft.com/office/powerpoint/2010/main" val="40845824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152400" y="533400"/>
            <a:ext cx="8229600" cy="1143000"/>
          </a:xfrm>
        </p:spPr>
        <p:txBody>
          <a:bodyPr>
            <a:normAutofit/>
          </a:bodyPr>
          <a:lstStyle/>
          <a:p>
            <a:r>
              <a:rPr lang="en-US" dirty="0" smtClean="0"/>
              <a:t>Simple Harmonic Oscillator</a:t>
            </a:r>
            <a:endParaRPr lang="en-US" dirty="0"/>
          </a:p>
        </p:txBody>
      </p:sp>
      <mc:AlternateContent xmlns:mc="http://schemas.openxmlformats.org/markup-compatibility/2006">
        <mc:Choice xmlns="" xmlns:a14="http://schemas.microsoft.com/office/drawing/2010/main" Requires="a14">
          <p:sp>
            <p:nvSpPr>
              <p:cNvPr id="5" name="TextBox 4"/>
              <p:cNvSpPr txBox="1"/>
              <p:nvPr/>
            </p:nvSpPr>
            <p:spPr>
              <a:xfrm>
                <a:off x="838200" y="1828800"/>
                <a:ext cx="7391400" cy="378565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just"/>
                <a:r>
                  <a:rPr lang="en-US" sz="2400" dirty="0" smtClean="0"/>
                  <a:t>For any periodic motion, there exists a position of the particle for which the next force acting on the particle is zero. This is the equilibrium pendulum.</a:t>
                </a:r>
              </a:p>
              <a:p>
                <a:pPr algn="just"/>
                <a:endParaRPr lang="en-US" sz="2400" dirty="0" smtClean="0"/>
              </a:p>
              <a:p>
                <a:pPr algn="just"/>
                <a:r>
                  <a:rPr lang="en-US" sz="2400" dirty="0" smtClean="0"/>
                  <a:t>Let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/>
                      </a:rPr>
                      <m:t>𝑥</m:t>
                    </m:r>
                    <m:r>
                      <a:rPr lang="en-US" sz="2400" b="0" i="1" smtClean="0">
                        <a:latin typeface="Cambria Math"/>
                      </a:rPr>
                      <m:t>=</m:t>
                    </m:r>
                    <m:sSub>
                      <m:sSubPr>
                        <m:ctrlPr>
                          <a:rPr lang="en-US" sz="2400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/>
                          </a:rPr>
                          <m:t>𝑥</m:t>
                        </m:r>
                      </m:e>
                      <m:sub>
                        <m:r>
                          <a:rPr lang="en-US" sz="2400" b="0" i="1" smtClean="0">
                            <a:latin typeface="Cambria Math"/>
                          </a:rPr>
                          <m:t>0</m:t>
                        </m:r>
                      </m:sub>
                    </m:sSub>
                  </m:oMath>
                </a14:m>
                <a:r>
                  <a:rPr lang="en-US" sz="2400" dirty="0" smtClean="0"/>
                  <a:t> denote this position. We now consider the one-dimensional periodic motion of the particle about this position. If we assume that the displacement is small, the potential energy function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/>
                      </a:rPr>
                      <m:t>𝑉</m:t>
                    </m:r>
                    <m:r>
                      <a:rPr lang="en-US" sz="2400" b="0" i="1" smtClean="0">
                        <a:latin typeface="Cambria Math"/>
                      </a:rPr>
                      <m:t>(</m:t>
                    </m:r>
                    <m:r>
                      <a:rPr lang="en-US" sz="2400" b="0" i="1" smtClean="0">
                        <a:latin typeface="Cambria Math"/>
                      </a:rPr>
                      <m:t>𝑥</m:t>
                    </m:r>
                    <m:r>
                      <a:rPr lang="en-US" sz="2400" b="0" i="1" smtClean="0">
                        <a:latin typeface="Cambria Math"/>
                      </a:rPr>
                      <m:t>)</m:t>
                    </m:r>
                  </m:oMath>
                </a14:m>
                <a:r>
                  <a:rPr lang="en-US" sz="2400" dirty="0" smtClean="0"/>
                  <a:t> can be approximately taken to be equal to the first term in its Taylor series </a:t>
                </a:r>
                <a:r>
                  <a:rPr lang="en-US" sz="2400" dirty="0" err="1" smtClean="0"/>
                  <a:t>expension</a:t>
                </a:r>
                <a:r>
                  <a:rPr lang="en-US" sz="2400" dirty="0" smtClean="0"/>
                  <a:t> about the equilibrium position, i.e.,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/>
                      </a:rPr>
                      <m:t>𝑥</m:t>
                    </m:r>
                    <m:r>
                      <a:rPr lang="en-US" sz="2400" i="1">
                        <a:latin typeface="Cambria Math"/>
                      </a:rPr>
                      <m:t>=</m:t>
                    </m:r>
                    <m:sSub>
                      <m:sSubPr>
                        <m:ctrlPr>
                          <a:rPr lang="en-US" sz="2400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/>
                          </a:rPr>
                          <m:t>𝑥</m:t>
                        </m:r>
                      </m:e>
                      <m:sub>
                        <m:r>
                          <a:rPr lang="en-US" sz="2400" i="1">
                            <a:latin typeface="Cambria Math"/>
                          </a:rPr>
                          <m:t>0</m:t>
                        </m:r>
                      </m:sub>
                    </m:sSub>
                    <m:r>
                      <a:rPr lang="en-US" sz="2400" b="0" i="1" smtClean="0">
                        <a:latin typeface="Cambria Math"/>
                      </a:rPr>
                      <m:t>.</m:t>
                    </m:r>
                  </m:oMath>
                </a14:m>
                <a:r>
                  <a:rPr lang="en-US" sz="2400" dirty="0" smtClean="0"/>
                  <a:t/>
                </a:r>
                <a:endParaRPr lang="en-US" sz="2400" dirty="0"/>
              </a:p>
            </p:txBody>
          </p:sp>
        </mc:Choice>
        <mc:Fallback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8200" y="1828800"/>
                <a:ext cx="7391400" cy="3785652"/>
              </a:xfrm>
              <a:prstGeom prst="rect">
                <a:avLst/>
              </a:prstGeom>
              <a:blipFill rotWithShape="1">
                <a:blip r:embed="rId3"/>
                <a:stretch>
                  <a:fillRect l="-1320" t="-1288" r="-1238" b="-273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="" xmlns:p14="http://schemas.microsoft.com/office/powerpoint/2010/main" val="31617980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="" xmlns:a14="http://schemas.microsoft.com/office/drawing/2010/main" Requires="a14">
          <p:sp>
            <p:nvSpPr>
              <p:cNvPr id="3" name="Rectangle 2"/>
              <p:cNvSpPr/>
              <p:nvPr/>
            </p:nvSpPr>
            <p:spPr>
              <a:xfrm>
                <a:off x="609600" y="381000"/>
                <a:ext cx="7924800" cy="618220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sz="2400" dirty="0" smtClean="0"/>
                  <a:t>The Taylor series expansion of the function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/>
                      </a:rPr>
                      <m:t>𝑉</m:t>
                    </m:r>
                    <m:r>
                      <a:rPr lang="en-US" sz="2400" i="1">
                        <a:latin typeface="Cambria Math"/>
                      </a:rPr>
                      <m:t>(</m:t>
                    </m:r>
                    <m:r>
                      <a:rPr lang="en-US" sz="2400" i="1">
                        <a:latin typeface="Cambria Math"/>
                      </a:rPr>
                      <m:t>𝑥</m:t>
                    </m:r>
                    <m:r>
                      <a:rPr lang="en-US" sz="2400" i="1">
                        <a:latin typeface="Cambria Math"/>
                      </a:rPr>
                      <m:t>)</m:t>
                    </m:r>
                  </m:oMath>
                </a14:m>
                <a:r>
                  <a:rPr lang="en-US" sz="2400" dirty="0"/>
                  <a:t> is given by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>
                          <a:latin typeface="Cambria Math"/>
                        </a:rPr>
                        <m:t>𝑉</m:t>
                      </m:r>
                      <m:d>
                        <m:dPr>
                          <m:ctrlPr>
                            <a:rPr lang="en-US" sz="2400" i="1"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US" sz="2400" i="1">
                              <a:latin typeface="Cambria Math"/>
                            </a:rPr>
                            <m:t>𝑥</m:t>
                          </m:r>
                        </m:e>
                      </m:d>
                      <m:r>
                        <a:rPr lang="en-US" sz="2400" i="1">
                          <a:latin typeface="Cambria Math"/>
                        </a:rPr>
                        <m:t>=</m:t>
                      </m:r>
                      <m:r>
                        <a:rPr lang="en-US" sz="2400" i="1">
                          <a:latin typeface="Cambria Math"/>
                        </a:rPr>
                        <m:t>𝑉</m:t>
                      </m:r>
                      <m:d>
                        <m:dPr>
                          <m:ctrlPr>
                            <a:rPr lang="en-US" sz="2400" i="1">
                              <a:latin typeface="Cambria Math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/>
                                </a:rPr>
                                <m:t>0</m:t>
                              </m:r>
                            </m:sub>
                          </m:sSub>
                        </m:e>
                      </m:d>
                      <m:r>
                        <a:rPr lang="en-US" sz="2400" i="1">
                          <a:latin typeface="Cambria Math"/>
                        </a:rPr>
                        <m:t>+</m:t>
                      </m:r>
                      <m:d>
                        <m:dPr>
                          <m:ctrlPr>
                            <a:rPr lang="en-US" sz="2400" i="1"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US" sz="2400" i="1">
                              <a:latin typeface="Cambria Math"/>
                            </a:rPr>
                            <m:t>𝑥</m:t>
                          </m:r>
                          <m:r>
                            <a:rPr lang="en-US" sz="2400" i="1">
                              <a:latin typeface="Cambria Math"/>
                            </a:rPr>
                            <m:t>−</m:t>
                          </m:r>
                          <m:sSub>
                            <m:sSub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/>
                                </a:rPr>
                                <m:t>0</m:t>
                              </m:r>
                            </m:sub>
                          </m:sSub>
                        </m:e>
                      </m:d>
                      <m:sSup>
                        <m:sSupPr>
                          <m:ctrlPr>
                            <a:rPr lang="en-US" sz="2400" i="1"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en-US" sz="2400" i="1">
                              <a:latin typeface="Cambria Math"/>
                            </a:rPr>
                            <m:t>𝑉</m:t>
                          </m:r>
                        </m:e>
                        <m:sup>
                          <m:r>
                            <a:rPr lang="en-US" sz="2400" i="1">
                              <a:latin typeface="Cambria Math"/>
                            </a:rPr>
                            <m:t>′</m:t>
                          </m:r>
                        </m:sup>
                      </m:sSup>
                      <m:d>
                        <m:dPr>
                          <m:ctrlPr>
                            <a:rPr lang="en-US" sz="2400" i="1">
                              <a:latin typeface="Cambria Math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/>
                                </a:rPr>
                                <m:t>0</m:t>
                              </m:r>
                            </m:sub>
                          </m:sSub>
                        </m:e>
                      </m:d>
                      <m:r>
                        <a:rPr lang="en-US" sz="2400" i="1">
                          <a:latin typeface="Cambria Math"/>
                        </a:rPr>
                        <m:t>+</m:t>
                      </m:r>
                      <m:f>
                        <m:fPr>
                          <m:ctrlPr>
                            <a:rPr lang="en-US" sz="2400" i="1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sz="2400" i="1">
                              <a:latin typeface="Cambria Math"/>
                            </a:rPr>
                            <m:t>1</m:t>
                          </m:r>
                        </m:num>
                        <m:den>
                          <m:r>
                            <a:rPr lang="en-US" sz="2400" i="1">
                              <a:latin typeface="Cambria Math"/>
                            </a:rPr>
                            <m:t>2</m:t>
                          </m:r>
                        </m:den>
                      </m:f>
                      <m:sSup>
                        <m:sSupPr>
                          <m:ctrlPr>
                            <a:rPr lang="en-US" sz="2400" i="1">
                              <a:latin typeface="Cambria Math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dPr>
                            <m:e>
                              <m:r>
                                <a:rPr lang="en-US" sz="2400" i="1">
                                  <a:latin typeface="Cambria Math"/>
                                </a:rPr>
                                <m:t>𝑥</m:t>
                              </m:r>
                              <m:r>
                                <a:rPr lang="en-US" sz="2400" i="1">
                                  <a:latin typeface="Cambria Math"/>
                                </a:rPr>
                                <m:t>−</m:t>
                              </m:r>
                              <m:sSub>
                                <m:sSubPr>
                                  <m:ctrlPr>
                                    <a:rPr lang="en-US" sz="2400" i="1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i="1">
                                      <a:latin typeface="Cambria Math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en-US" sz="2400" i="1">
                                      <a:latin typeface="Cambria Math"/>
                                    </a:rPr>
                                    <m:t>0</m:t>
                                  </m:r>
                                </m:sub>
                              </m:sSub>
                            </m:e>
                          </m:d>
                        </m:e>
                        <m:sup>
                          <m:r>
                            <a:rPr lang="en-US" sz="2400" i="1">
                              <a:latin typeface="Cambria Math"/>
                            </a:rPr>
                            <m:t>2</m:t>
                          </m:r>
                        </m:sup>
                      </m:sSup>
                      <m:sSup>
                        <m:sSupPr>
                          <m:ctrlPr>
                            <a:rPr lang="en-US" sz="2400" i="1"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en-US" sz="2400" i="1">
                              <a:latin typeface="Cambria Math"/>
                            </a:rPr>
                            <m:t>𝑉</m:t>
                          </m:r>
                        </m:e>
                        <m:sup>
                          <m:r>
                            <a:rPr lang="en-US" sz="2400" i="1">
                              <a:latin typeface="Cambria Math"/>
                            </a:rPr>
                            <m:t>′′</m:t>
                          </m:r>
                        </m:sup>
                      </m:sSup>
                      <m:d>
                        <m:dPr>
                          <m:ctrlPr>
                            <a:rPr lang="en-US" sz="2400" i="1">
                              <a:latin typeface="Cambria Math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/>
                                </a:rPr>
                                <m:t>0</m:t>
                              </m:r>
                            </m:sub>
                          </m:sSub>
                        </m:e>
                      </m:d>
                      <m:r>
                        <a:rPr lang="en-US" sz="2400" i="1">
                          <a:latin typeface="Cambria Math"/>
                        </a:rPr>
                        <m:t>+…</m:t>
                      </m:r>
                    </m:oMath>
                  </m:oMathPara>
                </a14:m>
                <a:endParaRPr lang="en-US" sz="2400" dirty="0"/>
              </a:p>
              <a:p>
                <a:r>
                  <a:rPr lang="en-US" sz="2400" dirty="0"/>
                  <a:t>Since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/>
                      </a:rPr>
                      <m:t>𝑉</m:t>
                    </m:r>
                    <m:d>
                      <m:dPr>
                        <m:ctrlPr>
                          <a:rPr lang="en-US" sz="2400" i="1">
                            <a:latin typeface="Cambria Math"/>
                          </a:rPr>
                        </m:ctrlPr>
                      </m:dPr>
                      <m:e>
                        <m:r>
                          <a:rPr lang="en-US" sz="2400" i="1">
                            <a:latin typeface="Cambria Math"/>
                          </a:rPr>
                          <m:t>𝑥</m:t>
                        </m:r>
                      </m:e>
                    </m:d>
                  </m:oMath>
                </a14:m>
                <a:r>
                  <a:rPr lang="en-US" sz="2400" dirty="0"/>
                  <a:t> has minimum value at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/>
                      </a:rPr>
                      <m:t>𝑥</m:t>
                    </m:r>
                    <m:r>
                      <a:rPr lang="en-US" sz="2400" i="1">
                        <a:latin typeface="Cambria Math"/>
                      </a:rPr>
                      <m:t>=</m:t>
                    </m:r>
                    <m:sSub>
                      <m:sSubPr>
                        <m:ctrlPr>
                          <a:rPr lang="en-US" sz="2400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/>
                          </a:rPr>
                          <m:t>𝑥</m:t>
                        </m:r>
                      </m:e>
                      <m:sub>
                        <m:r>
                          <a:rPr lang="en-US" sz="2400" i="1">
                            <a:latin typeface="Cambria Math"/>
                          </a:rPr>
                          <m:t>0</m:t>
                        </m:r>
                      </m:sub>
                    </m:sSub>
                  </m:oMath>
                </a14:m>
                <a:r>
                  <a:rPr lang="en-US" sz="2400" dirty="0"/>
                  <a:t>, so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400" i="1">
                            <a:latin typeface="Cambria Math"/>
                          </a:rPr>
                        </m:ctrlPr>
                      </m:sSupPr>
                      <m:e>
                        <m:r>
                          <a:rPr lang="en-US" sz="2400" i="1">
                            <a:latin typeface="Cambria Math"/>
                          </a:rPr>
                          <m:t>𝑉</m:t>
                        </m:r>
                      </m:e>
                      <m:sup>
                        <m:r>
                          <a:rPr lang="en-US" sz="2400" i="1">
                            <a:latin typeface="Cambria Math"/>
                          </a:rPr>
                          <m:t>′</m:t>
                        </m:r>
                      </m:sup>
                    </m:sSup>
                    <m:d>
                      <m:dPr>
                        <m:ctrlPr>
                          <a:rPr lang="en-US" sz="2400" i="1">
                            <a:latin typeface="Cambria Math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2400" i="1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sz="2400" i="1">
                                <a:latin typeface="Cambria Math"/>
                              </a:rPr>
                              <m:t>𝑥</m:t>
                            </m:r>
                          </m:e>
                          <m:sub>
                            <m:r>
                              <a:rPr lang="en-US" sz="2400" i="1">
                                <a:latin typeface="Cambria Math"/>
                              </a:rPr>
                              <m:t>0</m:t>
                            </m:r>
                          </m:sub>
                        </m:sSub>
                      </m:e>
                    </m:d>
                    <m:r>
                      <a:rPr lang="en-US" sz="2400" i="1">
                        <a:latin typeface="Cambria Math"/>
                      </a:rPr>
                      <m:t>=0.</m:t>
                    </m:r>
                  </m:oMath>
                </a14:m>
                <a:r>
                  <a:rPr lang="en-US" sz="2400" dirty="0"/>
                  <a:t> Therefore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>
                          <a:latin typeface="Cambria Math"/>
                        </a:rPr>
                        <m:t>𝑉</m:t>
                      </m:r>
                      <m:d>
                        <m:dPr>
                          <m:ctrlPr>
                            <a:rPr lang="en-US" sz="2400" i="1"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US" sz="2400" i="1">
                              <a:latin typeface="Cambria Math"/>
                            </a:rPr>
                            <m:t>𝑥</m:t>
                          </m:r>
                        </m:e>
                      </m:d>
                      <m:r>
                        <a:rPr lang="en-US" sz="2400" i="1">
                          <a:latin typeface="Cambria Math"/>
                        </a:rPr>
                        <m:t>=</m:t>
                      </m:r>
                      <m:r>
                        <a:rPr lang="en-US" sz="2400" i="1">
                          <a:latin typeface="Cambria Math"/>
                        </a:rPr>
                        <m:t>𝑉</m:t>
                      </m:r>
                      <m:d>
                        <m:dPr>
                          <m:ctrlPr>
                            <a:rPr lang="en-US" sz="2400" i="1">
                              <a:latin typeface="Cambria Math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/>
                                </a:rPr>
                                <m:t>0</m:t>
                              </m:r>
                            </m:sub>
                          </m:sSub>
                        </m:e>
                      </m:d>
                      <m:r>
                        <a:rPr lang="en-US" sz="2400" i="1">
                          <a:latin typeface="Cambria Math"/>
                        </a:rPr>
                        <m:t>+</m:t>
                      </m:r>
                      <m:f>
                        <m:fPr>
                          <m:ctrlPr>
                            <a:rPr lang="en-US" sz="2400" i="1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sz="2400" i="1">
                              <a:latin typeface="Cambria Math"/>
                            </a:rPr>
                            <m:t>1</m:t>
                          </m:r>
                        </m:num>
                        <m:den>
                          <m:r>
                            <a:rPr lang="en-US" sz="2400" i="1">
                              <a:latin typeface="Cambria Math"/>
                            </a:rPr>
                            <m:t>2</m:t>
                          </m:r>
                        </m:den>
                      </m:f>
                      <m:sSup>
                        <m:sSupPr>
                          <m:ctrlPr>
                            <a:rPr lang="en-US" sz="2400" i="1">
                              <a:latin typeface="Cambria Math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dPr>
                            <m:e>
                              <m:r>
                                <a:rPr lang="en-US" sz="2400" i="1">
                                  <a:latin typeface="Cambria Math"/>
                                </a:rPr>
                                <m:t>𝑥</m:t>
                              </m:r>
                              <m:r>
                                <a:rPr lang="en-US" sz="2400" i="1">
                                  <a:latin typeface="Cambria Math"/>
                                </a:rPr>
                                <m:t>−</m:t>
                              </m:r>
                              <m:sSub>
                                <m:sSubPr>
                                  <m:ctrlPr>
                                    <a:rPr lang="en-US" sz="2400" i="1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i="1">
                                      <a:latin typeface="Cambria Math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en-US" sz="2400" i="1">
                                      <a:latin typeface="Cambria Math"/>
                                    </a:rPr>
                                    <m:t>0</m:t>
                                  </m:r>
                                </m:sub>
                              </m:sSub>
                            </m:e>
                          </m:d>
                        </m:e>
                        <m:sup>
                          <m:r>
                            <a:rPr lang="en-US" sz="2400" i="1">
                              <a:latin typeface="Cambria Math"/>
                            </a:rPr>
                            <m:t>2</m:t>
                          </m:r>
                        </m:sup>
                      </m:sSup>
                      <m:sSup>
                        <m:sSupPr>
                          <m:ctrlPr>
                            <a:rPr lang="en-US" sz="2400" i="1"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en-US" sz="2400" i="1">
                              <a:latin typeface="Cambria Math"/>
                            </a:rPr>
                            <m:t>𝑉</m:t>
                          </m:r>
                        </m:e>
                        <m:sup>
                          <m:r>
                            <a:rPr lang="en-US" sz="2400" i="1">
                              <a:latin typeface="Cambria Math"/>
                            </a:rPr>
                            <m:t>′′</m:t>
                          </m:r>
                        </m:sup>
                      </m:sSup>
                      <m:d>
                        <m:dPr>
                          <m:ctrlPr>
                            <a:rPr lang="en-US" sz="2400" i="1">
                              <a:latin typeface="Cambria Math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/>
                                </a:rPr>
                                <m:t>0</m:t>
                              </m:r>
                            </m:sub>
                          </m:sSub>
                        </m:e>
                      </m:d>
                      <m:r>
                        <a:rPr lang="en-US" sz="2400" i="1">
                          <a:latin typeface="Cambria Math"/>
                        </a:rPr>
                        <m:t>+…</m:t>
                      </m:r>
                    </m:oMath>
                  </m:oMathPara>
                </a14:m>
                <a:endParaRPr lang="en-US" sz="2400" dirty="0"/>
              </a:p>
              <a:p>
                <a:r>
                  <a:rPr lang="en-US" sz="2400" dirty="0"/>
                  <a:t>But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/>
                      </a:rPr>
                      <m:t>𝑉</m:t>
                    </m:r>
                    <m:d>
                      <m:dPr>
                        <m:ctrlPr>
                          <a:rPr lang="en-US" sz="2400" i="1">
                            <a:latin typeface="Cambria Math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2400" i="1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sz="2400" i="1">
                                <a:latin typeface="Cambria Math"/>
                              </a:rPr>
                              <m:t>𝑥</m:t>
                            </m:r>
                          </m:e>
                          <m:sub>
                            <m:r>
                              <a:rPr lang="en-US" sz="2400" i="1">
                                <a:latin typeface="Cambria Math"/>
                              </a:rPr>
                              <m:t>0</m:t>
                            </m:r>
                          </m:sub>
                        </m:sSub>
                      </m:e>
                    </m:d>
                  </m:oMath>
                </a14:m>
                <a:r>
                  <a:rPr lang="en-US" sz="2400" dirty="0"/>
                  <a:t> is the potential energy in the equilibrium position and can be chosen to be equal to zero, so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>
                          <a:latin typeface="Cambria Math"/>
                        </a:rPr>
                        <m:t>𝑉</m:t>
                      </m:r>
                      <m:d>
                        <m:dPr>
                          <m:ctrlPr>
                            <a:rPr lang="en-US" sz="2400" i="1">
                              <a:latin typeface="Cambria Math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/>
                                </a:rPr>
                                <m:t>0</m:t>
                              </m:r>
                            </m:sub>
                          </m:sSub>
                        </m:e>
                      </m:d>
                      <m:r>
                        <a:rPr lang="en-US" sz="2400" i="1">
                          <a:latin typeface="Cambria Math"/>
                        </a:rPr>
                        <m:t>=0.</m:t>
                      </m:r>
                    </m:oMath>
                  </m:oMathPara>
                </a14:m>
                <a:endParaRPr lang="en-US" sz="2400" dirty="0"/>
              </a:p>
              <a:p>
                <a:r>
                  <a:rPr lang="en-US" sz="2400" dirty="0"/>
                  <a:t>Substituting this , the series become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>
                          <a:latin typeface="Cambria Math"/>
                        </a:rPr>
                        <m:t>𝑉</m:t>
                      </m:r>
                      <m:d>
                        <m:dPr>
                          <m:ctrlPr>
                            <a:rPr lang="en-US" sz="2400" i="1"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US" sz="2400" i="1">
                              <a:latin typeface="Cambria Math"/>
                            </a:rPr>
                            <m:t>𝑥</m:t>
                          </m:r>
                        </m:e>
                      </m:d>
                      <m:r>
                        <a:rPr lang="en-US" sz="2400" i="1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US" sz="2400" i="1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sz="2400" i="1">
                              <a:latin typeface="Cambria Math"/>
                            </a:rPr>
                            <m:t>1</m:t>
                          </m:r>
                        </m:num>
                        <m:den>
                          <m:r>
                            <a:rPr lang="en-US" sz="2400" i="1">
                              <a:latin typeface="Cambria Math"/>
                            </a:rPr>
                            <m:t>2</m:t>
                          </m:r>
                        </m:den>
                      </m:f>
                      <m:sSup>
                        <m:sSupPr>
                          <m:ctrlPr>
                            <a:rPr lang="en-US" sz="2400" i="1">
                              <a:latin typeface="Cambria Math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dPr>
                            <m:e>
                              <m:r>
                                <a:rPr lang="en-US" sz="2400" i="1">
                                  <a:latin typeface="Cambria Math"/>
                                </a:rPr>
                                <m:t>𝑥</m:t>
                              </m:r>
                              <m:r>
                                <a:rPr lang="en-US" sz="2400" i="1">
                                  <a:latin typeface="Cambria Math"/>
                                </a:rPr>
                                <m:t>−</m:t>
                              </m:r>
                              <m:sSub>
                                <m:sSubPr>
                                  <m:ctrlPr>
                                    <a:rPr lang="en-US" sz="2400" i="1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i="1">
                                      <a:latin typeface="Cambria Math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en-US" sz="2400" i="1">
                                      <a:latin typeface="Cambria Math"/>
                                    </a:rPr>
                                    <m:t>0</m:t>
                                  </m:r>
                                </m:sub>
                              </m:sSub>
                            </m:e>
                          </m:d>
                        </m:e>
                        <m:sup>
                          <m:r>
                            <a:rPr lang="en-US" sz="2400" i="1">
                              <a:latin typeface="Cambria Math"/>
                            </a:rPr>
                            <m:t>2</m:t>
                          </m:r>
                        </m:sup>
                      </m:sSup>
                      <m:sSup>
                        <m:sSupPr>
                          <m:ctrlPr>
                            <a:rPr lang="en-US" sz="2400" i="1"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en-US" sz="2400" i="1">
                              <a:latin typeface="Cambria Math"/>
                            </a:rPr>
                            <m:t>𝑉</m:t>
                          </m:r>
                        </m:e>
                        <m:sup>
                          <m:r>
                            <a:rPr lang="en-US" sz="2400" i="1">
                              <a:latin typeface="Cambria Math"/>
                            </a:rPr>
                            <m:t>′′</m:t>
                          </m:r>
                        </m:sup>
                      </m:sSup>
                      <m:d>
                        <m:dPr>
                          <m:ctrlPr>
                            <a:rPr lang="en-US" sz="2400" i="1">
                              <a:latin typeface="Cambria Math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/>
                                </a:rPr>
                                <m:t>0</m:t>
                              </m:r>
                            </m:sub>
                          </m:sSub>
                        </m:e>
                      </m:d>
                      <m:r>
                        <a:rPr lang="en-US" sz="2400" i="1">
                          <a:latin typeface="Cambria Math"/>
                        </a:rPr>
                        <m:t>+…</m:t>
                      </m:r>
                    </m:oMath>
                  </m:oMathPara>
                </a14:m>
                <a:endParaRPr lang="en-US" sz="2400" dirty="0" smtClean="0"/>
              </a:p>
              <a:p>
                <a:r>
                  <a:rPr lang="en-US" sz="2400" dirty="0" smtClean="0"/>
                  <a:t>Under the assumption the displacement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/>
                      </a:rPr>
                      <m:t>𝑥</m:t>
                    </m:r>
                    <m:r>
                      <a:rPr lang="en-US" sz="2400" i="1">
                        <a:latin typeface="Cambria Math"/>
                      </a:rPr>
                      <m:t>−</m:t>
                    </m:r>
                    <m:sSub>
                      <m:sSubPr>
                        <m:ctrlPr>
                          <a:rPr lang="en-US" sz="2400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/>
                          </a:rPr>
                          <m:t>𝑥</m:t>
                        </m:r>
                      </m:e>
                      <m:sub>
                        <m:r>
                          <a:rPr lang="en-US" sz="2400" i="1">
                            <a:latin typeface="Cambria Math"/>
                          </a:rPr>
                          <m:t>0</m:t>
                        </m:r>
                      </m:sub>
                    </m:sSub>
                  </m:oMath>
                </a14:m>
                <a:r>
                  <a:rPr lang="en-US" sz="2400" dirty="0" smtClean="0"/>
                  <a:t> is small, we may have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>
                          <a:latin typeface="Cambria Math"/>
                        </a:rPr>
                        <m:t>𝑉</m:t>
                      </m:r>
                      <m:d>
                        <m:dPr>
                          <m:ctrlPr>
                            <a:rPr lang="en-US" sz="2400" i="1"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US" sz="2400" i="1">
                              <a:latin typeface="Cambria Math"/>
                            </a:rPr>
                            <m:t>𝑥</m:t>
                          </m:r>
                        </m:e>
                      </m:d>
                      <m:r>
                        <a:rPr lang="en-US" sz="2400" i="1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US" sz="2400" i="1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sz="2400" i="1">
                              <a:latin typeface="Cambria Math"/>
                            </a:rPr>
                            <m:t>1</m:t>
                          </m:r>
                        </m:num>
                        <m:den>
                          <m:r>
                            <a:rPr lang="en-US" sz="2400" i="1">
                              <a:latin typeface="Cambria Math"/>
                            </a:rPr>
                            <m:t>2</m:t>
                          </m:r>
                        </m:den>
                      </m:f>
                      <m:r>
                        <a:rPr lang="en-US" sz="2400" b="0" i="1" smtClean="0">
                          <a:latin typeface="Cambria Math"/>
                        </a:rPr>
                        <m:t>𝑘</m:t>
                      </m:r>
                      <m:sSup>
                        <m:sSupPr>
                          <m:ctrlPr>
                            <a:rPr lang="en-US" sz="2400" i="1">
                              <a:latin typeface="Cambria Math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dPr>
                            <m:e>
                              <m:r>
                                <a:rPr lang="en-US" sz="2400" i="1">
                                  <a:latin typeface="Cambria Math"/>
                                </a:rPr>
                                <m:t>𝑥</m:t>
                              </m:r>
                              <m:r>
                                <a:rPr lang="en-US" sz="2400" i="1">
                                  <a:latin typeface="Cambria Math"/>
                                </a:rPr>
                                <m:t>−</m:t>
                              </m:r>
                              <m:sSub>
                                <m:sSubPr>
                                  <m:ctrlPr>
                                    <a:rPr lang="en-US" sz="2400" i="1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i="1">
                                      <a:latin typeface="Cambria Math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en-US" sz="2400" i="1">
                                      <a:latin typeface="Cambria Math"/>
                                    </a:rPr>
                                    <m:t>0</m:t>
                                  </m:r>
                                </m:sub>
                              </m:sSub>
                            </m:e>
                          </m:d>
                        </m:e>
                        <m:sup>
                          <m:r>
                            <a:rPr lang="en-US" sz="2400" i="1">
                              <a:latin typeface="Cambria Math"/>
                            </a:rPr>
                            <m:t>2</m:t>
                          </m:r>
                        </m:sup>
                      </m:sSup>
                      <m:r>
                        <a:rPr lang="en-US" sz="2400" b="0" i="1" smtClean="0">
                          <a:latin typeface="Cambria Math"/>
                        </a:rPr>
                        <m:t>, </m:t>
                      </m:r>
                      <m:r>
                        <a:rPr lang="en-US" sz="2400" b="0" i="1" smtClean="0">
                          <a:latin typeface="Cambria Math"/>
                        </a:rPr>
                        <m:t>𝑘</m:t>
                      </m:r>
                      <m:r>
                        <a:rPr lang="en-US" sz="2400" b="0" i="1" smtClean="0">
                          <a:latin typeface="Cambria Math"/>
                        </a:rPr>
                        <m:t>=</m:t>
                      </m:r>
                      <m:sSup>
                        <m:sSupPr>
                          <m:ctrlPr>
                            <a:rPr lang="en-US" sz="2400" i="1"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en-US" sz="2400" i="1">
                              <a:latin typeface="Cambria Math"/>
                            </a:rPr>
                            <m:t>𝑉</m:t>
                          </m:r>
                        </m:e>
                        <m:sup>
                          <m:r>
                            <a:rPr lang="en-US" sz="2400" i="1">
                              <a:latin typeface="Cambria Math"/>
                            </a:rPr>
                            <m:t>′′</m:t>
                          </m:r>
                        </m:sup>
                      </m:sSup>
                      <m:d>
                        <m:dPr>
                          <m:ctrlPr>
                            <a:rPr lang="en-US" sz="2400" i="1">
                              <a:latin typeface="Cambria Math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/>
                                </a:rPr>
                                <m:t>0</m:t>
                              </m:r>
                            </m:sub>
                          </m:sSub>
                        </m:e>
                      </m:d>
                    </m:oMath>
                  </m:oMathPara>
                </a14:m>
                <a:endParaRPr lang="en-US" sz="2400" dirty="0" smtClean="0"/>
              </a:p>
            </p:txBody>
          </p:sp>
        </mc:Choice>
        <mc:Fallback>
          <p:sp>
            <p:nvSpPr>
              <p:cNvPr id="3" name="Rectangle 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9600" y="381000"/>
                <a:ext cx="7924800" cy="6182205"/>
              </a:xfrm>
              <a:prstGeom prst="rect">
                <a:avLst/>
              </a:prstGeom>
              <a:blipFill rotWithShape="1">
                <a:blip r:embed="rId3"/>
                <a:stretch>
                  <a:fillRect l="-1154" t="-78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="" xmlns:p14="http://schemas.microsoft.com/office/powerpoint/2010/main" val="13288749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="" xmlns:a14="http://schemas.microsoft.com/office/drawing/2010/main" Requires="a14">
          <p:sp>
            <p:nvSpPr>
              <p:cNvPr id="3" name="TextBox 2"/>
              <p:cNvSpPr txBox="1"/>
              <p:nvPr/>
            </p:nvSpPr>
            <p:spPr>
              <a:xfrm>
                <a:off x="609600" y="905927"/>
                <a:ext cx="8001000" cy="480907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just"/>
                <a:r>
                  <a:rPr lang="en-US" sz="2400" dirty="0" smtClean="0"/>
                  <a:t>Since for stable equilibrium, the potential energy in the position must be minimum,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400" i="1">
                            <a:latin typeface="Cambria Math"/>
                          </a:rPr>
                        </m:ctrlPr>
                      </m:sSupPr>
                      <m:e>
                        <m:r>
                          <a:rPr lang="en-US" sz="2400" i="1">
                            <a:latin typeface="Cambria Math"/>
                          </a:rPr>
                          <m:t>𝑉</m:t>
                        </m:r>
                      </m:e>
                      <m:sup>
                        <m:r>
                          <a:rPr lang="en-US" sz="2400" i="1">
                            <a:latin typeface="Cambria Math"/>
                          </a:rPr>
                          <m:t>′′</m:t>
                        </m:r>
                      </m:sup>
                    </m:sSup>
                    <m:d>
                      <m:dPr>
                        <m:ctrlPr>
                          <a:rPr lang="en-US" sz="2400" i="1">
                            <a:latin typeface="Cambria Math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2400" i="1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sz="2400" i="1">
                                <a:latin typeface="Cambria Math"/>
                              </a:rPr>
                              <m:t>𝑥</m:t>
                            </m:r>
                          </m:e>
                          <m:sub>
                            <m:r>
                              <a:rPr lang="en-US" sz="2400" i="1">
                                <a:latin typeface="Cambria Math"/>
                              </a:rPr>
                              <m:t>0</m:t>
                            </m:r>
                          </m:sub>
                        </m:sSub>
                      </m:e>
                    </m:d>
                  </m:oMath>
                </a14:m>
                <a:r>
                  <a:rPr lang="en-US" sz="2400" dirty="0" smtClean="0"/>
                  <a:t> must be positive, and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/>
                      </a:rPr>
                      <m:t>𝑘</m:t>
                    </m:r>
                  </m:oMath>
                </a14:m>
                <a:r>
                  <a:rPr lang="en-US" sz="2400" dirty="0" smtClean="0"/>
                  <a:t> is also positive. We further simplify the problem by shifting the origin at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/>
                      </a:rPr>
                      <m:t>𝑥</m:t>
                    </m:r>
                    <m:r>
                      <a:rPr lang="en-US" sz="2400" i="1">
                        <a:latin typeface="Cambria Math"/>
                      </a:rPr>
                      <m:t>−</m:t>
                    </m:r>
                    <m:sSub>
                      <m:sSubPr>
                        <m:ctrlPr>
                          <a:rPr lang="en-US" sz="2400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/>
                          </a:rPr>
                          <m:t>𝑥</m:t>
                        </m:r>
                      </m:e>
                      <m:sub>
                        <m:r>
                          <a:rPr lang="en-US" sz="2400" i="1">
                            <a:latin typeface="Cambria Math"/>
                          </a:rPr>
                          <m:t>0</m:t>
                        </m:r>
                      </m:sub>
                    </m:sSub>
                  </m:oMath>
                </a14:m>
                <a:r>
                  <a:rPr lang="en-US" sz="2400" dirty="0" smtClean="0"/>
                  <a:t/>
                </a:r>
              </a:p>
              <a:p>
                <a:pPr algn="just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>
                          <a:latin typeface="Cambria Math"/>
                        </a:rPr>
                        <m:t>𝑉</m:t>
                      </m:r>
                      <m:d>
                        <m:dPr>
                          <m:ctrlPr>
                            <a:rPr lang="en-US" sz="2400" i="1"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US" sz="2400" i="1">
                              <a:latin typeface="Cambria Math"/>
                            </a:rPr>
                            <m:t>𝑥</m:t>
                          </m:r>
                        </m:e>
                      </m:d>
                      <m:r>
                        <a:rPr lang="en-US" sz="2400" i="1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US" sz="2400" i="1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sz="2400" i="1">
                              <a:latin typeface="Cambria Math"/>
                            </a:rPr>
                            <m:t>1</m:t>
                          </m:r>
                        </m:num>
                        <m:den>
                          <m:r>
                            <a:rPr lang="en-US" sz="2400" i="1">
                              <a:latin typeface="Cambria Math"/>
                            </a:rPr>
                            <m:t>2</m:t>
                          </m:r>
                        </m:den>
                      </m:f>
                      <m:r>
                        <a:rPr lang="en-US" sz="2400" i="1">
                          <a:latin typeface="Cambria Math"/>
                        </a:rPr>
                        <m:t>𝑘</m:t>
                      </m:r>
                      <m:sSup>
                        <m:sSupPr>
                          <m:ctrlPr>
                            <a:rPr lang="en-US" sz="2400" i="1" smtClean="0"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en-US" sz="2400" b="0" i="1" smtClean="0">
                              <a:latin typeface="Cambria Math"/>
                            </a:rPr>
                            <m:t>𝑥</m:t>
                          </m:r>
                        </m:e>
                        <m:sup>
                          <m:r>
                            <a:rPr lang="en-US" sz="2400" b="0" i="1" smtClean="0">
                              <a:latin typeface="Cambria Math"/>
                            </a:rPr>
                            <m:t>2</m:t>
                          </m:r>
                        </m:sup>
                      </m:sSup>
                      <m:r>
                        <a:rPr lang="en-US" sz="2400" b="0" i="1" smtClean="0">
                          <a:latin typeface="Cambria Math"/>
                        </a:rPr>
                        <m:t>.</m:t>
                      </m:r>
                    </m:oMath>
                  </m:oMathPara>
                </a14:m>
                <a:endParaRPr lang="en-US" sz="2400" dirty="0" smtClean="0"/>
              </a:p>
              <a:p>
                <a:pPr algn="just"/>
                <a:r>
                  <a:rPr lang="en-US" sz="2400" dirty="0" smtClean="0"/>
                  <a:t>With this approximation, the force acting on the particle at any point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/>
                      </a:rPr>
                      <m:t>𝑥</m:t>
                    </m:r>
                  </m:oMath>
                </a14:m>
                <a:r>
                  <a:rPr lang="en-US" sz="2400" dirty="0" smtClean="0"/>
                  <a:t> is given by</a:t>
                </a:r>
              </a:p>
              <a:p>
                <a:pPr algn="just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/>
                        </a:rPr>
                        <m:t>𝐹</m:t>
                      </m:r>
                      <m:r>
                        <a:rPr lang="en-US" sz="2400" b="0" i="1" smtClean="0">
                          <a:latin typeface="Cambria Math"/>
                        </a:rPr>
                        <m:t>=−</m:t>
                      </m:r>
                      <m:f>
                        <m:fPr>
                          <m:ctrlPr>
                            <a:rPr lang="en-US" sz="2400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sz="2400" i="1" smtClean="0">
                              <a:latin typeface="Cambria Math"/>
                            </a:rPr>
                            <m:t>𝑑</m:t>
                          </m:r>
                          <m:r>
                            <a:rPr lang="en-US" sz="2400" b="0" i="1" smtClean="0">
                              <a:latin typeface="Cambria Math"/>
                            </a:rPr>
                            <m:t>𝑉</m:t>
                          </m:r>
                        </m:num>
                        <m:den>
                          <m:r>
                            <a:rPr lang="en-US" sz="2400" i="1" smtClean="0">
                              <a:latin typeface="Cambria Math"/>
                            </a:rPr>
                            <m:t>𝑑𝑥</m:t>
                          </m:r>
                        </m:den>
                      </m:f>
                      <m:r>
                        <a:rPr lang="en-US" sz="2400" b="0" i="1" smtClean="0">
                          <a:latin typeface="Cambria Math"/>
                        </a:rPr>
                        <m:t>=−</m:t>
                      </m:r>
                      <m:r>
                        <a:rPr lang="en-US" sz="2400" b="0" i="1" smtClean="0">
                          <a:latin typeface="Cambria Math"/>
                        </a:rPr>
                        <m:t>𝑘𝑥</m:t>
                      </m:r>
                      <m:r>
                        <a:rPr lang="en-US" sz="2400" b="0" i="1" smtClean="0">
                          <a:latin typeface="Cambria Math"/>
                        </a:rPr>
                        <m:t>.</m:t>
                      </m:r>
                    </m:oMath>
                  </m:oMathPara>
                </a14:m>
                <a:endParaRPr lang="en-US" sz="2400" dirty="0" smtClean="0"/>
              </a:p>
              <a:p>
                <a:pPr algn="just"/>
                <a:r>
                  <a:rPr lang="en-US" sz="2400" dirty="0" smtClean="0"/>
                  <a:t>But, by Newton’s second law of motion, the equation of motion of the particle is given by</a:t>
                </a:r>
              </a:p>
              <a:p>
                <a:pPr algn="just"/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/>
                      </a:rPr>
                      <m:t>𝑚</m:t>
                    </m:r>
                    <m:acc>
                      <m:accPr>
                        <m:chr m:val="̈"/>
                        <m:ctrlPr>
                          <a:rPr lang="en-US" sz="2400" b="0" i="1" smtClean="0">
                            <a:latin typeface="Cambria Math"/>
                          </a:rPr>
                        </m:ctrlPr>
                      </m:accPr>
                      <m:e>
                        <m:r>
                          <a:rPr lang="en-US" sz="2400" b="0" i="1" smtClean="0">
                            <a:latin typeface="Cambria Math"/>
                          </a:rPr>
                          <m:t>𝑥</m:t>
                        </m:r>
                      </m:e>
                    </m:acc>
                    <m:r>
                      <a:rPr lang="en-US" sz="2400" b="0" i="1" smtClean="0">
                        <a:latin typeface="Cambria Math"/>
                      </a:rPr>
                      <m:t>=−</m:t>
                    </m:r>
                    <m:r>
                      <a:rPr lang="en-US" sz="2400" b="0" i="1" smtClean="0">
                        <a:latin typeface="Cambria Math"/>
                      </a:rPr>
                      <m:t>𝑘𝑥</m:t>
                    </m:r>
                  </m:oMath>
                </a14:m>
                <a:r>
                  <a:rPr lang="en-US" sz="2400" dirty="0" smtClean="0"/>
                  <a:t/>
                </a:r>
                <a:endParaRPr lang="en-US" sz="2400" dirty="0"/>
              </a:p>
            </p:txBody>
          </p:sp>
        </mc:Choice>
        <mc:Fallback>
          <p:sp>
            <p:nvSpPr>
              <p:cNvPr id="3" name="TextBox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9600" y="905927"/>
                <a:ext cx="8001000" cy="4809073"/>
              </a:xfrm>
              <a:prstGeom prst="rect">
                <a:avLst/>
              </a:prstGeom>
              <a:blipFill rotWithShape="1">
                <a:blip r:embed="rId3"/>
                <a:stretch>
                  <a:fillRect l="-1142" t="-1014" r="-106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="" xmlns:p14="http://schemas.microsoft.com/office/powerpoint/2010/main" val="30805023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="" xmlns:a14="http://schemas.microsoft.com/office/drawing/2010/main" Requires="a14">
          <p:sp>
            <p:nvSpPr>
              <p:cNvPr id="2" name="Rectangle 1"/>
              <p:cNvSpPr/>
              <p:nvPr/>
            </p:nvSpPr>
            <p:spPr>
              <a:xfrm>
                <a:off x="685800" y="685800"/>
                <a:ext cx="7848600" cy="47815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just"/>
                <a:r>
                  <a:rPr lang="en-US" sz="2400" dirty="0" smtClean="0"/>
                  <a:t>To solve this equation, it can be rewritten as</a:t>
                </a:r>
              </a:p>
              <a:p>
                <a:pPr algn="just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̈"/>
                          <m:ctrlPr>
                            <a:rPr lang="en-US" sz="2400" i="1">
                              <a:latin typeface="Cambria Math"/>
                            </a:rPr>
                          </m:ctrlPr>
                        </m:accPr>
                        <m:e>
                          <m:r>
                            <a:rPr lang="en-US" sz="2400" i="1">
                              <a:latin typeface="Cambria Math"/>
                            </a:rPr>
                            <m:t>𝑥</m:t>
                          </m:r>
                        </m:e>
                      </m:acc>
                      <m:r>
                        <a:rPr lang="en-US" sz="2400" i="1">
                          <a:latin typeface="Cambria Math"/>
                        </a:rPr>
                        <m:t>=−</m:t>
                      </m:r>
                      <m:sSup>
                        <m:sSupPr>
                          <m:ctrlPr>
                            <a:rPr lang="en-US" sz="2400" i="1"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en-US" sz="2400" i="1">
                              <a:latin typeface="Cambria Math"/>
                              <a:ea typeface="Cambria Math"/>
                            </a:rPr>
                            <m:t>𝜔</m:t>
                          </m:r>
                        </m:e>
                        <m:sup>
                          <m:r>
                            <a:rPr lang="en-US" sz="2400" i="1">
                              <a:latin typeface="Cambria Math"/>
                            </a:rPr>
                            <m:t>2</m:t>
                          </m:r>
                        </m:sup>
                      </m:sSup>
                      <m:r>
                        <a:rPr lang="en-US" sz="2400" i="1">
                          <a:latin typeface="Cambria Math"/>
                        </a:rPr>
                        <m:t>𝑥</m:t>
                      </m:r>
                      <m:r>
                        <a:rPr lang="en-US" sz="2400" i="1">
                          <a:latin typeface="Cambria Math"/>
                        </a:rPr>
                        <m:t>,</m:t>
                      </m:r>
                      <m:sSup>
                        <m:sSupPr>
                          <m:ctrlPr>
                            <a:rPr lang="en-US" sz="2400" i="1"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en-US" sz="2400" i="1">
                              <a:latin typeface="Cambria Math"/>
                              <a:ea typeface="Cambria Math"/>
                            </a:rPr>
                            <m:t>𝜔</m:t>
                          </m:r>
                        </m:e>
                        <m:sup>
                          <m:r>
                            <a:rPr lang="en-US" sz="2400" i="1">
                              <a:latin typeface="Cambria Math"/>
                            </a:rPr>
                            <m:t>2</m:t>
                          </m:r>
                        </m:sup>
                      </m:sSup>
                      <m:r>
                        <a:rPr lang="en-US" sz="2400">
                          <a:latin typeface="Cambria Math"/>
                        </a:rPr>
                        <m:t>=</m:t>
                      </m:r>
                      <m:r>
                        <a:rPr lang="en-US" sz="2400" i="1">
                          <a:latin typeface="Cambria Math"/>
                        </a:rPr>
                        <m:t>−</m:t>
                      </m:r>
                      <m:f>
                        <m:fPr>
                          <m:ctrlPr>
                            <a:rPr lang="en-US" sz="2400" i="1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sz="2400" i="1">
                              <a:latin typeface="Cambria Math"/>
                            </a:rPr>
                            <m:t>𝑘</m:t>
                          </m:r>
                        </m:num>
                        <m:den>
                          <m:r>
                            <a:rPr lang="en-US" sz="2400" i="1">
                              <a:latin typeface="Cambria Math"/>
                            </a:rPr>
                            <m:t>𝑚</m:t>
                          </m:r>
                        </m:den>
                      </m:f>
                    </m:oMath>
                  </m:oMathPara>
                </a14:m>
                <a:endParaRPr lang="en-US" sz="2400" dirty="0"/>
              </a:p>
              <a:p>
                <a:pPr algn="just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>
                          <a:latin typeface="Cambria Math"/>
                          <a:ea typeface="Cambria Math"/>
                        </a:rPr>
                        <m:t>⟹</m:t>
                      </m:r>
                      <m:f>
                        <m:fPr>
                          <m:ctrlPr>
                            <a:rPr lang="en-US" sz="2400" i="1">
                              <a:latin typeface="Cambria Math"/>
                              <a:ea typeface="Cambria Math"/>
                            </a:rPr>
                          </m:ctrlPr>
                        </m:fPr>
                        <m:num>
                          <m:r>
                            <a:rPr lang="en-US" sz="2400" i="1">
                              <a:latin typeface="Cambria Math"/>
                              <a:ea typeface="Cambria Math"/>
                            </a:rPr>
                            <m:t>𝑑</m:t>
                          </m:r>
                          <m:acc>
                            <m:accPr>
                              <m:chr m:val="̇"/>
                              <m:ctrlPr>
                                <a:rPr lang="en-US" sz="2400" i="1">
                                  <a:latin typeface="Cambria Math"/>
                                  <a:ea typeface="Cambria Math"/>
                                </a:rPr>
                              </m:ctrlPr>
                            </m:accPr>
                            <m:e>
                              <m:r>
                                <a:rPr lang="en-US" sz="2400" i="1">
                                  <a:latin typeface="Cambria Math"/>
                                  <a:ea typeface="Cambria Math"/>
                                </a:rPr>
                                <m:t>𝑥</m:t>
                              </m:r>
                            </m:e>
                          </m:acc>
                        </m:num>
                        <m:den>
                          <m:r>
                            <a:rPr lang="en-US" sz="2400" i="1">
                              <a:latin typeface="Cambria Math"/>
                              <a:ea typeface="Cambria Math"/>
                            </a:rPr>
                            <m:t>𝑑𝑡</m:t>
                          </m:r>
                        </m:den>
                      </m:f>
                      <m:r>
                        <a:rPr lang="en-US" sz="2400" i="1">
                          <a:latin typeface="Cambria Math"/>
                          <a:ea typeface="Cambria Math"/>
                        </a:rPr>
                        <m:t>=</m:t>
                      </m:r>
                      <m:r>
                        <a:rPr lang="en-US" sz="2400" i="1">
                          <a:latin typeface="Cambria Math"/>
                        </a:rPr>
                        <m:t>−</m:t>
                      </m:r>
                      <m:sSup>
                        <m:sSupPr>
                          <m:ctrlPr>
                            <a:rPr lang="en-US" sz="2400" i="1"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en-US" sz="2400" i="1">
                              <a:latin typeface="Cambria Math"/>
                              <a:ea typeface="Cambria Math"/>
                            </a:rPr>
                            <m:t>𝜔</m:t>
                          </m:r>
                        </m:e>
                        <m:sup>
                          <m:r>
                            <a:rPr lang="en-US" sz="2400" i="1">
                              <a:latin typeface="Cambria Math"/>
                            </a:rPr>
                            <m:t>2</m:t>
                          </m:r>
                        </m:sup>
                      </m:sSup>
                      <m:r>
                        <a:rPr lang="en-US" sz="2400" i="1">
                          <a:latin typeface="Cambria Math"/>
                        </a:rPr>
                        <m:t>𝑥</m:t>
                      </m:r>
                    </m:oMath>
                  </m:oMathPara>
                </a14:m>
                <a:endParaRPr lang="en-US" sz="2400" dirty="0"/>
              </a:p>
              <a:p>
                <a:pPr algn="just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>
                          <a:latin typeface="Cambria Math"/>
                          <a:ea typeface="Cambria Math"/>
                        </a:rPr>
                        <m:t>⟹</m:t>
                      </m:r>
                      <m:f>
                        <m:fPr>
                          <m:ctrlPr>
                            <a:rPr lang="en-US" sz="2400" i="1">
                              <a:latin typeface="Cambria Math"/>
                              <a:ea typeface="Cambria Math"/>
                            </a:rPr>
                          </m:ctrlPr>
                        </m:fPr>
                        <m:num>
                          <m:r>
                            <a:rPr lang="en-US" sz="2400" i="1">
                              <a:latin typeface="Cambria Math"/>
                              <a:ea typeface="Cambria Math"/>
                            </a:rPr>
                            <m:t>𝑑</m:t>
                          </m:r>
                          <m:acc>
                            <m:accPr>
                              <m:chr m:val="̇"/>
                              <m:ctrlPr>
                                <a:rPr lang="en-US" sz="2400" i="1">
                                  <a:latin typeface="Cambria Math"/>
                                  <a:ea typeface="Cambria Math"/>
                                </a:rPr>
                              </m:ctrlPr>
                            </m:accPr>
                            <m:e>
                              <m:r>
                                <a:rPr lang="en-US" sz="2400" i="1">
                                  <a:latin typeface="Cambria Math"/>
                                  <a:ea typeface="Cambria Math"/>
                                </a:rPr>
                                <m:t>𝑥</m:t>
                              </m:r>
                            </m:e>
                          </m:acc>
                        </m:num>
                        <m:den>
                          <m:r>
                            <a:rPr lang="en-US" sz="2400" i="1">
                              <a:latin typeface="Cambria Math"/>
                              <a:ea typeface="Cambria Math"/>
                            </a:rPr>
                            <m:t>𝑑𝑥</m:t>
                          </m:r>
                        </m:den>
                      </m:f>
                      <m:f>
                        <m:fPr>
                          <m:ctrlPr>
                            <a:rPr lang="en-US" sz="2400" i="1">
                              <a:latin typeface="Cambria Math"/>
                              <a:ea typeface="Cambria Math"/>
                            </a:rPr>
                          </m:ctrlPr>
                        </m:fPr>
                        <m:num>
                          <m:r>
                            <a:rPr lang="en-US" sz="2400" i="1">
                              <a:latin typeface="Cambria Math"/>
                              <a:ea typeface="Cambria Math"/>
                            </a:rPr>
                            <m:t>𝑑𝑥</m:t>
                          </m:r>
                        </m:num>
                        <m:den>
                          <m:r>
                            <a:rPr lang="en-US" sz="2400" i="1">
                              <a:latin typeface="Cambria Math"/>
                              <a:ea typeface="Cambria Math"/>
                            </a:rPr>
                            <m:t>𝑑𝑡</m:t>
                          </m:r>
                        </m:den>
                      </m:f>
                      <m:r>
                        <a:rPr lang="en-US" sz="2400" i="1">
                          <a:latin typeface="Cambria Math"/>
                          <a:ea typeface="Cambria Math"/>
                        </a:rPr>
                        <m:t>=</m:t>
                      </m:r>
                      <m:r>
                        <a:rPr lang="en-US" sz="2400" i="1">
                          <a:latin typeface="Cambria Math"/>
                        </a:rPr>
                        <m:t>−</m:t>
                      </m:r>
                      <m:sSup>
                        <m:sSupPr>
                          <m:ctrlPr>
                            <a:rPr lang="en-US" sz="2400" i="1"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en-US" sz="2400" i="1">
                              <a:latin typeface="Cambria Math"/>
                              <a:ea typeface="Cambria Math"/>
                            </a:rPr>
                            <m:t>𝜔</m:t>
                          </m:r>
                        </m:e>
                        <m:sup>
                          <m:r>
                            <a:rPr lang="en-US" sz="2400" i="1">
                              <a:latin typeface="Cambria Math"/>
                            </a:rPr>
                            <m:t>2</m:t>
                          </m:r>
                        </m:sup>
                      </m:sSup>
                      <m:r>
                        <a:rPr lang="en-US" sz="2400" i="1">
                          <a:latin typeface="Cambria Math"/>
                        </a:rPr>
                        <m:t>𝑥</m:t>
                      </m:r>
                    </m:oMath>
                  </m:oMathPara>
                </a14:m>
                <a:endParaRPr lang="en-US" sz="2400" dirty="0"/>
              </a:p>
              <a:p>
                <a:pPr algn="just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>
                          <a:latin typeface="Cambria Math"/>
                          <a:ea typeface="Cambria Math"/>
                        </a:rPr>
                        <m:t>⟹</m:t>
                      </m:r>
                      <m:acc>
                        <m:accPr>
                          <m:chr m:val="̇"/>
                          <m:ctrlPr>
                            <a:rPr lang="en-US" sz="2400" i="1">
                              <a:latin typeface="Cambria Math"/>
                              <a:ea typeface="Cambria Math"/>
                            </a:rPr>
                          </m:ctrlPr>
                        </m:accPr>
                        <m:e>
                          <m:r>
                            <a:rPr lang="en-US" sz="2400" i="1">
                              <a:latin typeface="Cambria Math"/>
                              <a:ea typeface="Cambria Math"/>
                            </a:rPr>
                            <m:t>𝑥</m:t>
                          </m:r>
                        </m:e>
                      </m:acc>
                      <m:r>
                        <a:rPr lang="en-US" sz="2400" i="1">
                          <a:latin typeface="Cambria Math"/>
                          <a:ea typeface="Cambria Math"/>
                        </a:rPr>
                        <m:t>𝑑</m:t>
                      </m:r>
                      <m:acc>
                        <m:accPr>
                          <m:chr m:val="̇"/>
                          <m:ctrlPr>
                            <a:rPr lang="en-US" sz="2400" i="1">
                              <a:latin typeface="Cambria Math"/>
                              <a:ea typeface="Cambria Math"/>
                            </a:rPr>
                          </m:ctrlPr>
                        </m:accPr>
                        <m:e>
                          <m:r>
                            <a:rPr lang="en-US" sz="2400" i="1">
                              <a:latin typeface="Cambria Math"/>
                              <a:ea typeface="Cambria Math"/>
                            </a:rPr>
                            <m:t>𝑥</m:t>
                          </m:r>
                        </m:e>
                      </m:acc>
                      <m:r>
                        <a:rPr lang="en-US" sz="2400" i="1">
                          <a:latin typeface="Cambria Math"/>
                          <a:ea typeface="Cambria Math"/>
                        </a:rPr>
                        <m:t>=</m:t>
                      </m:r>
                      <m:r>
                        <a:rPr lang="en-US" sz="2400" i="1">
                          <a:latin typeface="Cambria Math"/>
                        </a:rPr>
                        <m:t>−</m:t>
                      </m:r>
                      <m:sSup>
                        <m:sSupPr>
                          <m:ctrlPr>
                            <a:rPr lang="en-US" sz="2400" i="1"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en-US" sz="2400" i="1">
                              <a:latin typeface="Cambria Math"/>
                              <a:ea typeface="Cambria Math"/>
                            </a:rPr>
                            <m:t>𝜔</m:t>
                          </m:r>
                        </m:e>
                        <m:sup>
                          <m:r>
                            <a:rPr lang="en-US" sz="2400" i="1">
                              <a:latin typeface="Cambria Math"/>
                            </a:rPr>
                            <m:t>2</m:t>
                          </m:r>
                        </m:sup>
                      </m:sSup>
                      <m:r>
                        <a:rPr lang="en-US" sz="2400" i="1">
                          <a:latin typeface="Cambria Math"/>
                        </a:rPr>
                        <m:t>𝑥𝑑𝑥</m:t>
                      </m:r>
                    </m:oMath>
                  </m:oMathPara>
                </a14:m>
                <a:endParaRPr lang="en-US" sz="2400" dirty="0"/>
              </a:p>
              <a:p>
                <a:pPr algn="just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>
                          <a:latin typeface="Cambria Math"/>
                          <a:ea typeface="Cambria Math"/>
                        </a:rPr>
                        <m:t>⟹</m:t>
                      </m:r>
                      <m:f>
                        <m:fPr>
                          <m:ctrlPr>
                            <a:rPr lang="en-US" sz="2400" i="1">
                              <a:latin typeface="Cambria Math"/>
                              <a:ea typeface="Cambria Math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US" sz="2400" i="1">
                                  <a:latin typeface="Cambria Math"/>
                                  <a:ea typeface="Cambria Math"/>
                                </a:rPr>
                              </m:ctrlPr>
                            </m:sSupPr>
                            <m:e>
                              <m:acc>
                                <m:accPr>
                                  <m:chr m:val="̇"/>
                                  <m:ctrlPr>
                                    <a:rPr lang="en-US" sz="2400" i="1">
                                      <a:latin typeface="Cambria Math"/>
                                      <a:ea typeface="Cambria Math"/>
                                    </a:rPr>
                                  </m:ctrlPr>
                                </m:accPr>
                                <m:e>
                                  <m:r>
                                    <a:rPr lang="en-US" sz="2400" i="1">
                                      <a:latin typeface="Cambria Math"/>
                                      <a:ea typeface="Cambria Math"/>
                                    </a:rPr>
                                    <m:t>𝑥</m:t>
                                  </m:r>
                                </m:e>
                              </m:acc>
                            </m:e>
                            <m:sup>
                              <m:r>
                                <a:rPr lang="en-US" sz="2400" i="1">
                                  <a:latin typeface="Cambria Math"/>
                                  <a:ea typeface="Cambria Math"/>
                                </a:rPr>
                                <m:t>2</m:t>
                              </m:r>
                            </m:sup>
                          </m:sSup>
                        </m:num>
                        <m:den>
                          <m:r>
                            <a:rPr lang="en-US" sz="2400" i="1">
                              <a:latin typeface="Cambria Math"/>
                              <a:ea typeface="Cambria Math"/>
                            </a:rPr>
                            <m:t>2</m:t>
                          </m:r>
                        </m:den>
                      </m:f>
                      <m:r>
                        <a:rPr lang="en-US" sz="2400" i="1">
                          <a:latin typeface="Cambria Math"/>
                          <a:ea typeface="Cambria Math"/>
                        </a:rPr>
                        <m:t>=</m:t>
                      </m:r>
                      <m:f>
                        <m:fPr>
                          <m:ctrlPr>
                            <a:rPr lang="en-US" sz="2400" i="1">
                              <a:latin typeface="Cambria Math"/>
                              <a:ea typeface="Cambria Math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US" sz="2400" i="1">
                                  <a:latin typeface="Cambria Math"/>
                                  <a:ea typeface="Cambria Math"/>
                                </a:rPr>
                              </m:ctrlPr>
                            </m:sSupPr>
                            <m:e>
                              <m:r>
                                <a:rPr lang="en-US" sz="2400" i="1">
                                  <a:latin typeface="Cambria Math"/>
                                </a:rPr>
                                <m:t>−</m:t>
                              </m:r>
                              <m:sSup>
                                <m:sSupPr>
                                  <m:ctrlPr>
                                    <a:rPr lang="en-US" sz="2400" i="1">
                                      <a:latin typeface="Cambria Math"/>
                                    </a:rPr>
                                  </m:ctrlPr>
                                </m:sSupPr>
                                <m:e>
                                  <m:r>
                                    <a:rPr lang="en-US" sz="2400" i="1">
                                      <a:latin typeface="Cambria Math"/>
                                      <a:ea typeface="Cambria Math"/>
                                    </a:rPr>
                                    <m:t>𝜔</m:t>
                                  </m:r>
                                </m:e>
                                <m:sup>
                                  <m:r>
                                    <a:rPr lang="en-US" sz="2400" i="1">
                                      <a:latin typeface="Cambria Math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en-US" sz="2400" i="1">
                                  <a:latin typeface="Cambria Math"/>
                                  <a:ea typeface="Cambria Math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US" sz="2400" i="1">
                                  <a:latin typeface="Cambria Math"/>
                                  <a:ea typeface="Cambria Math"/>
                                </a:rPr>
                                <m:t>2</m:t>
                              </m:r>
                            </m:sup>
                          </m:sSup>
                        </m:num>
                        <m:den>
                          <m:r>
                            <a:rPr lang="en-US" sz="2400" i="1">
                              <a:latin typeface="Cambria Math"/>
                              <a:ea typeface="Cambria Math"/>
                            </a:rPr>
                            <m:t>2</m:t>
                          </m:r>
                        </m:den>
                      </m:f>
                      <m:r>
                        <a:rPr lang="en-US" sz="2400" i="1">
                          <a:latin typeface="Cambria Math"/>
                        </a:rPr>
                        <m:t>+</m:t>
                      </m:r>
                      <m:r>
                        <a:rPr lang="en-US" sz="2400" i="1">
                          <a:latin typeface="Cambria Math"/>
                        </a:rPr>
                        <m:t>𝑐</m:t>
                      </m:r>
                    </m:oMath>
                  </m:oMathPara>
                </a14:m>
                <a:endParaRPr lang="en-US" sz="2400" dirty="0"/>
              </a:p>
              <a:p>
                <a:pPr algn="just"/>
                <a:r>
                  <a:rPr lang="en-US" sz="2400" dirty="0"/>
                  <a:t>When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/>
                      </a:rPr>
                      <m:t>𝑥</m:t>
                    </m:r>
                  </m:oMath>
                </a14:m>
                <a:r>
                  <a:rPr lang="en-US" sz="2400" dirty="0"/>
                  <a:t> is maximum, i.e., when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/>
                      </a:rPr>
                      <m:t>𝑥</m:t>
                    </m:r>
                    <m:r>
                      <a:rPr lang="en-US" sz="2400" i="1">
                        <a:latin typeface="Cambria Math"/>
                      </a:rPr>
                      <m:t>=</m:t>
                    </m:r>
                    <m:r>
                      <a:rPr lang="en-US" sz="2400" i="1">
                        <a:latin typeface="Cambria Math"/>
                      </a:rPr>
                      <m:t>𝐴</m:t>
                    </m:r>
                    <m:r>
                      <a:rPr lang="en-US" sz="2400" i="1">
                        <a:latin typeface="Cambria Math"/>
                      </a:rPr>
                      <m:t>, </m:t>
                    </m:r>
                    <m:acc>
                      <m:accPr>
                        <m:chr m:val="̇"/>
                        <m:ctrlPr>
                          <a:rPr lang="en-US" sz="2400" i="1">
                            <a:latin typeface="Cambria Math"/>
                          </a:rPr>
                        </m:ctrlPr>
                      </m:accPr>
                      <m:e>
                        <m:r>
                          <a:rPr lang="en-US" sz="2400" i="1">
                            <a:latin typeface="Cambria Math"/>
                          </a:rPr>
                          <m:t>𝑥</m:t>
                        </m:r>
                      </m:e>
                    </m:acc>
                    <m:r>
                      <a:rPr lang="en-US" sz="2400" i="1">
                        <a:latin typeface="Cambria Math"/>
                      </a:rPr>
                      <m:t>=0</m:t>
                    </m:r>
                    <m:r>
                      <a:rPr lang="en-US" sz="2400">
                        <a:latin typeface="Cambria Math"/>
                      </a:rPr>
                      <m:t>.</m:t>
                    </m:r>
                  </m:oMath>
                </a14:m>
                <a:r>
                  <a:rPr lang="en-US" sz="2400" dirty="0"/>
                  <a:t> Therefore</a:t>
                </a:r>
              </a:p>
              <a:p>
                <a:pPr algn="just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>
                          <a:latin typeface="Cambria Math"/>
                          <a:ea typeface="Cambria Math"/>
                        </a:rPr>
                        <m:t>0=</m:t>
                      </m:r>
                      <m:f>
                        <m:fPr>
                          <m:ctrlPr>
                            <a:rPr lang="en-US" sz="2400" i="1">
                              <a:latin typeface="Cambria Math"/>
                              <a:ea typeface="Cambria Math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US" sz="2400" i="1">
                                  <a:latin typeface="Cambria Math"/>
                                  <a:ea typeface="Cambria Math"/>
                                </a:rPr>
                              </m:ctrlPr>
                            </m:sSupPr>
                            <m:e>
                              <m:r>
                                <a:rPr lang="en-US" sz="2400" i="1">
                                  <a:latin typeface="Cambria Math"/>
                                </a:rPr>
                                <m:t>−</m:t>
                              </m:r>
                              <m:sSup>
                                <m:sSupPr>
                                  <m:ctrlPr>
                                    <a:rPr lang="en-US" sz="2400" i="1">
                                      <a:latin typeface="Cambria Math"/>
                                    </a:rPr>
                                  </m:ctrlPr>
                                </m:sSupPr>
                                <m:e>
                                  <m:r>
                                    <a:rPr lang="en-US" sz="2400" i="1">
                                      <a:latin typeface="Cambria Math"/>
                                      <a:ea typeface="Cambria Math"/>
                                    </a:rPr>
                                    <m:t>𝜔</m:t>
                                  </m:r>
                                </m:e>
                                <m:sup>
                                  <m:r>
                                    <a:rPr lang="en-US" sz="2400" i="1">
                                      <a:latin typeface="Cambria Math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en-US" sz="2400" i="1">
                                  <a:latin typeface="Cambria Math"/>
                                  <a:ea typeface="Cambria Math"/>
                                </a:rPr>
                                <m:t>𝐴</m:t>
                              </m:r>
                            </m:e>
                            <m:sup>
                              <m:r>
                                <a:rPr lang="en-US" sz="2400" i="1">
                                  <a:latin typeface="Cambria Math"/>
                                  <a:ea typeface="Cambria Math"/>
                                </a:rPr>
                                <m:t>2</m:t>
                              </m:r>
                            </m:sup>
                          </m:sSup>
                        </m:num>
                        <m:den>
                          <m:r>
                            <a:rPr lang="en-US" sz="2400" i="1">
                              <a:latin typeface="Cambria Math"/>
                              <a:ea typeface="Cambria Math"/>
                            </a:rPr>
                            <m:t>2</m:t>
                          </m:r>
                        </m:den>
                      </m:f>
                      <m:r>
                        <a:rPr lang="en-US" sz="2400" i="1">
                          <a:latin typeface="Cambria Math"/>
                        </a:rPr>
                        <m:t>+</m:t>
                      </m:r>
                      <m:r>
                        <a:rPr lang="en-US" sz="2400" i="1">
                          <a:latin typeface="Cambria Math"/>
                        </a:rPr>
                        <m:t>𝑐</m:t>
                      </m:r>
                      <m:r>
                        <a:rPr lang="en-US" sz="2400" i="1">
                          <a:latin typeface="Cambria Math"/>
                          <a:ea typeface="Cambria Math"/>
                        </a:rPr>
                        <m:t>⟹</m:t>
                      </m:r>
                      <m:r>
                        <a:rPr lang="en-US" sz="2400" i="1">
                          <a:latin typeface="Cambria Math"/>
                          <a:ea typeface="Cambria Math"/>
                        </a:rPr>
                        <m:t>𝑐</m:t>
                      </m:r>
                      <m:r>
                        <a:rPr lang="en-US" sz="2400" i="1">
                          <a:latin typeface="Cambria Math"/>
                          <a:ea typeface="Cambria Math"/>
                        </a:rPr>
                        <m:t>=</m:t>
                      </m:r>
                      <m:f>
                        <m:fPr>
                          <m:ctrlPr>
                            <a:rPr lang="en-US" sz="2400" i="1">
                              <a:latin typeface="Cambria Math"/>
                              <a:ea typeface="Cambria Math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US" sz="2400" i="1">
                                  <a:latin typeface="Cambria Math"/>
                                  <a:ea typeface="Cambria Math"/>
                                </a:rPr>
                              </m:ctrlPr>
                            </m:sSupPr>
                            <m:e>
                              <m:sSup>
                                <m:sSupPr>
                                  <m:ctrlPr>
                                    <a:rPr lang="en-US" sz="2400" i="1">
                                      <a:latin typeface="Cambria Math"/>
                                    </a:rPr>
                                  </m:ctrlPr>
                                </m:sSupPr>
                                <m:e>
                                  <m:r>
                                    <a:rPr lang="en-US" sz="2400" i="1">
                                      <a:latin typeface="Cambria Math"/>
                                      <a:ea typeface="Cambria Math"/>
                                    </a:rPr>
                                    <m:t>𝜔</m:t>
                                  </m:r>
                                </m:e>
                                <m:sup>
                                  <m:r>
                                    <a:rPr lang="en-US" sz="2400" i="1">
                                      <a:latin typeface="Cambria Math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en-US" sz="2400" i="1">
                                  <a:latin typeface="Cambria Math"/>
                                  <a:ea typeface="Cambria Math"/>
                                </a:rPr>
                                <m:t>𝐴</m:t>
                              </m:r>
                            </m:e>
                            <m:sup>
                              <m:r>
                                <a:rPr lang="en-US" sz="2400" i="1">
                                  <a:latin typeface="Cambria Math"/>
                                  <a:ea typeface="Cambria Math"/>
                                </a:rPr>
                                <m:t>2</m:t>
                              </m:r>
                            </m:sup>
                          </m:sSup>
                        </m:num>
                        <m:den>
                          <m:r>
                            <a:rPr lang="en-US" sz="2400" i="1">
                              <a:latin typeface="Cambria Math"/>
                              <a:ea typeface="Cambria Math"/>
                            </a:rPr>
                            <m:t>2</m:t>
                          </m:r>
                        </m:den>
                      </m:f>
                    </m:oMath>
                  </m:oMathPara>
                </a14:m>
                <a:endParaRPr lang="en-US" sz="2400" dirty="0" smtClean="0"/>
              </a:p>
            </p:txBody>
          </p:sp>
        </mc:Choice>
        <mc:Fallback>
          <p:sp>
            <p:nvSpPr>
              <p:cNvPr id="2" name="Rectangle 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5800" y="685800"/>
                <a:ext cx="7848600" cy="4781565"/>
              </a:xfrm>
              <a:prstGeom prst="rect">
                <a:avLst/>
              </a:prstGeom>
              <a:blipFill rotWithShape="1">
                <a:blip r:embed="rId3"/>
                <a:stretch>
                  <a:fillRect l="-1243" t="-102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="" xmlns:p14="http://schemas.microsoft.com/office/powerpoint/2010/main" val="25198743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="" xmlns:a14="http://schemas.microsoft.com/office/drawing/2010/main" Requires="a14">
          <p:sp>
            <p:nvSpPr>
              <p:cNvPr id="2" name="Rectangle 1"/>
              <p:cNvSpPr/>
              <p:nvPr/>
            </p:nvSpPr>
            <p:spPr>
              <a:xfrm>
                <a:off x="685800" y="457200"/>
                <a:ext cx="7848600" cy="608705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just"/>
                <a:r>
                  <a:rPr lang="en-US" sz="2400" dirty="0" smtClean="0"/>
                  <a:t>Substituting this value of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/>
                      </a:rPr>
                      <m:t>𝑐</m:t>
                    </m:r>
                  </m:oMath>
                </a14:m>
                <a:r>
                  <a:rPr lang="en-US" sz="2400" dirty="0"/>
                  <a:t> in equation, we have</a:t>
                </a:r>
              </a:p>
              <a:p>
                <a:pPr algn="just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̇"/>
                          <m:ctrlPr>
                            <a:rPr lang="en-US" sz="2400" i="1">
                              <a:latin typeface="Cambria Math"/>
                              <a:ea typeface="Cambria Math"/>
                            </a:rPr>
                          </m:ctrlPr>
                        </m:accPr>
                        <m:e>
                          <m:r>
                            <a:rPr lang="en-US" sz="2400" i="1">
                              <a:latin typeface="Cambria Math"/>
                              <a:ea typeface="Cambria Math"/>
                            </a:rPr>
                            <m:t>𝑥</m:t>
                          </m:r>
                        </m:e>
                      </m:acc>
                      <m:r>
                        <a:rPr lang="en-US" sz="2400" i="1">
                          <a:latin typeface="Cambria Math"/>
                          <a:ea typeface="Cambria Math"/>
                        </a:rPr>
                        <m:t>=±</m:t>
                      </m:r>
                      <m:r>
                        <a:rPr lang="en-US" sz="2400" i="1">
                          <a:latin typeface="Cambria Math"/>
                          <a:ea typeface="Cambria Math"/>
                        </a:rPr>
                        <m:t>𝜔</m:t>
                      </m:r>
                      <m:rad>
                        <m:radPr>
                          <m:degHide m:val="on"/>
                          <m:ctrlPr>
                            <a:rPr lang="en-US" sz="2400" i="1">
                              <a:latin typeface="Cambria Math"/>
                              <a:ea typeface="Cambria Math"/>
                            </a:rPr>
                          </m:ctrlPr>
                        </m:radPr>
                        <m:deg/>
                        <m:e>
                          <m:sSup>
                            <m:sSup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sSupPr>
                            <m:e>
                              <m:r>
                                <a:rPr lang="en-US" sz="2400" i="1">
                                  <a:latin typeface="Cambria Math"/>
                                </a:rPr>
                                <m:t>𝐴</m:t>
                              </m:r>
                            </m:e>
                            <m:sup>
                              <m:r>
                                <a:rPr lang="en-US" sz="2400" i="1"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  <m:sSup>
                            <m:sSupPr>
                              <m:ctrlPr>
                                <a:rPr lang="en-US" sz="2400" i="1">
                                  <a:latin typeface="Cambria Math"/>
                                  <a:ea typeface="Cambria Math"/>
                                </a:rPr>
                              </m:ctrlPr>
                            </m:sSupPr>
                            <m:e>
                              <m:r>
                                <a:rPr lang="en-US" sz="2400" i="1">
                                  <a:latin typeface="Cambria Math"/>
                                </a:rPr>
                                <m:t>−</m:t>
                              </m:r>
                              <m:r>
                                <a:rPr lang="en-US" sz="2400" i="1">
                                  <a:latin typeface="Cambria Math"/>
                                  <a:ea typeface="Cambria Math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US" sz="2400" i="1">
                                  <a:latin typeface="Cambria Math"/>
                                  <a:ea typeface="Cambria Math"/>
                                </a:rPr>
                                <m:t>2</m:t>
                              </m:r>
                            </m:sup>
                          </m:sSup>
                        </m:e>
                      </m:rad>
                    </m:oMath>
                  </m:oMathPara>
                </a14:m>
                <a:endParaRPr lang="en-US" sz="2400" dirty="0"/>
              </a:p>
              <a:p>
                <a:pPr algn="just"/>
                <a:r>
                  <a:rPr lang="en-US" sz="2400" dirty="0"/>
                  <a:t>Which is the velocity of the particle in terms of its displacement</a:t>
                </a:r>
                <a:r>
                  <a:rPr lang="en-US" sz="2400" dirty="0" smtClean="0"/>
                  <a:t>.</a:t>
                </a:r>
              </a:p>
              <a:p>
                <a:pPr algn="just"/>
                <a:endParaRPr lang="en-US" sz="2400" dirty="0"/>
              </a:p>
              <a:p>
                <a:pPr algn="just"/>
                <a:r>
                  <a:rPr lang="en-US" sz="2400" dirty="0" smtClean="0"/>
                  <a:t>Again</a:t>
                </a:r>
              </a:p>
              <a:p>
                <a:pPr algn="just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400" i="1" smtClean="0">
                              <a:latin typeface="Cambria Math"/>
                              <a:ea typeface="Cambria Math"/>
                            </a:rPr>
                          </m:ctrlPr>
                        </m:fPr>
                        <m:num>
                          <m:r>
                            <a:rPr lang="en-US" sz="2400" i="1" smtClean="0">
                              <a:latin typeface="Cambria Math"/>
                              <a:ea typeface="Cambria Math"/>
                            </a:rPr>
                            <m:t>𝑑</m:t>
                          </m:r>
                          <m:r>
                            <a:rPr lang="en-US" sz="2400" b="0" i="1" smtClean="0">
                              <a:latin typeface="Cambria Math"/>
                              <a:ea typeface="Cambria Math"/>
                            </a:rPr>
                            <m:t>𝑥</m:t>
                          </m:r>
                        </m:num>
                        <m:den>
                          <m:r>
                            <a:rPr lang="en-US" sz="2400" i="1" smtClean="0">
                              <a:latin typeface="Cambria Math"/>
                              <a:ea typeface="Cambria Math"/>
                            </a:rPr>
                            <m:t>𝑑</m:t>
                          </m:r>
                          <m:r>
                            <a:rPr lang="en-US" sz="2400" b="0" i="1" smtClean="0">
                              <a:latin typeface="Cambria Math"/>
                              <a:ea typeface="Cambria Math"/>
                            </a:rPr>
                            <m:t>𝑡</m:t>
                          </m:r>
                        </m:den>
                      </m:f>
                      <m:r>
                        <a:rPr lang="en-US" sz="2400" i="1">
                          <a:latin typeface="Cambria Math"/>
                          <a:ea typeface="Cambria Math"/>
                        </a:rPr>
                        <m:t>=±</m:t>
                      </m:r>
                      <m:r>
                        <a:rPr lang="en-US" sz="2400" i="1">
                          <a:latin typeface="Cambria Math"/>
                          <a:ea typeface="Cambria Math"/>
                        </a:rPr>
                        <m:t>𝜔</m:t>
                      </m:r>
                      <m:rad>
                        <m:radPr>
                          <m:degHide m:val="on"/>
                          <m:ctrlPr>
                            <a:rPr lang="en-US" sz="2400" i="1">
                              <a:latin typeface="Cambria Math"/>
                              <a:ea typeface="Cambria Math"/>
                            </a:rPr>
                          </m:ctrlPr>
                        </m:radPr>
                        <m:deg/>
                        <m:e>
                          <m:sSup>
                            <m:sSup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sSupPr>
                            <m:e>
                              <m:r>
                                <a:rPr lang="en-US" sz="2400" i="1">
                                  <a:latin typeface="Cambria Math"/>
                                </a:rPr>
                                <m:t>𝐴</m:t>
                              </m:r>
                            </m:e>
                            <m:sup>
                              <m:r>
                                <a:rPr lang="en-US" sz="2400" i="1"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  <m:sSup>
                            <m:sSupPr>
                              <m:ctrlPr>
                                <a:rPr lang="en-US" sz="2400" i="1">
                                  <a:latin typeface="Cambria Math"/>
                                  <a:ea typeface="Cambria Math"/>
                                </a:rPr>
                              </m:ctrlPr>
                            </m:sSupPr>
                            <m:e>
                              <m:r>
                                <a:rPr lang="en-US" sz="2400" i="1">
                                  <a:latin typeface="Cambria Math"/>
                                </a:rPr>
                                <m:t>−</m:t>
                              </m:r>
                              <m:r>
                                <a:rPr lang="en-US" sz="2400" i="1">
                                  <a:latin typeface="Cambria Math"/>
                                  <a:ea typeface="Cambria Math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US" sz="2400" i="1">
                                  <a:latin typeface="Cambria Math"/>
                                  <a:ea typeface="Cambria Math"/>
                                </a:rPr>
                                <m:t>2</m:t>
                              </m:r>
                            </m:sup>
                          </m:sSup>
                        </m:e>
                      </m:rad>
                    </m:oMath>
                  </m:oMathPara>
                </a14:m>
                <a:endParaRPr lang="en-US" sz="2400" dirty="0" smtClean="0"/>
              </a:p>
              <a:p>
                <a:pPr algn="just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400" i="1">
                              <a:latin typeface="Cambria Math"/>
                              <a:ea typeface="Cambria Math"/>
                            </a:rPr>
                          </m:ctrlPr>
                        </m:fPr>
                        <m:num>
                          <m:r>
                            <a:rPr lang="en-US" sz="2400" i="1">
                              <a:latin typeface="Cambria Math"/>
                              <a:ea typeface="Cambria Math"/>
                            </a:rPr>
                            <m:t>𝑑𝑥</m:t>
                          </m:r>
                        </m:num>
                        <m:den>
                          <m:rad>
                            <m:radPr>
                              <m:degHide m:val="on"/>
                              <m:ctrlPr>
                                <a:rPr lang="en-US" sz="2400" i="1">
                                  <a:latin typeface="Cambria Math"/>
                                  <a:ea typeface="Cambria Math"/>
                                </a:rPr>
                              </m:ctrlPr>
                            </m:radPr>
                            <m:deg/>
                            <m:e>
                              <m:sSup>
                                <m:sSupPr>
                                  <m:ctrlPr>
                                    <a:rPr lang="en-US" sz="2400" i="1">
                                      <a:latin typeface="Cambria Math"/>
                                    </a:rPr>
                                  </m:ctrlPr>
                                </m:sSupPr>
                                <m:e>
                                  <m:r>
                                    <a:rPr lang="en-US" sz="2400" i="1">
                                      <a:latin typeface="Cambria Math"/>
                                    </a:rPr>
                                    <m:t>𝐴</m:t>
                                  </m:r>
                                </m:e>
                                <m:sup>
                                  <m:r>
                                    <a:rPr lang="en-US" sz="2400" i="1">
                                      <a:latin typeface="Cambria Math"/>
                                    </a:rPr>
                                    <m:t>2</m:t>
                                  </m:r>
                                </m:sup>
                              </m:sSup>
                              <m:sSup>
                                <m:sSupPr>
                                  <m:ctrlPr>
                                    <a:rPr lang="en-US" sz="2400" i="1">
                                      <a:latin typeface="Cambria Math"/>
                                      <a:ea typeface="Cambria Math"/>
                                    </a:rPr>
                                  </m:ctrlPr>
                                </m:sSupPr>
                                <m:e>
                                  <m:r>
                                    <a:rPr lang="en-US" sz="2400" i="1">
                                      <a:latin typeface="Cambria Math"/>
                                    </a:rPr>
                                    <m:t>−</m:t>
                                  </m:r>
                                  <m:r>
                                    <a:rPr lang="en-US" sz="2400" i="1">
                                      <a:latin typeface="Cambria Math"/>
                                      <a:ea typeface="Cambria Math"/>
                                    </a:rPr>
                                    <m:t>𝑥</m:t>
                                  </m:r>
                                </m:e>
                                <m:sup>
                                  <m:r>
                                    <a:rPr lang="en-US" sz="2400" i="1">
                                      <a:latin typeface="Cambria Math"/>
                                      <a:ea typeface="Cambria Math"/>
                                    </a:rPr>
                                    <m:t>2</m:t>
                                  </m:r>
                                </m:sup>
                              </m:sSup>
                            </m:e>
                          </m:rad>
                        </m:den>
                      </m:f>
                      <m:r>
                        <a:rPr lang="en-US" sz="2400" i="1">
                          <a:latin typeface="Cambria Math"/>
                          <a:ea typeface="Cambria Math"/>
                        </a:rPr>
                        <m:t>=±</m:t>
                      </m:r>
                      <m:r>
                        <a:rPr lang="en-US" sz="2400" i="1">
                          <a:latin typeface="Cambria Math"/>
                          <a:ea typeface="Cambria Math"/>
                        </a:rPr>
                        <m:t>𝜔</m:t>
                      </m:r>
                      <m:r>
                        <a:rPr lang="en-US" sz="2400" i="1">
                          <a:latin typeface="Cambria Math"/>
                          <a:ea typeface="Cambria Math"/>
                        </a:rPr>
                        <m:t>𝑑𝑡</m:t>
                      </m:r>
                    </m:oMath>
                  </m:oMathPara>
                </a14:m>
                <a:endParaRPr lang="en-US" sz="2400" dirty="0"/>
              </a:p>
              <a:p>
                <a:pPr algn="just"/>
                <a:r>
                  <a:rPr lang="en-US" sz="2400" dirty="0" smtClean="0"/>
                  <a:t>Let </a:t>
                </a:r>
                <a:endParaRPr lang="en-US" sz="2400" b="0" i="1" dirty="0" smtClean="0">
                  <a:latin typeface="Cambria Math"/>
                </a:endParaRPr>
              </a:p>
              <a:p>
                <a:pPr algn="just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/>
                        </a:rPr>
                        <m:t>𝑥</m:t>
                      </m:r>
                      <m:r>
                        <a:rPr lang="en-US" sz="2400" b="0" i="1" smtClean="0">
                          <a:latin typeface="Cambria Math"/>
                        </a:rPr>
                        <m:t>=</m:t>
                      </m:r>
                      <m:r>
                        <a:rPr lang="en-US" sz="2400" b="0" i="1" smtClean="0">
                          <a:latin typeface="Cambria Math"/>
                        </a:rPr>
                        <m:t>𝐴</m:t>
                      </m:r>
                      <m:func>
                        <m:funcPr>
                          <m:ctrlPr>
                            <a:rPr lang="en-US" sz="2400" b="0" i="1" smtClean="0">
                              <a:latin typeface="Cambria Math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sz="2400" b="0" i="0" smtClean="0">
                              <a:latin typeface="Cambria Math"/>
                            </a:rPr>
                            <m:t>sin</m:t>
                          </m:r>
                        </m:fName>
                        <m:e>
                          <m:r>
                            <a:rPr lang="en-US" sz="2400" b="0" i="1" smtClean="0">
                              <a:latin typeface="Cambria Math"/>
                              <a:ea typeface="Cambria Math"/>
                            </a:rPr>
                            <m:t>𝜃</m:t>
                          </m:r>
                        </m:e>
                      </m:func>
                    </m:oMath>
                  </m:oMathPara>
                </a14:m>
                <a:endParaRPr lang="en-US" sz="2400" b="0" dirty="0" smtClean="0"/>
              </a:p>
              <a:p>
                <a:pPr algn="just"/>
                <a:endParaRPr lang="en-US" sz="2400" i="1" dirty="0">
                  <a:latin typeface="Cambria Math"/>
                </a:endParaRPr>
              </a:p>
              <a:p>
                <a:pPr algn="just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/>
                        </a:rPr>
                        <m:t>𝑑</m:t>
                      </m:r>
                      <m:r>
                        <a:rPr lang="en-US" sz="2400" i="1">
                          <a:latin typeface="Cambria Math"/>
                        </a:rPr>
                        <m:t>𝑥</m:t>
                      </m:r>
                      <m:r>
                        <a:rPr lang="en-US" sz="2400" i="1">
                          <a:latin typeface="Cambria Math"/>
                        </a:rPr>
                        <m:t>=</m:t>
                      </m:r>
                      <m:r>
                        <a:rPr lang="en-US" sz="2400" i="1">
                          <a:latin typeface="Cambria Math"/>
                        </a:rPr>
                        <m:t>𝐴</m:t>
                      </m:r>
                      <m:func>
                        <m:funcPr>
                          <m:ctrlPr>
                            <a:rPr lang="en-US" sz="2400" i="1" smtClean="0">
                              <a:latin typeface="Cambria Math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sz="2400" i="0" smtClean="0">
                              <a:latin typeface="Cambria Math"/>
                            </a:rPr>
                            <m:t>cos</m:t>
                          </m:r>
                        </m:fName>
                        <m:e>
                          <m:r>
                            <a:rPr lang="en-US" sz="2400" i="1">
                              <a:latin typeface="Cambria Math"/>
                              <a:ea typeface="Cambria Math"/>
                            </a:rPr>
                            <m:t>𝜃</m:t>
                          </m:r>
                        </m:e>
                      </m:func>
                      <m:r>
                        <a:rPr lang="en-US" sz="2400" i="1">
                          <a:latin typeface="Cambria Math"/>
                          <a:ea typeface="Cambria Math"/>
                        </a:rPr>
                        <m:t>𝑑</m:t>
                      </m:r>
                      <m:r>
                        <a:rPr lang="en-US" sz="2400" i="1">
                          <a:latin typeface="Cambria Math"/>
                          <a:ea typeface="Cambria Math"/>
                        </a:rPr>
                        <m:t>𝜃</m:t>
                      </m:r>
                    </m:oMath>
                  </m:oMathPara>
                </a14:m>
                <a:endParaRPr lang="en-US" sz="2400" dirty="0"/>
              </a:p>
              <a:p>
                <a:pPr algn="just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 smtClean="0">
                          <a:latin typeface="Cambria Math"/>
                          <a:ea typeface="Cambria Math"/>
                        </a:rPr>
                        <m:t>±</m:t>
                      </m:r>
                      <m:r>
                        <a:rPr lang="en-US" sz="2400" i="1">
                          <a:latin typeface="Cambria Math"/>
                          <a:ea typeface="Cambria Math"/>
                        </a:rPr>
                        <m:t>𝜃</m:t>
                      </m:r>
                      <m:r>
                        <a:rPr lang="en-US" sz="2400" b="0" i="1" smtClean="0">
                          <a:latin typeface="Cambria Math"/>
                          <a:ea typeface="Cambria Math"/>
                        </a:rPr>
                        <m:t>=</m:t>
                      </m:r>
                      <m:r>
                        <a:rPr lang="en-US" sz="2400" b="0" i="1" smtClean="0">
                          <a:latin typeface="Cambria Math"/>
                          <a:ea typeface="Cambria Math"/>
                        </a:rPr>
                        <m:t>𝜔</m:t>
                      </m:r>
                      <m:r>
                        <a:rPr lang="en-US" sz="2400" b="0" i="1" smtClean="0">
                          <a:latin typeface="Cambria Math"/>
                          <a:ea typeface="Cambria Math"/>
                        </a:rPr>
                        <m:t>𝑡</m:t>
                      </m:r>
                      <m:r>
                        <a:rPr lang="en-US" sz="2400" b="0" i="1" smtClean="0">
                          <a:latin typeface="Cambria Math"/>
                          <a:ea typeface="Cambria Math"/>
                        </a:rPr>
                        <m:t>+</m:t>
                      </m:r>
                      <m:r>
                        <a:rPr lang="en-US" sz="2400" b="0" i="1" smtClean="0">
                          <a:latin typeface="Cambria Math"/>
                          <a:ea typeface="Cambria Math"/>
                        </a:rPr>
                        <m:t>𝑙</m:t>
                      </m:r>
                    </m:oMath>
                  </m:oMathPara>
                </a14:m>
                <a:endParaRPr lang="en-US" sz="2400" dirty="0" smtClean="0"/>
              </a:p>
              <a:p>
                <a:pPr algn="just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 smtClean="0">
                          <a:latin typeface="Cambria Math"/>
                        </a:rPr>
                        <m:t>𝑥</m:t>
                      </m:r>
                      <m:r>
                        <a:rPr lang="en-US" sz="2400" b="0" i="1" smtClean="0">
                          <a:latin typeface="Cambria Math"/>
                        </a:rPr>
                        <m:t>=</m:t>
                      </m:r>
                      <m:r>
                        <a:rPr lang="en-US" sz="2400" b="0" i="1" smtClean="0">
                          <a:latin typeface="Cambria Math"/>
                          <a:ea typeface="Cambria Math"/>
                        </a:rPr>
                        <m:t>±</m:t>
                      </m:r>
                      <m:r>
                        <a:rPr lang="en-US" sz="2400" b="0" i="1" smtClean="0">
                          <a:latin typeface="Cambria Math"/>
                          <a:ea typeface="Cambria Math"/>
                        </a:rPr>
                        <m:t>𝐴</m:t>
                      </m:r>
                      <m:func>
                        <m:funcPr>
                          <m:ctrlPr>
                            <a:rPr lang="en-US" sz="2400" b="0" i="1" smtClean="0">
                              <a:latin typeface="Cambria Math"/>
                              <a:ea typeface="Cambria Math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sz="2400" b="0" i="0" smtClean="0">
                              <a:latin typeface="Cambria Math"/>
                              <a:ea typeface="Cambria Math"/>
                            </a:rPr>
                            <m:t>sin</m:t>
                          </m:r>
                        </m:fName>
                        <m:e>
                          <m:d>
                            <m:dPr>
                              <m:ctrlPr>
                                <a:rPr lang="en-US" sz="2400" b="0" i="1" smtClean="0">
                                  <a:latin typeface="Cambria Math"/>
                                  <a:ea typeface="Cambria Math"/>
                                </a:rPr>
                              </m:ctrlPr>
                            </m:dPr>
                            <m:e>
                              <m:r>
                                <a:rPr lang="en-US" sz="2400" i="1">
                                  <a:latin typeface="Cambria Math"/>
                                  <a:ea typeface="Cambria Math"/>
                                </a:rPr>
                                <m:t>𝜔</m:t>
                              </m:r>
                              <m:r>
                                <a:rPr lang="en-US" sz="2400" i="1">
                                  <a:latin typeface="Cambria Math"/>
                                  <a:ea typeface="Cambria Math"/>
                                </a:rPr>
                                <m:t>𝑡</m:t>
                              </m:r>
                              <m:r>
                                <a:rPr lang="en-US" sz="2400" i="1">
                                  <a:latin typeface="Cambria Math"/>
                                  <a:ea typeface="Cambria Math"/>
                                </a:rPr>
                                <m:t>+</m:t>
                              </m:r>
                              <m:r>
                                <a:rPr lang="en-US" sz="2400" i="1">
                                  <a:latin typeface="Cambria Math"/>
                                  <a:ea typeface="Cambria Math"/>
                                </a:rPr>
                                <m:t>𝑙</m:t>
                              </m:r>
                            </m:e>
                          </m:d>
                          <m:r>
                            <a:rPr lang="en-US" sz="2400" b="0" i="1" smtClean="0">
                              <a:latin typeface="Cambria Math"/>
                              <a:ea typeface="Cambria Math"/>
                            </a:rPr>
                            <m:t>.</m:t>
                          </m:r>
                        </m:e>
                      </m:func>
                    </m:oMath>
                  </m:oMathPara>
                </a14:m>
                <a:endParaRPr lang="en-US" sz="2400" b="0" dirty="0" smtClean="0">
                  <a:ea typeface="Cambria Math"/>
                </a:endParaRPr>
              </a:p>
            </p:txBody>
          </p:sp>
        </mc:Choice>
        <mc:Fallback>
          <p:sp>
            <p:nvSpPr>
              <p:cNvPr id="2" name="Rectangle 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5800" y="457200"/>
                <a:ext cx="7848600" cy="6087051"/>
              </a:xfrm>
              <a:prstGeom prst="rect">
                <a:avLst/>
              </a:prstGeom>
              <a:blipFill rotWithShape="1">
                <a:blip r:embed="rId3"/>
                <a:stretch>
                  <a:fillRect l="-1243" t="-801" r="-116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="" xmlns:p14="http://schemas.microsoft.com/office/powerpoint/2010/main" val="2662882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="" xmlns:a14="http://schemas.microsoft.com/office/drawing/2010/main" Requires="a14">
          <p:sp>
            <p:nvSpPr>
              <p:cNvPr id="2" name="Rectangle 1"/>
              <p:cNvSpPr/>
              <p:nvPr/>
            </p:nvSpPr>
            <p:spPr>
              <a:xfrm>
                <a:off x="533400" y="838200"/>
                <a:ext cx="8001000" cy="452040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just"/>
                <a:r>
                  <a:rPr lang="en-US" sz="2400" dirty="0" smtClean="0"/>
                  <a:t>Taking the initial condition, when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/>
                      </a:rPr>
                      <m:t>𝑡</m:t>
                    </m:r>
                    <m:r>
                      <a:rPr lang="en-US" sz="2400" i="1">
                        <a:latin typeface="Cambria Math"/>
                      </a:rPr>
                      <m:t>=0,</m:t>
                    </m:r>
                    <m:r>
                      <a:rPr lang="en-US" sz="2400" i="1">
                        <a:latin typeface="Cambria Math"/>
                      </a:rPr>
                      <m:t>𝑥</m:t>
                    </m:r>
                    <m:r>
                      <a:rPr lang="en-US" sz="2400" i="1">
                        <a:latin typeface="Cambria Math"/>
                      </a:rPr>
                      <m:t>=0</m:t>
                    </m:r>
                  </m:oMath>
                </a14:m>
                <a:endParaRPr lang="en-US" sz="2400" dirty="0"/>
              </a:p>
              <a:p>
                <a:pPr algn="just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>
                          <a:latin typeface="Cambria Math"/>
                        </a:rPr>
                        <m:t>0=</m:t>
                      </m:r>
                      <m:r>
                        <a:rPr lang="en-US" sz="2400" i="1">
                          <a:latin typeface="Cambria Math"/>
                          <a:ea typeface="Cambria Math"/>
                        </a:rPr>
                        <m:t>±</m:t>
                      </m:r>
                      <m:r>
                        <a:rPr lang="en-US" sz="2400" i="1">
                          <a:latin typeface="Cambria Math"/>
                        </a:rPr>
                        <m:t>𝐴</m:t>
                      </m:r>
                      <m:func>
                        <m:funcPr>
                          <m:ctrlPr>
                            <a:rPr lang="en-US" sz="2400" i="1">
                              <a:latin typeface="Cambria Math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sz="2400">
                              <a:latin typeface="Cambria Math"/>
                            </a:rPr>
                            <m:t>sin</m:t>
                          </m:r>
                        </m:fName>
                        <m:e>
                          <m:r>
                            <a:rPr lang="en-US" sz="2400" i="1">
                              <a:latin typeface="Cambria Math"/>
                            </a:rPr>
                            <m:t>𝑙</m:t>
                          </m:r>
                          <m:r>
                            <a:rPr lang="en-US" sz="2400" i="1">
                              <a:latin typeface="Cambria Math"/>
                              <a:ea typeface="Cambria Math"/>
                            </a:rPr>
                            <m:t>⟹</m:t>
                          </m:r>
                          <m:r>
                            <a:rPr lang="en-US" sz="2400" i="1">
                              <a:latin typeface="Cambria Math"/>
                            </a:rPr>
                            <m:t>𝑙</m:t>
                          </m:r>
                          <m:r>
                            <a:rPr lang="en-US" sz="2400" i="1">
                              <a:latin typeface="Cambria Math"/>
                            </a:rPr>
                            <m:t>=0.</m:t>
                          </m:r>
                        </m:e>
                      </m:func>
                    </m:oMath>
                  </m:oMathPara>
                </a14:m>
                <a:endParaRPr lang="en-US" sz="2400" dirty="0"/>
              </a:p>
              <a:p>
                <a:pPr algn="just"/>
                <a:r>
                  <a:rPr lang="en-US" sz="2400" dirty="0"/>
                  <a:t>Therefore</a:t>
                </a:r>
              </a:p>
              <a:p>
                <a:pPr algn="just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>
                          <a:latin typeface="Cambria Math"/>
                        </a:rPr>
                        <m:t>𝑥</m:t>
                      </m:r>
                      <m:r>
                        <a:rPr lang="en-US" sz="2400" i="1">
                          <a:latin typeface="Cambria Math"/>
                        </a:rPr>
                        <m:t>=±</m:t>
                      </m:r>
                      <m:r>
                        <a:rPr lang="en-US" sz="2400" i="1">
                          <a:latin typeface="Cambria Math"/>
                          <a:ea typeface="Cambria Math"/>
                        </a:rPr>
                        <m:t>𝐴</m:t>
                      </m:r>
                      <m:func>
                        <m:funcPr>
                          <m:ctrlPr>
                            <a:rPr lang="en-US" sz="2400" i="1">
                              <a:latin typeface="Cambria Math"/>
                              <a:ea typeface="Cambria Math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sz="2400">
                              <a:latin typeface="Cambria Math"/>
                              <a:ea typeface="Cambria Math"/>
                            </a:rPr>
                            <m:t>sin</m:t>
                          </m:r>
                        </m:fName>
                        <m:e>
                          <m:r>
                            <a:rPr lang="en-US" sz="2400" i="1">
                              <a:latin typeface="Cambria Math"/>
                              <a:ea typeface="Cambria Math"/>
                            </a:rPr>
                            <m:t>𝜔</m:t>
                          </m:r>
                          <m:r>
                            <a:rPr lang="en-US" sz="2400" i="1">
                              <a:latin typeface="Cambria Math"/>
                              <a:ea typeface="Cambria Math"/>
                            </a:rPr>
                            <m:t>𝑡</m:t>
                          </m:r>
                        </m:e>
                      </m:func>
                    </m:oMath>
                  </m:oMathPara>
                </a14:m>
                <a:endParaRPr lang="en-US" sz="2400" dirty="0"/>
              </a:p>
              <a:p>
                <a:pPr algn="just"/>
                <a:r>
                  <a:rPr lang="en-US" sz="2400" dirty="0"/>
                  <a:t>Which gives the displacement of the particle in a sinusoidal oscillation and has period</a:t>
                </a:r>
              </a:p>
              <a:p>
                <a:pPr algn="just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>
                          <a:latin typeface="Cambria Math"/>
                          <a:ea typeface="Cambria Math"/>
                        </a:rPr>
                        <m:t>𝜏</m:t>
                      </m:r>
                      <m:r>
                        <a:rPr lang="en-US" sz="2400" i="1">
                          <a:latin typeface="Cambria Math"/>
                          <a:ea typeface="Cambria Math"/>
                        </a:rPr>
                        <m:t>=</m:t>
                      </m:r>
                      <m:f>
                        <m:fPr>
                          <m:ctrlPr>
                            <a:rPr lang="en-US" sz="2400" i="1">
                              <a:latin typeface="Cambria Math"/>
                              <a:ea typeface="Cambria Math"/>
                            </a:rPr>
                          </m:ctrlPr>
                        </m:fPr>
                        <m:num>
                          <m:r>
                            <a:rPr lang="en-US" sz="2400" i="1">
                              <a:latin typeface="Cambria Math"/>
                              <a:ea typeface="Cambria Math"/>
                            </a:rPr>
                            <m:t>2</m:t>
                          </m:r>
                          <m:r>
                            <a:rPr lang="en-US" sz="2400" i="1">
                              <a:latin typeface="Cambria Math"/>
                              <a:ea typeface="Cambria Math"/>
                            </a:rPr>
                            <m:t>𝜋</m:t>
                          </m:r>
                        </m:num>
                        <m:den>
                          <m:r>
                            <a:rPr lang="en-US" sz="2400" i="1">
                              <a:latin typeface="Cambria Math"/>
                              <a:ea typeface="Cambria Math"/>
                            </a:rPr>
                            <m:t>𝜔</m:t>
                          </m:r>
                        </m:den>
                      </m:f>
                      <m:r>
                        <a:rPr lang="en-US" sz="2400" i="1">
                          <a:latin typeface="Cambria Math"/>
                          <a:ea typeface="Cambria Math"/>
                        </a:rPr>
                        <m:t>=2</m:t>
                      </m:r>
                      <m:r>
                        <a:rPr lang="en-US" sz="2400" i="1">
                          <a:latin typeface="Cambria Math"/>
                          <a:ea typeface="Cambria Math"/>
                        </a:rPr>
                        <m:t>𝑚</m:t>
                      </m:r>
                      <m:rad>
                        <m:radPr>
                          <m:degHide m:val="on"/>
                          <m:ctrlPr>
                            <a:rPr lang="en-US" sz="2400" i="1">
                              <a:latin typeface="Cambria Math"/>
                              <a:ea typeface="Cambria Math"/>
                            </a:rPr>
                          </m:ctrlPr>
                        </m:radPr>
                        <m:deg/>
                        <m:e>
                          <m:f>
                            <m:fPr>
                              <m:ctrlPr>
                                <a:rPr lang="en-US" sz="2400" i="1">
                                  <a:latin typeface="Cambria Math"/>
                                  <a:ea typeface="Cambria Math"/>
                                </a:rPr>
                              </m:ctrlPr>
                            </m:fPr>
                            <m:num>
                              <m:r>
                                <a:rPr lang="en-US" sz="2400" i="1">
                                  <a:latin typeface="Cambria Math"/>
                                  <a:ea typeface="Cambria Math"/>
                                </a:rPr>
                                <m:t>𝑚</m:t>
                              </m:r>
                            </m:num>
                            <m:den>
                              <m:r>
                                <a:rPr lang="en-US" sz="2400" i="1">
                                  <a:latin typeface="Cambria Math"/>
                                  <a:ea typeface="Cambria Math"/>
                                </a:rPr>
                                <m:t>𝑘</m:t>
                              </m:r>
                            </m:den>
                          </m:f>
                        </m:e>
                      </m:rad>
                    </m:oMath>
                  </m:oMathPara>
                </a14:m>
                <a:endParaRPr lang="en-US" sz="2400" dirty="0"/>
              </a:p>
              <a:p>
                <a:pPr algn="just"/>
                <a:r>
                  <a:rPr lang="en-US" sz="2400" dirty="0"/>
                  <a:t>And frequency</a:t>
                </a:r>
              </a:p>
              <a:p>
                <a:pPr algn="just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>
                          <a:latin typeface="Cambria Math"/>
                          <a:ea typeface="Cambria Math"/>
                        </a:rPr>
                        <m:t>𝜈</m:t>
                      </m:r>
                      <m:r>
                        <a:rPr lang="en-US" sz="2400" i="1">
                          <a:latin typeface="Cambria Math"/>
                          <a:ea typeface="Cambria Math"/>
                        </a:rPr>
                        <m:t>=</m:t>
                      </m:r>
                      <m:f>
                        <m:fPr>
                          <m:ctrlPr>
                            <a:rPr lang="en-US" sz="2400" i="1">
                              <a:latin typeface="Cambria Math"/>
                              <a:ea typeface="Cambria Math"/>
                            </a:rPr>
                          </m:ctrlPr>
                        </m:fPr>
                        <m:num>
                          <m:r>
                            <a:rPr lang="en-US" sz="2400" i="1">
                              <a:latin typeface="Cambria Math"/>
                              <a:ea typeface="Cambria Math"/>
                            </a:rPr>
                            <m:t>1</m:t>
                          </m:r>
                        </m:num>
                        <m:den>
                          <m:r>
                            <a:rPr lang="en-US" sz="2400" i="1">
                              <a:latin typeface="Cambria Math"/>
                              <a:ea typeface="Cambria Math"/>
                            </a:rPr>
                            <m:t>𝜏</m:t>
                          </m:r>
                        </m:den>
                      </m:f>
                      <m:r>
                        <a:rPr lang="en-US" sz="2400" i="1">
                          <a:latin typeface="Cambria Math"/>
                          <a:ea typeface="Cambria Math"/>
                        </a:rPr>
                        <m:t>=</m:t>
                      </m:r>
                      <m:f>
                        <m:fPr>
                          <m:ctrlPr>
                            <a:rPr lang="en-US" sz="2400" i="1">
                              <a:latin typeface="Cambria Math"/>
                              <a:ea typeface="Cambria Math"/>
                            </a:rPr>
                          </m:ctrlPr>
                        </m:fPr>
                        <m:num>
                          <m:r>
                            <a:rPr lang="en-US" sz="2400" i="1">
                              <a:latin typeface="Cambria Math"/>
                              <a:ea typeface="Cambria Math"/>
                            </a:rPr>
                            <m:t>1</m:t>
                          </m:r>
                        </m:num>
                        <m:den>
                          <m:r>
                            <a:rPr lang="en-US" sz="2400" i="1">
                              <a:latin typeface="Cambria Math"/>
                              <a:ea typeface="Cambria Math"/>
                            </a:rPr>
                            <m:t>2</m:t>
                          </m:r>
                          <m:r>
                            <a:rPr lang="en-US" sz="2400" i="1">
                              <a:latin typeface="Cambria Math"/>
                              <a:ea typeface="Cambria Math"/>
                            </a:rPr>
                            <m:t>𝑚</m:t>
                          </m:r>
                        </m:den>
                      </m:f>
                      <m:rad>
                        <m:radPr>
                          <m:degHide m:val="on"/>
                          <m:ctrlPr>
                            <a:rPr lang="en-US" sz="2400" i="1">
                              <a:latin typeface="Cambria Math"/>
                              <a:ea typeface="Cambria Math"/>
                            </a:rPr>
                          </m:ctrlPr>
                        </m:radPr>
                        <m:deg/>
                        <m:e>
                          <m:f>
                            <m:fPr>
                              <m:ctrlPr>
                                <a:rPr lang="en-US" sz="2400" i="1">
                                  <a:latin typeface="Cambria Math"/>
                                  <a:ea typeface="Cambria Math"/>
                                </a:rPr>
                              </m:ctrlPr>
                            </m:fPr>
                            <m:num>
                              <m:r>
                                <a:rPr lang="en-US" sz="2400" i="1">
                                  <a:latin typeface="Cambria Math"/>
                                  <a:ea typeface="Cambria Math"/>
                                </a:rPr>
                                <m:t>𝑘</m:t>
                              </m:r>
                            </m:num>
                            <m:den>
                              <m:r>
                                <a:rPr lang="en-US" sz="2400" i="1">
                                  <a:latin typeface="Cambria Math"/>
                                  <a:ea typeface="Cambria Math"/>
                                </a:rPr>
                                <m:t>𝑚</m:t>
                              </m:r>
                            </m:den>
                          </m:f>
                        </m:e>
                      </m:rad>
                    </m:oMath>
                  </m:oMathPara>
                </a14:m>
                <a:endParaRPr lang="en-US" sz="2400" dirty="0" smtClean="0"/>
              </a:p>
            </p:txBody>
          </p:sp>
        </mc:Choice>
        <mc:Fallback>
          <p:sp>
            <p:nvSpPr>
              <p:cNvPr id="2" name="Rectangle 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3400" y="838200"/>
                <a:ext cx="8001000" cy="4520405"/>
              </a:xfrm>
              <a:prstGeom prst="rect">
                <a:avLst/>
              </a:prstGeom>
              <a:blipFill rotWithShape="1">
                <a:blip r:embed="rId3"/>
                <a:stretch>
                  <a:fillRect l="-1220" t="-1080" r="-114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="" xmlns:p14="http://schemas.microsoft.com/office/powerpoint/2010/main" val="17352982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="" xmlns:a14="http://schemas.microsoft.com/office/drawing/2010/main" Requires="a14">
          <p:sp>
            <p:nvSpPr>
              <p:cNvPr id="2" name="Rectangle 1"/>
              <p:cNvSpPr/>
              <p:nvPr/>
            </p:nvSpPr>
            <p:spPr>
              <a:xfrm>
                <a:off x="685800" y="1061650"/>
                <a:ext cx="7924800" cy="457715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just"/>
                <a:r>
                  <a:rPr lang="en-US" sz="2400" dirty="0" smtClean="0"/>
                  <a:t>We could also take the initial condition:</a:t>
                </a:r>
              </a:p>
              <a:p>
                <a:pPr algn="just"/>
                <a:r>
                  <a:rPr lang="en-US" sz="2400" dirty="0"/>
                  <a:t>When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/>
                      </a:rPr>
                      <m:t>𝑡</m:t>
                    </m:r>
                    <m:r>
                      <a:rPr lang="en-US" sz="2400" i="1">
                        <a:latin typeface="Cambria Math"/>
                      </a:rPr>
                      <m:t>=0,</m:t>
                    </m:r>
                    <m:r>
                      <a:rPr lang="en-US" sz="2400" i="1">
                        <a:latin typeface="Cambria Math"/>
                      </a:rPr>
                      <m:t>𝑥</m:t>
                    </m:r>
                    <m:r>
                      <a:rPr lang="en-US" sz="2400" i="1">
                        <a:latin typeface="Cambria Math"/>
                      </a:rPr>
                      <m:t>=</m:t>
                    </m:r>
                    <m:r>
                      <a:rPr lang="en-US" sz="2400" i="1">
                        <a:latin typeface="Cambria Math"/>
                      </a:rPr>
                      <m:t>𝐴</m:t>
                    </m:r>
                  </m:oMath>
                </a14:m>
                <a:r>
                  <a:rPr lang="en-US" sz="2400" dirty="0"/>
                  <a:t/>
                </a:r>
              </a:p>
              <a:p>
                <a:pPr algn="just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>
                          <a:latin typeface="Cambria Math"/>
                        </a:rPr>
                        <m:t>𝐴</m:t>
                      </m:r>
                      <m:r>
                        <a:rPr lang="en-US" sz="2400" i="1">
                          <a:latin typeface="Cambria Math"/>
                        </a:rPr>
                        <m:t>=±</m:t>
                      </m:r>
                      <m:r>
                        <a:rPr lang="en-US" sz="2400" i="1">
                          <a:latin typeface="Cambria Math"/>
                        </a:rPr>
                        <m:t>𝐴</m:t>
                      </m:r>
                      <m:func>
                        <m:funcPr>
                          <m:ctrlPr>
                            <a:rPr lang="en-US" sz="2400" i="1">
                              <a:latin typeface="Cambria Math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sz="2400">
                              <a:latin typeface="Cambria Math"/>
                            </a:rPr>
                            <m:t>sin</m:t>
                          </m:r>
                        </m:fName>
                        <m:e>
                          <m:r>
                            <a:rPr lang="en-US" sz="2400" i="1">
                              <a:latin typeface="Cambria Math"/>
                            </a:rPr>
                            <m:t>𝑙</m:t>
                          </m:r>
                          <m:r>
                            <a:rPr lang="en-US" sz="2400" i="1">
                              <a:latin typeface="Cambria Math"/>
                              <a:ea typeface="Cambria Math"/>
                            </a:rPr>
                            <m:t>⟹</m:t>
                          </m:r>
                          <m:r>
                            <a:rPr lang="en-US" sz="2400" i="1">
                              <a:latin typeface="Cambria Math"/>
                            </a:rPr>
                            <m:t>𝑙</m:t>
                          </m:r>
                          <m:r>
                            <a:rPr lang="en-US" sz="2400" i="1">
                              <a:latin typeface="Cambria Math"/>
                            </a:rPr>
                            <m:t>=±</m:t>
                          </m:r>
                          <m:f>
                            <m:fPr>
                              <m:ctrlPr>
                                <a:rPr lang="en-US" sz="2400" i="1">
                                  <a:latin typeface="Cambria Math"/>
                                  <a:ea typeface="Cambria Math"/>
                                </a:rPr>
                              </m:ctrlPr>
                            </m:fPr>
                            <m:num>
                              <m:r>
                                <a:rPr lang="en-US" sz="2400" i="1">
                                  <a:latin typeface="Cambria Math"/>
                                  <a:ea typeface="Cambria Math"/>
                                </a:rPr>
                                <m:t>𝜋</m:t>
                              </m:r>
                            </m:num>
                            <m:den>
                              <m:r>
                                <a:rPr lang="en-US" sz="2400" i="1">
                                  <a:latin typeface="Cambria Math"/>
                                  <a:ea typeface="Cambria Math"/>
                                </a:rPr>
                                <m:t>2</m:t>
                              </m:r>
                            </m:den>
                          </m:f>
                          <m:r>
                            <a:rPr lang="en-US" sz="2400" i="1">
                              <a:latin typeface="Cambria Math"/>
                            </a:rPr>
                            <m:t>.</m:t>
                          </m:r>
                        </m:e>
                      </m:func>
                    </m:oMath>
                  </m:oMathPara>
                </a14:m>
                <a:endParaRPr lang="en-US" sz="2400" dirty="0" smtClean="0"/>
              </a:p>
              <a:p>
                <a:pPr algn="just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>
                          <a:latin typeface="Cambria Math"/>
                        </a:rPr>
                        <m:t>𝑥</m:t>
                      </m:r>
                      <m:r>
                        <a:rPr lang="en-US" sz="2400" i="1">
                          <a:latin typeface="Cambria Math"/>
                        </a:rPr>
                        <m:t>=±</m:t>
                      </m:r>
                      <m:r>
                        <a:rPr lang="en-US" sz="2400" i="1">
                          <a:latin typeface="Cambria Math"/>
                          <a:ea typeface="Cambria Math"/>
                        </a:rPr>
                        <m:t>𝐴</m:t>
                      </m:r>
                      <m:func>
                        <m:funcPr>
                          <m:ctrlPr>
                            <a:rPr lang="en-US" sz="2400" i="1">
                              <a:latin typeface="Cambria Math"/>
                              <a:ea typeface="Cambria Math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sz="2400">
                              <a:latin typeface="Cambria Math"/>
                              <a:ea typeface="Cambria Math"/>
                            </a:rPr>
                            <m:t>sin</m:t>
                          </m:r>
                        </m:fName>
                        <m:e>
                          <m:d>
                            <m:dPr>
                              <m:ctrlPr>
                                <a:rPr lang="en-US" sz="2400" i="1" smtClean="0">
                                  <a:latin typeface="Cambria Math"/>
                                  <a:ea typeface="Cambria Math"/>
                                </a:rPr>
                              </m:ctrlPr>
                            </m:dPr>
                            <m:e>
                              <m:r>
                                <a:rPr lang="en-US" sz="2400" i="1">
                                  <a:latin typeface="Cambria Math"/>
                                  <a:ea typeface="Cambria Math"/>
                                </a:rPr>
                                <m:t>𝜔</m:t>
                              </m:r>
                              <m:r>
                                <a:rPr lang="en-US" sz="2400" i="1">
                                  <a:latin typeface="Cambria Math"/>
                                  <a:ea typeface="Cambria Math"/>
                                </a:rPr>
                                <m:t>𝑡</m:t>
                              </m:r>
                              <m:r>
                                <a:rPr lang="en-US" sz="2400" i="1">
                                  <a:latin typeface="Cambria Math"/>
                                </a:rPr>
                                <m:t>±</m:t>
                              </m:r>
                              <m:f>
                                <m:fPr>
                                  <m:ctrlPr>
                                    <a:rPr lang="en-US" sz="2400" i="1">
                                      <a:latin typeface="Cambria Math"/>
                                      <a:ea typeface="Cambria Math"/>
                                    </a:rPr>
                                  </m:ctrlPr>
                                </m:fPr>
                                <m:num>
                                  <m:r>
                                    <a:rPr lang="en-US" sz="2400" i="1">
                                      <a:latin typeface="Cambria Math"/>
                                      <a:ea typeface="Cambria Math"/>
                                    </a:rPr>
                                    <m:t>𝜋</m:t>
                                  </m:r>
                                </m:num>
                                <m:den>
                                  <m:r>
                                    <a:rPr lang="en-US" sz="2400" i="1">
                                      <a:latin typeface="Cambria Math"/>
                                      <a:ea typeface="Cambria Math"/>
                                    </a:rPr>
                                    <m:t>2</m:t>
                                  </m:r>
                                </m:den>
                              </m:f>
                            </m:e>
                          </m:d>
                        </m:e>
                      </m:func>
                      <m:r>
                        <a:rPr lang="en-US" sz="2400" i="1">
                          <a:latin typeface="Cambria Math"/>
                        </a:rPr>
                        <m:t>=±</m:t>
                      </m:r>
                      <m:r>
                        <a:rPr lang="en-US" sz="2400" i="1">
                          <a:latin typeface="Cambria Math"/>
                          <a:ea typeface="Cambria Math"/>
                        </a:rPr>
                        <m:t>𝐴</m:t>
                      </m:r>
                      <m:func>
                        <m:funcPr>
                          <m:ctrlPr>
                            <a:rPr lang="en-US" sz="2400" i="1" smtClean="0">
                              <a:latin typeface="Cambria Math"/>
                              <a:ea typeface="Cambria Math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sz="2400" i="0" smtClean="0">
                              <a:latin typeface="Cambria Math"/>
                              <a:ea typeface="Cambria Math"/>
                            </a:rPr>
                            <m:t>cos</m:t>
                          </m:r>
                        </m:fName>
                        <m:e>
                          <m:r>
                            <a:rPr lang="en-US" sz="2400" i="1">
                              <a:latin typeface="Cambria Math"/>
                              <a:ea typeface="Cambria Math"/>
                            </a:rPr>
                            <m:t>𝜔</m:t>
                          </m:r>
                          <m:r>
                            <a:rPr lang="en-US" sz="2400" i="1">
                              <a:latin typeface="Cambria Math"/>
                              <a:ea typeface="Cambria Math"/>
                            </a:rPr>
                            <m:t>𝑡</m:t>
                          </m:r>
                        </m:e>
                      </m:func>
                    </m:oMath>
                  </m:oMathPara>
                </a14:m>
                <a:endParaRPr lang="en-US" sz="2400" dirty="0" smtClean="0"/>
              </a:p>
              <a:p>
                <a:pPr algn="just"/>
                <a:r>
                  <a:rPr lang="en-US" sz="2400" dirty="0" smtClean="0"/>
                  <a:t>Now the kinetic energy of an oscillator at any instance is given by</a:t>
                </a:r>
              </a:p>
              <a:p>
                <a:pPr algn="just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/>
                        </a:rPr>
                        <m:t>𝑇</m:t>
                      </m:r>
                      <m:r>
                        <a:rPr lang="en-US" sz="2400" b="0" i="1" smtClean="0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US" sz="2400" b="0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latin typeface="Cambria Math"/>
                            </a:rPr>
                            <m:t>1</m:t>
                          </m:r>
                        </m:num>
                        <m:den>
                          <m:r>
                            <a:rPr lang="en-US" sz="2400" b="0" i="1" smtClean="0">
                              <a:latin typeface="Cambria Math"/>
                            </a:rPr>
                            <m:t>2</m:t>
                          </m:r>
                        </m:den>
                      </m:f>
                      <m:r>
                        <a:rPr lang="en-US" sz="2400" b="0" i="1" smtClean="0">
                          <a:latin typeface="Cambria Math"/>
                        </a:rPr>
                        <m:t>𝑚</m:t>
                      </m:r>
                      <m:sSup>
                        <m:sSupPr>
                          <m:ctrlPr>
                            <a:rPr lang="en-US" sz="2400" b="0" i="1" smtClean="0">
                              <a:latin typeface="Cambria Math"/>
                            </a:rPr>
                          </m:ctrlPr>
                        </m:sSupPr>
                        <m:e>
                          <m:acc>
                            <m:accPr>
                              <m:chr m:val="̇"/>
                              <m:ctrlPr>
                                <a:rPr lang="en-US" sz="2400" b="0" i="1" smtClean="0">
                                  <a:latin typeface="Cambria Math"/>
                                </a:rPr>
                              </m:ctrlPr>
                            </m:accPr>
                            <m:e>
                              <m:r>
                                <a:rPr lang="en-US" sz="2400" b="0" i="1" smtClean="0">
                                  <a:latin typeface="Cambria Math"/>
                                </a:rPr>
                                <m:t>𝑥</m:t>
                              </m:r>
                            </m:e>
                          </m:acc>
                        </m:e>
                        <m:sup>
                          <m:r>
                            <a:rPr lang="en-US" sz="2400" b="0" i="1" smtClean="0">
                              <a:latin typeface="Cambria Math"/>
                            </a:rPr>
                            <m:t>2</m:t>
                          </m:r>
                        </m:sup>
                      </m:sSup>
                      <m:r>
                        <a:rPr lang="en-US" sz="2400" b="0" i="1" smtClean="0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US" sz="2400" i="1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sz="2400" i="1">
                              <a:latin typeface="Cambria Math"/>
                            </a:rPr>
                            <m:t>1</m:t>
                          </m:r>
                        </m:num>
                        <m:den>
                          <m:r>
                            <a:rPr lang="en-US" sz="2400" i="1">
                              <a:latin typeface="Cambria Math"/>
                            </a:rPr>
                            <m:t>2</m:t>
                          </m:r>
                        </m:den>
                      </m:f>
                      <m:r>
                        <a:rPr lang="en-US" sz="2400" i="1">
                          <a:latin typeface="Cambria Math"/>
                        </a:rPr>
                        <m:t>𝑚</m:t>
                      </m:r>
                      <m:sSup>
                        <m:sSupPr>
                          <m:ctrlPr>
                            <a:rPr lang="en-US" sz="2400" i="1" smtClean="0"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en-US" sz="2400" b="0" i="1" smtClean="0">
                              <a:latin typeface="Cambria Math"/>
                            </a:rPr>
                            <m:t>𝐴</m:t>
                          </m:r>
                        </m:e>
                        <m:sup>
                          <m:r>
                            <a:rPr lang="en-US" sz="2400" b="0" i="1" smtClean="0">
                              <a:latin typeface="Cambria Math"/>
                            </a:rPr>
                            <m:t>2</m:t>
                          </m:r>
                        </m:sup>
                      </m:sSup>
                      <m:sSup>
                        <m:sSupPr>
                          <m:ctrlPr>
                            <a:rPr lang="en-US" sz="2400" i="1" smtClean="0"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en-US" sz="2400" i="1" smtClean="0">
                              <a:latin typeface="Cambria Math"/>
                              <a:ea typeface="Cambria Math"/>
                            </a:rPr>
                            <m:t>𝜔</m:t>
                          </m:r>
                        </m:e>
                        <m:sup>
                          <m:r>
                            <a:rPr lang="en-US" sz="2400" b="0" i="1" smtClean="0">
                              <a:latin typeface="Cambria Math"/>
                            </a:rPr>
                            <m:t>2</m:t>
                          </m:r>
                        </m:sup>
                      </m:sSup>
                      <m:sSup>
                        <m:sSupPr>
                          <m:ctrlPr>
                            <a:rPr lang="en-US" sz="2400" i="1" smtClean="0"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en-US" sz="2400" i="1">
                              <a:latin typeface="Cambria Math"/>
                            </a:rPr>
                            <m:t>(</m:t>
                          </m:r>
                          <m:func>
                            <m:funcPr>
                              <m:ctrlPr>
                                <a:rPr lang="en-US" sz="2400" i="1" smtClean="0">
                                  <a:latin typeface="Cambria Math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US" sz="2400" i="0" smtClean="0">
                                  <a:latin typeface="Cambria Math"/>
                                </a:rPr>
                                <m:t>cos</m:t>
                              </m:r>
                            </m:fName>
                            <m:e>
                              <m:r>
                                <a:rPr lang="en-US" sz="2400" i="1" smtClean="0">
                                  <a:latin typeface="Cambria Math"/>
                                  <a:ea typeface="Cambria Math"/>
                                </a:rPr>
                                <m:t>𝜔</m:t>
                              </m:r>
                              <m:r>
                                <a:rPr lang="en-US" sz="2400" b="0" i="1" smtClean="0">
                                  <a:latin typeface="Cambria Math"/>
                                  <a:ea typeface="Cambria Math"/>
                                </a:rPr>
                                <m:t>𝑡</m:t>
                              </m:r>
                            </m:e>
                          </m:func>
                          <m:r>
                            <a:rPr lang="en-US" sz="2400" i="1">
                              <a:latin typeface="Cambria Math"/>
                            </a:rPr>
                            <m:t>)</m:t>
                          </m:r>
                        </m:e>
                        <m:sup>
                          <m:r>
                            <a:rPr lang="en-US" sz="2400" b="0" i="1" smtClean="0">
                              <a:latin typeface="Cambria Math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US" sz="2400" dirty="0" smtClean="0"/>
              </a:p>
              <a:p>
                <a:pPr algn="just"/>
                <a:r>
                  <a:rPr lang="en-US" sz="2400" dirty="0" smtClean="0"/>
                  <a:t>Therefore the maximum kinetic energy of the oscillator</a:t>
                </a:r>
              </a:p>
              <a:p>
                <a:pPr algn="just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b="0" i="1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/>
                            </a:rPr>
                            <m:t>𝑇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/>
                            </a:rPr>
                            <m:t>𝑚𝑎𝑥</m:t>
                          </m:r>
                        </m:sub>
                      </m:sSub>
                      <m:r>
                        <a:rPr lang="en-US" sz="2400" b="0" i="1" smtClean="0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US" sz="2400" b="0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latin typeface="Cambria Math"/>
                            </a:rPr>
                            <m:t>1</m:t>
                          </m:r>
                        </m:num>
                        <m:den>
                          <m:r>
                            <a:rPr lang="en-US" sz="2400" b="0" i="1" smtClean="0">
                              <a:latin typeface="Cambria Math"/>
                            </a:rPr>
                            <m:t>2</m:t>
                          </m:r>
                        </m:den>
                      </m:f>
                      <m:r>
                        <a:rPr lang="en-US" sz="2400" b="0" i="1" smtClean="0">
                          <a:latin typeface="Cambria Math"/>
                        </a:rPr>
                        <m:t>𝑘</m:t>
                      </m:r>
                      <m:sSup>
                        <m:sSupPr>
                          <m:ctrlPr>
                            <a:rPr lang="en-US" sz="2400" b="0" i="1" smtClean="0"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en-US" sz="2400" b="0" i="1" smtClean="0">
                              <a:latin typeface="Cambria Math"/>
                            </a:rPr>
                            <m:t>𝐴</m:t>
                          </m:r>
                        </m:e>
                        <m:sup>
                          <m:r>
                            <a:rPr lang="en-US" sz="2400" b="0" i="1" smtClean="0">
                              <a:latin typeface="Cambria Math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US" sz="2400" dirty="0" smtClean="0"/>
              </a:p>
            </p:txBody>
          </p:sp>
        </mc:Choice>
        <mc:Fallback>
          <p:sp>
            <p:nvSpPr>
              <p:cNvPr id="2" name="Rectangle 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5800" y="1061650"/>
                <a:ext cx="7924800" cy="4577150"/>
              </a:xfrm>
              <a:prstGeom prst="rect">
                <a:avLst/>
              </a:prstGeom>
              <a:blipFill rotWithShape="1">
                <a:blip r:embed="rId3"/>
                <a:stretch>
                  <a:fillRect l="-1231" t="-1065" r="-115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="" xmlns:p14="http://schemas.microsoft.com/office/powerpoint/2010/main" val="4639470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="" xmlns:a14="http://schemas.microsoft.com/office/drawing/2010/main" Requires="a14">
          <p:sp>
            <p:nvSpPr>
              <p:cNvPr id="2" name="Rectangle 1"/>
              <p:cNvSpPr/>
              <p:nvPr/>
            </p:nvSpPr>
            <p:spPr>
              <a:xfrm>
                <a:off x="1066800" y="1371600"/>
                <a:ext cx="7086600" cy="4013406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just"/>
                <a:r>
                  <a:rPr lang="en-US" sz="2400" dirty="0" smtClean="0"/>
                  <a:t>Now the potential energy of the oscillator at any instant is given by</a:t>
                </a:r>
              </a:p>
              <a:p>
                <a:pPr algn="just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>
                          <a:latin typeface="Cambria Math"/>
                        </a:rPr>
                        <m:t>𝑉</m:t>
                      </m:r>
                      <m:r>
                        <a:rPr lang="en-US" sz="2400" i="1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US" sz="2400" i="1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sz="2400" i="1">
                              <a:latin typeface="Cambria Math"/>
                            </a:rPr>
                            <m:t>1</m:t>
                          </m:r>
                        </m:num>
                        <m:den>
                          <m:r>
                            <a:rPr lang="en-US" sz="2400" i="1">
                              <a:latin typeface="Cambria Math"/>
                            </a:rPr>
                            <m:t>2</m:t>
                          </m:r>
                        </m:den>
                      </m:f>
                      <m:r>
                        <a:rPr lang="en-US" sz="2400" i="1">
                          <a:latin typeface="Cambria Math"/>
                        </a:rPr>
                        <m:t>𝑘</m:t>
                      </m:r>
                      <m:sSup>
                        <m:sSupPr>
                          <m:ctrlPr>
                            <a:rPr lang="en-US" sz="2400" i="1"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en-US" sz="2400" i="1">
                              <a:latin typeface="Cambria Math"/>
                            </a:rPr>
                            <m:t>𝑥</m:t>
                          </m:r>
                        </m:e>
                        <m:sup>
                          <m:r>
                            <a:rPr lang="en-US" sz="2400" i="1">
                              <a:latin typeface="Cambria Math"/>
                            </a:rPr>
                            <m:t>2</m:t>
                          </m:r>
                        </m:sup>
                      </m:sSup>
                      <m:r>
                        <a:rPr lang="en-US" sz="2400" i="1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US" sz="2400" i="1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sz="2400" i="1">
                              <a:latin typeface="Cambria Math"/>
                            </a:rPr>
                            <m:t>1</m:t>
                          </m:r>
                        </m:num>
                        <m:den>
                          <m:r>
                            <a:rPr lang="en-US" sz="2400" i="1">
                              <a:latin typeface="Cambria Math"/>
                            </a:rPr>
                            <m:t>2</m:t>
                          </m:r>
                        </m:den>
                      </m:f>
                      <m:r>
                        <a:rPr lang="en-US" sz="2400" i="1">
                          <a:latin typeface="Cambria Math"/>
                        </a:rPr>
                        <m:t>𝑘</m:t>
                      </m:r>
                      <m:sSup>
                        <m:sSupPr>
                          <m:ctrlPr>
                            <a:rPr lang="en-US" sz="2400" i="1"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en-US" sz="2400" i="1">
                              <a:latin typeface="Cambria Math"/>
                            </a:rPr>
                            <m:t>𝐴</m:t>
                          </m:r>
                        </m:e>
                        <m:sup>
                          <m:r>
                            <a:rPr lang="en-US" sz="2400" i="1">
                              <a:latin typeface="Cambria Math"/>
                            </a:rPr>
                            <m:t>2</m:t>
                          </m:r>
                        </m:sup>
                      </m:sSup>
                      <m:sSup>
                        <m:sSupPr>
                          <m:ctrlPr>
                            <a:rPr lang="en-US" sz="2400" i="1">
                              <a:latin typeface="Cambria Math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US" sz="2400" i="1">
                                  <a:latin typeface="Cambria Math"/>
                                  <a:ea typeface="Cambria Math"/>
                                </a:rPr>
                              </m:ctrlPr>
                            </m:dPr>
                            <m:e>
                              <m:func>
                                <m:funcPr>
                                  <m:ctrlPr>
                                    <a:rPr lang="en-US" sz="2400" i="1">
                                      <a:latin typeface="Cambria Math"/>
                                      <a:ea typeface="Cambria Math"/>
                                    </a:rPr>
                                  </m:ctrlPr>
                                </m:funcPr>
                                <m:fName>
                                  <m:r>
                                    <m:rPr>
                                      <m:sty m:val="p"/>
                                    </m:rPr>
                                    <a:rPr lang="en-US" sz="2400">
                                      <a:latin typeface="Cambria Math"/>
                                      <a:ea typeface="Cambria Math"/>
                                    </a:rPr>
                                    <m:t>sin</m:t>
                                  </m:r>
                                </m:fName>
                                <m:e>
                                  <m:r>
                                    <a:rPr lang="en-US" sz="2400" i="1">
                                      <a:latin typeface="Cambria Math"/>
                                      <a:ea typeface="Cambria Math"/>
                                    </a:rPr>
                                    <m:t>𝜔</m:t>
                                  </m:r>
                                  <m:r>
                                    <a:rPr lang="en-US" sz="2400" i="1">
                                      <a:latin typeface="Cambria Math"/>
                                      <a:ea typeface="Cambria Math"/>
                                    </a:rPr>
                                    <m:t>𝑡</m:t>
                                  </m:r>
                                </m:e>
                              </m:func>
                            </m:e>
                          </m:d>
                        </m:e>
                        <m:sup>
                          <m:r>
                            <a:rPr lang="en-US" sz="2400" i="1">
                              <a:latin typeface="Cambria Math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US" sz="2400" dirty="0"/>
              </a:p>
              <a:p>
                <a:pPr algn="just"/>
                <a:r>
                  <a:rPr lang="en-US" sz="2400" dirty="0"/>
                  <a:t>Therefore the maximum potential energy of the oscillator is </a:t>
                </a:r>
              </a:p>
              <a:p>
                <a:pPr algn="just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>
                          <a:latin typeface="Cambria Math"/>
                        </a:rPr>
                        <m:t>𝑉</m:t>
                      </m:r>
                      <m:r>
                        <a:rPr lang="en-US" sz="2400" i="1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US" sz="2400" i="1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sz="2400" i="1">
                              <a:latin typeface="Cambria Math"/>
                            </a:rPr>
                            <m:t>1</m:t>
                          </m:r>
                        </m:num>
                        <m:den>
                          <m:r>
                            <a:rPr lang="en-US" sz="2400" i="1">
                              <a:latin typeface="Cambria Math"/>
                            </a:rPr>
                            <m:t>2</m:t>
                          </m:r>
                        </m:den>
                      </m:f>
                      <m:r>
                        <a:rPr lang="en-US" sz="2400" i="1">
                          <a:latin typeface="Cambria Math"/>
                        </a:rPr>
                        <m:t>𝑘</m:t>
                      </m:r>
                      <m:sSup>
                        <m:sSupPr>
                          <m:ctrlPr>
                            <a:rPr lang="en-US" sz="2400" i="1"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en-US" sz="2400" i="1">
                              <a:latin typeface="Cambria Math"/>
                            </a:rPr>
                            <m:t>𝐴</m:t>
                          </m:r>
                        </m:e>
                        <m:sup>
                          <m:r>
                            <a:rPr lang="en-US" sz="2400" i="1">
                              <a:latin typeface="Cambria Math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US" sz="2400" dirty="0" smtClean="0"/>
              </a:p>
              <a:p>
                <a:pPr algn="just"/>
                <a:r>
                  <a:rPr lang="en-US" sz="2400" dirty="0" smtClean="0"/>
                  <a:t>Thus total energy is</a:t>
                </a:r>
              </a:p>
              <a:p>
                <a:pPr algn="just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/>
                        </a:rPr>
                        <m:t>𝑇</m:t>
                      </m:r>
                      <m:r>
                        <a:rPr lang="en-US" sz="2400" b="0" i="1" smtClean="0">
                          <a:latin typeface="Cambria Math"/>
                        </a:rPr>
                        <m:t>+</m:t>
                      </m:r>
                      <m:r>
                        <a:rPr lang="en-US" sz="2400" b="0" i="1" smtClean="0">
                          <a:latin typeface="Cambria Math"/>
                        </a:rPr>
                        <m:t>𝑉</m:t>
                      </m:r>
                      <m:r>
                        <a:rPr lang="en-US" sz="2400" b="0" i="1" smtClean="0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US" sz="2400" i="1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sz="2400" i="1">
                              <a:latin typeface="Cambria Math"/>
                            </a:rPr>
                            <m:t>1</m:t>
                          </m:r>
                        </m:num>
                        <m:den>
                          <m:r>
                            <a:rPr lang="en-US" sz="2400" i="1">
                              <a:latin typeface="Cambria Math"/>
                            </a:rPr>
                            <m:t>2</m:t>
                          </m:r>
                        </m:den>
                      </m:f>
                      <m:r>
                        <a:rPr lang="en-US" sz="2400" i="1">
                          <a:latin typeface="Cambria Math"/>
                        </a:rPr>
                        <m:t>𝑚</m:t>
                      </m:r>
                      <m:sSup>
                        <m:sSupPr>
                          <m:ctrlPr>
                            <a:rPr lang="en-US" sz="2400" i="1"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en-US" sz="2400" i="1">
                              <a:latin typeface="Cambria Math"/>
                            </a:rPr>
                            <m:t>𝐴</m:t>
                          </m:r>
                        </m:e>
                        <m:sup>
                          <m:r>
                            <a:rPr lang="en-US" sz="2400" i="1">
                              <a:latin typeface="Cambria Math"/>
                            </a:rPr>
                            <m:t>2</m:t>
                          </m:r>
                        </m:sup>
                      </m:sSup>
                      <m:sSup>
                        <m:sSupPr>
                          <m:ctrlPr>
                            <a:rPr lang="en-US" sz="2400" i="1"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en-US" sz="2400" i="1">
                              <a:latin typeface="Cambria Math"/>
                              <a:ea typeface="Cambria Math"/>
                            </a:rPr>
                            <m:t>𝜔</m:t>
                          </m:r>
                        </m:e>
                        <m:sup>
                          <m:r>
                            <a:rPr lang="en-US" sz="2400" i="1">
                              <a:latin typeface="Cambria Math"/>
                            </a:rPr>
                            <m:t>2</m:t>
                          </m:r>
                        </m:sup>
                      </m:sSup>
                      <m:sSup>
                        <m:sSupPr>
                          <m:ctrlPr>
                            <a:rPr lang="en-US" sz="2400" i="1"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en-US" sz="2400" i="1">
                              <a:latin typeface="Cambria Math"/>
                            </a:rPr>
                            <m:t>(</m:t>
                          </m:r>
                          <m:func>
                            <m:func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US" sz="2400">
                                  <a:latin typeface="Cambria Math"/>
                                </a:rPr>
                                <m:t>cos</m:t>
                              </m:r>
                            </m:fName>
                            <m:e>
                              <m:r>
                                <a:rPr lang="en-US" sz="2400" i="1">
                                  <a:latin typeface="Cambria Math"/>
                                  <a:ea typeface="Cambria Math"/>
                                </a:rPr>
                                <m:t>𝜔</m:t>
                              </m:r>
                              <m:r>
                                <a:rPr lang="en-US" sz="2400" i="1">
                                  <a:latin typeface="Cambria Math"/>
                                  <a:ea typeface="Cambria Math"/>
                                </a:rPr>
                                <m:t>𝑡</m:t>
                              </m:r>
                            </m:e>
                          </m:func>
                          <m:r>
                            <a:rPr lang="en-US" sz="2400" i="1">
                              <a:latin typeface="Cambria Math"/>
                            </a:rPr>
                            <m:t>)</m:t>
                          </m:r>
                        </m:e>
                        <m:sup>
                          <m:r>
                            <a:rPr lang="en-US" sz="2400" i="1">
                              <a:latin typeface="Cambria Math"/>
                            </a:rPr>
                            <m:t>2</m:t>
                          </m:r>
                        </m:sup>
                      </m:sSup>
                      <m:r>
                        <a:rPr lang="en-US" sz="2400" b="0" i="0" smtClean="0">
                          <a:latin typeface="Cambria Math"/>
                        </a:rPr>
                        <m:t>+</m:t>
                      </m:r>
                      <m:f>
                        <m:fPr>
                          <m:ctrlPr>
                            <a:rPr lang="en-US" sz="2400" i="1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sz="2400" i="1">
                              <a:latin typeface="Cambria Math"/>
                            </a:rPr>
                            <m:t>1</m:t>
                          </m:r>
                        </m:num>
                        <m:den>
                          <m:r>
                            <a:rPr lang="en-US" sz="2400" i="1">
                              <a:latin typeface="Cambria Math"/>
                            </a:rPr>
                            <m:t>2</m:t>
                          </m:r>
                        </m:den>
                      </m:f>
                      <m:r>
                        <a:rPr lang="en-US" sz="2400" i="1">
                          <a:latin typeface="Cambria Math"/>
                        </a:rPr>
                        <m:t>𝑘</m:t>
                      </m:r>
                      <m:sSup>
                        <m:sSupPr>
                          <m:ctrlPr>
                            <a:rPr lang="en-US" sz="2400" i="1"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en-US" sz="2400" i="1">
                              <a:latin typeface="Cambria Math"/>
                            </a:rPr>
                            <m:t>𝐴</m:t>
                          </m:r>
                        </m:e>
                        <m:sup>
                          <m:r>
                            <a:rPr lang="en-US" sz="2400" i="1">
                              <a:latin typeface="Cambria Math"/>
                            </a:rPr>
                            <m:t>2</m:t>
                          </m:r>
                        </m:sup>
                      </m:sSup>
                      <m:sSup>
                        <m:sSupPr>
                          <m:ctrlPr>
                            <a:rPr lang="en-US" sz="2400" i="1">
                              <a:latin typeface="Cambria Math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US" sz="2400" i="1">
                                  <a:latin typeface="Cambria Math"/>
                                  <a:ea typeface="Cambria Math"/>
                                </a:rPr>
                              </m:ctrlPr>
                            </m:dPr>
                            <m:e>
                              <m:func>
                                <m:funcPr>
                                  <m:ctrlPr>
                                    <a:rPr lang="en-US" sz="2400" i="1">
                                      <a:latin typeface="Cambria Math"/>
                                      <a:ea typeface="Cambria Math"/>
                                    </a:rPr>
                                  </m:ctrlPr>
                                </m:funcPr>
                                <m:fName>
                                  <m:r>
                                    <m:rPr>
                                      <m:sty m:val="p"/>
                                    </m:rPr>
                                    <a:rPr lang="en-US" sz="2400">
                                      <a:latin typeface="Cambria Math"/>
                                      <a:ea typeface="Cambria Math"/>
                                    </a:rPr>
                                    <m:t>sin</m:t>
                                  </m:r>
                                </m:fName>
                                <m:e>
                                  <m:r>
                                    <a:rPr lang="en-US" sz="2400" i="1">
                                      <a:latin typeface="Cambria Math"/>
                                      <a:ea typeface="Cambria Math"/>
                                    </a:rPr>
                                    <m:t>𝜔</m:t>
                                  </m:r>
                                  <m:r>
                                    <a:rPr lang="en-US" sz="2400" i="1">
                                      <a:latin typeface="Cambria Math"/>
                                      <a:ea typeface="Cambria Math"/>
                                    </a:rPr>
                                    <m:t>𝑡</m:t>
                                  </m:r>
                                </m:e>
                              </m:func>
                            </m:e>
                          </m:d>
                        </m:e>
                        <m:sup>
                          <m:r>
                            <a:rPr lang="en-US" sz="2400" i="1">
                              <a:latin typeface="Cambria Math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US" sz="2400" dirty="0"/>
              </a:p>
            </p:txBody>
          </p:sp>
        </mc:Choice>
        <mc:Fallback>
          <p:sp>
            <p:nvSpPr>
              <p:cNvPr id="2" name="Rectangle 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66800" y="1371600"/>
                <a:ext cx="7086600" cy="4013406"/>
              </a:xfrm>
              <a:prstGeom prst="rect">
                <a:avLst/>
              </a:prstGeom>
              <a:blipFill rotWithShape="1">
                <a:blip r:embed="rId3"/>
                <a:stretch>
                  <a:fillRect l="-1290" t="-1216" r="-120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="" xmlns:p14="http://schemas.microsoft.com/office/powerpoint/2010/main" val="23245445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187624" y="2773377"/>
            <a:ext cx="669674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dirty="0" smtClean="0"/>
              <a:t>The End</a:t>
            </a:r>
            <a:endParaRPr lang="en-US" sz="6000" dirty="0"/>
          </a:p>
        </p:txBody>
      </p:sp>
    </p:spTree>
    <p:extLst>
      <p:ext uri="{BB962C8B-B14F-4D97-AF65-F5344CB8AC3E}">
        <p14:creationId xmlns="" xmlns:p14="http://schemas.microsoft.com/office/powerpoint/2010/main" val="36269197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66</TotalTime>
  <Words>17</Words>
  <Application>Microsoft Office PowerPoint</Application>
  <PresentationFormat>On-screen Show (4:3)</PresentationFormat>
  <Paragraphs>14</Paragraphs>
  <Slides>10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1" baseType="lpstr">
      <vt:lpstr>Office Theme</vt:lpstr>
      <vt:lpstr>Revision</vt:lpstr>
      <vt:lpstr>Simple Harmonic Oscillator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Revision</dc:title>
  <dc:creator>vcomsats</dc:creator>
  <cp:lastModifiedBy>vcomsats</cp:lastModifiedBy>
  <cp:revision>3</cp:revision>
  <dcterms:created xsi:type="dcterms:W3CDTF">2013-01-08T07:07:17Z</dcterms:created>
  <dcterms:modified xsi:type="dcterms:W3CDTF">2013-01-08T08:15:42Z</dcterms:modified>
</cp:coreProperties>
</file>