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0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93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431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563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191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38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04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325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948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43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1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702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080EF-694A-4BBB-8D7D-F93975B4F490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18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Lagrangian</a:t>
            </a:r>
            <a:r>
              <a:rPr lang="en-US" sz="2400" dirty="0" smtClean="0"/>
              <a:t> Mechanics</a:t>
            </a:r>
          </a:p>
          <a:p>
            <a:endParaRPr lang="en-US" sz="2400" dirty="0" smtClean="0"/>
          </a:p>
          <a:p>
            <a:r>
              <a:rPr lang="en-US" sz="2400" dirty="0" smtClean="0"/>
              <a:t>Hamiltonian Mechanics</a:t>
            </a:r>
          </a:p>
          <a:p>
            <a:endParaRPr lang="en-US" sz="2400" dirty="0" smtClean="0"/>
          </a:p>
          <a:p>
            <a:r>
              <a:rPr lang="en-US" sz="2400" dirty="0" smtClean="0"/>
              <a:t>Hamilton-Jacobi Equations</a:t>
            </a:r>
          </a:p>
          <a:p>
            <a:endParaRPr lang="en-US" sz="2400" dirty="0" smtClean="0"/>
          </a:p>
          <a:p>
            <a:r>
              <a:rPr lang="en-US" sz="2400" dirty="0" smtClean="0"/>
              <a:t>Applications of </a:t>
            </a:r>
            <a:r>
              <a:rPr lang="en-US" sz="2400" smtClean="0"/>
              <a:t>Hamiltonian-Jacobi Equations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08458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as Total Energy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609600" y="1371600"/>
                <a:ext cx="7848600" cy="4913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To prove that Hamiltonian is equals to the total energy of the system, we know that</a:t>
                </a:r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𝐻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𝐿</m:t>
                      </m:r>
                    </m:oMath>
                  </m:oMathPara>
                </a14:m>
                <a:endParaRPr lang="en-US" sz="2400" dirty="0" smtClean="0"/>
              </a:p>
              <a:p>
                <a:r>
                  <a:rPr lang="en-US" sz="2400" dirty="0" smtClean="0"/>
                  <a:t>But in </a:t>
                </a:r>
                <a:r>
                  <a:rPr lang="en-US" sz="2400" dirty="0" err="1" smtClean="0"/>
                  <a:t>Lagrangian</a:t>
                </a:r>
                <a:r>
                  <a:rPr lang="en-US" sz="2400" dirty="0" smtClean="0"/>
                  <a:t> mechanics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𝑑𝐿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𝑑𝐿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𝑇</m:t>
                      </m:r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𝑉</m:t>
                      </m:r>
                    </m:oMath>
                  </m:oMathPara>
                </a14:m>
                <a:endParaRPr lang="en-US" sz="2400" dirty="0" smtClean="0"/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371600"/>
                <a:ext cx="7848600" cy="4913717"/>
              </a:xfrm>
              <a:prstGeom prst="rect">
                <a:avLst/>
              </a:prstGeom>
              <a:blipFill rotWithShape="1">
                <a:blip r:embed="rId3"/>
                <a:stretch>
                  <a:fillRect l="-1165" t="-993" r="-1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5895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762000" y="1371600"/>
                <a:ext cx="7620000" cy="37564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Since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/>
                        </a:rPr>
                        <m:t>, 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𝑑𝑇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i="1">
                              <a:latin typeface="Cambria Math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/>
                                </a:rPr>
                                <m:t>𝑑𝑇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𝑞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𝑞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=2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𝑇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𝑉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 smtClean="0"/>
                  <a:t>which </a:t>
                </a:r>
                <a:r>
                  <a:rPr lang="en-US" sz="2400" dirty="0"/>
                  <a:t>is the total energy of the system.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71600"/>
                <a:ext cx="7620000" cy="3756413"/>
              </a:xfrm>
              <a:prstGeom prst="rect">
                <a:avLst/>
              </a:prstGeom>
              <a:blipFill rotWithShape="1">
                <a:blip r:embed="rId3"/>
                <a:stretch>
                  <a:fillRect l="-1200" t="-1299" b="-27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013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1066800"/>
                <a:ext cx="7543800" cy="4524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Note:</a:t>
                </a:r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dirty="0" smtClean="0"/>
                  <a:t>A </a:t>
                </a:r>
                <a:r>
                  <a:rPr lang="en-US" sz="2400" dirty="0"/>
                  <a:t>necessary and </a:t>
                </a:r>
                <a:r>
                  <a:rPr lang="en-US" sz="2400" dirty="0" err="1" smtClean="0"/>
                  <a:t>suffcient</a:t>
                </a:r>
                <a:r>
                  <a:rPr lang="en-US" sz="2400" dirty="0" smtClean="0"/>
                  <a:t/>
                </a:r>
                <a:r>
                  <a:rPr lang="en-US" sz="2400" dirty="0"/>
                  <a:t>condition for the quantity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to be </a:t>
                </a:r>
                <a:r>
                  <a:rPr lang="en-US" sz="2400" dirty="0" smtClean="0"/>
                  <a:t>the total </a:t>
                </a:r>
                <a:r>
                  <a:rPr lang="en-US" sz="2400" dirty="0"/>
                  <a:t>energy of a system whose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 written in terms of a set of coordinates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/>
                      </a:rPr>
                      <m:t> </m:t>
                    </m:r>
                    <m:r>
                      <a:rPr lang="en-US" sz="2400" i="1" dirty="0">
                        <a:latin typeface="Cambria Math"/>
                      </a:rPr>
                      <m:t>𝑞</m:t>
                    </m:r>
                    <m:r>
                      <a:rPr lang="en-US" sz="2400" i="1" baseline="-25000" dirty="0">
                        <a:latin typeface="Cambria Math"/>
                      </a:rPr>
                      <m:t>𝑖</m:t>
                    </m:r>
                  </m:oMath>
                </a14:m>
                <a:r>
                  <a:rPr lang="en-US" sz="2400" dirty="0"/>
                  <a:t> is that these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𝑞</m:t>
                    </m:r>
                    <m:r>
                      <a:rPr lang="en-US" sz="2400" i="1" baseline="-25000" dirty="0">
                        <a:latin typeface="Cambria Math"/>
                      </a:rPr>
                      <m:t>𝑖</m:t>
                    </m:r>
                  </m:oMath>
                </a14:m>
                <a:r>
                  <a:rPr lang="en-US" sz="2400" dirty="0" smtClean="0"/>
                  <a:t/>
                </a:r>
                <a:r>
                  <a:rPr lang="en-US" sz="2400" dirty="0"/>
                  <a:t>are related to a Cartesian set of coordinates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baseline="-25000" dirty="0">
                        <a:latin typeface="Cambria Math"/>
                      </a:rPr>
                      <m:t>𝑖</m:t>
                    </m:r>
                  </m:oMath>
                </a14:m>
                <a:r>
                  <a:rPr lang="en-US" sz="2400" dirty="0" smtClean="0"/>
                  <a:t> via expressions of the </a:t>
                </a:r>
                <a:r>
                  <a:rPr lang="en-US" sz="2400" dirty="0"/>
                  <a:t>form,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/>
                        </a:rPr>
                        <m:t>𝑥</m:t>
                      </m:r>
                      <m:r>
                        <a:rPr lang="en-US" sz="2400" i="1" baseline="-25000" dirty="0">
                          <a:latin typeface="Cambria Math"/>
                        </a:rPr>
                        <m:t>1</m:t>
                      </m:r>
                      <m:r>
                        <a:rPr lang="en-US" sz="2400" i="1" dirty="0">
                          <a:latin typeface="Cambria Math"/>
                        </a:rPr>
                        <m:t> = </m:t>
                      </m:r>
                      <m:r>
                        <a:rPr lang="en-US" sz="2400" i="1" dirty="0" smtClean="0">
                          <a:latin typeface="Cambria Math"/>
                        </a:rPr>
                        <m:t>𝑥</m:t>
                      </m:r>
                      <m:r>
                        <a:rPr lang="en-US" sz="2400" i="1" baseline="-25000" dirty="0">
                          <a:latin typeface="Cambria Math"/>
                        </a:rPr>
                        <m:t>1 </m:t>
                      </m:r>
                      <m:r>
                        <a:rPr lang="en-US" sz="2400" i="1" dirty="0" smtClean="0">
                          <a:latin typeface="Cambria Math"/>
                        </a:rPr>
                        <m:t>(</m:t>
                      </m:r>
                      <m:r>
                        <a:rPr lang="en-US" sz="2400" i="1" dirty="0" smtClean="0">
                          <a:latin typeface="Cambria Math"/>
                        </a:rPr>
                        <m:t>𝑞</m:t>
                      </m:r>
                      <m:r>
                        <a:rPr lang="en-US" sz="2400" i="1" baseline="-25000" dirty="0" smtClean="0">
                          <a:latin typeface="Cambria Math"/>
                        </a:rPr>
                        <m:t>1</m:t>
                      </m:r>
                      <m:r>
                        <a:rPr lang="en-US" sz="2400" i="1" dirty="0" smtClean="0">
                          <a:latin typeface="Cambria Math"/>
                        </a:rPr>
                        <m:t>,</m:t>
                      </m:r>
                      <m:r>
                        <a:rPr lang="en-US" sz="2400" i="1" dirty="0" smtClean="0">
                          <a:latin typeface="Cambria Math"/>
                        </a:rPr>
                        <m:t>𝑞</m:t>
                      </m:r>
                      <m:r>
                        <a:rPr lang="en-US" sz="2400" i="1" baseline="-25000" dirty="0" smtClean="0">
                          <a:latin typeface="Cambria Math"/>
                        </a:rPr>
                        <m:t>2</m:t>
                      </m:r>
                      <m:r>
                        <a:rPr lang="en-US" sz="2400" i="1" dirty="0" smtClean="0">
                          <a:latin typeface="Cambria Math"/>
                        </a:rPr>
                        <m:t>,…),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/>
                        </a:rPr>
                        <m:t>…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/>
                        </a:rPr>
                        <m:t>𝑥</m:t>
                      </m:r>
                      <m:r>
                        <a:rPr lang="en-US" sz="2400" i="1" baseline="-25000" dirty="0" err="1" smtClean="0">
                          <a:latin typeface="Cambria Math"/>
                        </a:rPr>
                        <m:t>𝑛</m:t>
                      </m:r>
                      <m:r>
                        <a:rPr lang="en-US" sz="2400" i="1" dirty="0" smtClean="0">
                          <a:latin typeface="Cambria Math"/>
                        </a:rPr>
                        <m:t> </m:t>
                      </m:r>
                      <m:r>
                        <a:rPr lang="en-US" sz="2400" i="1" dirty="0">
                          <a:latin typeface="Cambria Math"/>
                        </a:rPr>
                        <m:t>= </m:t>
                      </m:r>
                      <m:r>
                        <a:rPr lang="en-US" sz="2400" i="1" dirty="0" err="1" smtClean="0">
                          <a:latin typeface="Cambria Math"/>
                        </a:rPr>
                        <m:t>𝑥</m:t>
                      </m:r>
                      <m:r>
                        <a:rPr lang="en-US" sz="2400" i="1" baseline="-25000" dirty="0" err="1" smtClean="0">
                          <a:latin typeface="Cambria Math"/>
                        </a:rPr>
                        <m:t>𝑛</m:t>
                      </m:r>
                      <m:r>
                        <a:rPr lang="en-US" sz="2400" i="1" dirty="0" smtClean="0">
                          <a:latin typeface="Cambria Math"/>
                        </a:rPr>
                        <m:t>(</m:t>
                      </m:r>
                      <m:r>
                        <a:rPr lang="en-US" sz="2400" i="1" dirty="0" smtClean="0">
                          <a:latin typeface="Cambria Math"/>
                        </a:rPr>
                        <m:t>𝑞</m:t>
                      </m:r>
                      <m:r>
                        <a:rPr lang="en-US" sz="2400" i="1" baseline="-25000" dirty="0" smtClean="0">
                          <a:latin typeface="Cambria Math"/>
                        </a:rPr>
                        <m:t>1</m:t>
                      </m:r>
                      <m:r>
                        <a:rPr lang="en-US" sz="2400" i="1" dirty="0" smtClean="0">
                          <a:latin typeface="Cambria Math"/>
                        </a:rPr>
                        <m:t>; </m:t>
                      </m:r>
                      <m:r>
                        <a:rPr lang="en-US" sz="2400" i="1" dirty="0" smtClean="0">
                          <a:latin typeface="Cambria Math"/>
                        </a:rPr>
                        <m:t>𝑞</m:t>
                      </m:r>
                      <m:r>
                        <a:rPr lang="en-US" sz="2400" i="1" baseline="-25000" dirty="0" smtClean="0">
                          <a:latin typeface="Cambria Math"/>
                        </a:rPr>
                        <m:t>2</m:t>
                      </m:r>
                      <m:r>
                        <a:rPr lang="en-US" sz="2400" i="1" dirty="0" smtClean="0">
                          <a:latin typeface="Cambria Math"/>
                        </a:rPr>
                        <m:t>,…)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That is, there is no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 or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𝑞</m:t>
                    </m:r>
                    <m:r>
                      <a:rPr lang="en-US" sz="2400" i="1" baseline="-25000" dirty="0">
                        <a:latin typeface="Cambria Math"/>
                      </a:rPr>
                      <m:t>𝑖</m:t>
                    </m:r>
                  </m:oMath>
                </a14:m>
                <a:r>
                  <a:rPr lang="en-US" sz="2400" dirty="0"/>
                  <a:t> dependence.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066800"/>
                <a:ext cx="7543800" cy="4524315"/>
              </a:xfrm>
              <a:prstGeom prst="rect">
                <a:avLst/>
              </a:prstGeom>
              <a:blipFill rotWithShape="1">
                <a:blip r:embed="rId3"/>
                <a:stretch>
                  <a:fillRect l="-1293" t="-1078" r="-1213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7544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474345"/>
                <a:ext cx="7924800" cy="51135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Example 1 (Particle in a plane):</a:t>
                </a:r>
                <a:r>
                  <a:rPr lang="en-US" sz="2400" dirty="0" smtClean="0"/>
                  <a:t/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 smtClean="0"/>
                  <a:t>A particle of mass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moves in a </a:t>
                </a:r>
                <a:r>
                  <a:rPr lang="en-US" sz="2400" dirty="0" smtClean="0"/>
                  <a:t>horizontal plane</a:t>
                </a:r>
                <a:r>
                  <a:rPr lang="en-US" sz="2400" dirty="0"/>
                  <a:t>. It is connected to the origin by a spring with spring constant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:r>
                  <a:rPr lang="en-US" sz="2400" dirty="0" smtClean="0"/>
                  <a:t>relaxed length </a:t>
                </a:r>
                <a:r>
                  <a:rPr lang="en-US" sz="2400" dirty="0"/>
                  <a:t>zero (so the potential energy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𝑘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𝑘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400" b="0" i="1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), as shown in </a:t>
                </a:r>
                <a:r>
                  <a:rPr lang="en-US" sz="2400" dirty="0" smtClean="0"/>
                  <a:t>Figure.</a:t>
                </a:r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74345"/>
                <a:ext cx="7924800" cy="5113516"/>
              </a:xfrm>
              <a:prstGeom prst="rect">
                <a:avLst/>
              </a:prstGeom>
              <a:blipFill rotWithShape="1">
                <a:blip r:embed="rId3"/>
                <a:stretch>
                  <a:fillRect l="-1231" t="-954" r="-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6381" y="2667000"/>
            <a:ext cx="3483219" cy="3517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685800" y="2961144"/>
                <a:ext cx="342900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in terms of Cartesian coordinates, and then also in terms of polar coordinates. Verify that in both cases,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the energy and it is conserved.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961144"/>
                <a:ext cx="3429000" cy="2677656"/>
              </a:xfrm>
              <a:prstGeom prst="rect">
                <a:avLst/>
              </a:prstGeom>
              <a:blipFill rotWithShape="1">
                <a:blip r:embed="rId5"/>
                <a:stretch>
                  <a:fillRect l="-2847" t="-1822" r="-2669" b="-4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118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09600" y="685800"/>
                <a:ext cx="8001000" cy="27433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Solution: In Cartesian coordinates, we have</a:t>
                </a:r>
              </a:p>
              <a:p>
                <a:pPr algn="just"/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 = </m:t>
                      </m:r>
                      <m:r>
                        <a:rPr lang="en-US" sz="2400" i="1" dirty="0">
                          <a:latin typeface="Cambria Math"/>
                        </a:rPr>
                        <m:t>𝑇</m:t>
                      </m:r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r>
                        <a:rPr lang="en-US" sz="24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85800"/>
                <a:ext cx="8001000" cy="2743315"/>
              </a:xfrm>
              <a:prstGeom prst="rect">
                <a:avLst/>
              </a:prstGeom>
              <a:blipFill rotWithShape="1">
                <a:blip r:embed="rId3"/>
                <a:stretch>
                  <a:fillRect l="-1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7382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838200"/>
                <a:ext cx="7620000" cy="53356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In polar coordinates, we have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 = </m:t>
                      </m:r>
                      <m:r>
                        <a:rPr lang="en-US" sz="2400" i="1" dirty="0">
                          <a:latin typeface="Cambria Math"/>
                        </a:rPr>
                        <m:t>𝑇</m:t>
                      </m:r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r>
                        <a:rPr lang="en-US" sz="24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And so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40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 dirty="0"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  <a:ea typeface="Cambria Math"/>
                                        </a:rPr>
                                        <m:t>𝜃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which is again the energy. As mentioned above, the Cartesian-coordinate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always the energy. The fact that the polar-coordinate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also the energy is consistent with energy in Cartesian coordinates, because the Cartesian coordinates are functions of the polar coordinates: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𝑥</m:t>
                    </m:r>
                    <m:r>
                      <a:rPr lang="en-US" sz="2400" i="1" dirty="0">
                        <a:latin typeface="Cambria Math"/>
                      </a:rPr>
                      <m:t>=</m:t>
                    </m:r>
                    <m:r>
                      <a:rPr lang="en-US" sz="2400" i="1" dirty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24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𝑦</m:t>
                    </m:r>
                    <m:r>
                      <a:rPr lang="en-US" sz="2400" i="1" dirty="0">
                        <a:latin typeface="Cambria Math"/>
                      </a:rPr>
                      <m:t>=</m:t>
                    </m:r>
                    <m:r>
                      <a:rPr lang="en-US" sz="2400" i="1" dirty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24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sz="2400" dirty="0"/>
                  <a:t>. 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In </a:t>
                </a:r>
                <a:r>
                  <a:rPr lang="en-US" sz="2400" dirty="0"/>
                  <a:t>both cases,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conserved because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has no </a:t>
                </a:r>
                <a:r>
                  <a:rPr lang="en-US" sz="2400" dirty="0" smtClean="0"/>
                  <a:t>explicit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 smtClean="0"/>
                  <a:t/>
                </a:r>
                <a:r>
                  <a:rPr lang="en-US" sz="2400" dirty="0" smtClean="0"/>
                  <a:t>dependence.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838200"/>
                <a:ext cx="7620000" cy="5335691"/>
              </a:xfrm>
              <a:prstGeom prst="rect">
                <a:avLst/>
              </a:prstGeom>
              <a:blipFill rotWithShape="1">
                <a:blip r:embed="rId3"/>
                <a:stretch>
                  <a:fillRect l="-1280" t="-914" r="-1200" b="-1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785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6388" y="2931484"/>
            <a:ext cx="2843212" cy="3012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09600" y="685800"/>
                <a:ext cx="78486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Example 2 (Bead on a rod): </a:t>
                </a:r>
                <a:endParaRPr lang="en-US" sz="2400" b="1" dirty="0" smtClean="0"/>
              </a:p>
              <a:p>
                <a:pPr algn="just"/>
                <a:endParaRPr lang="en-US" sz="2400" b="1" dirty="0" smtClean="0"/>
              </a:p>
              <a:p>
                <a:pPr algn="just"/>
                <a:r>
                  <a:rPr lang="en-US" sz="2400" dirty="0" smtClean="0"/>
                  <a:t>A </a:t>
                </a:r>
                <a:r>
                  <a:rPr lang="en-US" sz="2400" dirty="0"/>
                  <a:t>bead of mass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constrained to move </a:t>
                </a:r>
                <a:r>
                  <a:rPr lang="en-US" sz="2400" dirty="0" smtClean="0"/>
                  <a:t>along a </a:t>
                </a:r>
                <a:r>
                  <a:rPr lang="en-US" sz="2400" dirty="0"/>
                  <a:t>massless rod that is pivoted at the origin and arranged (via an external </a:t>
                </a:r>
                <a:r>
                  <a:rPr lang="en-US" sz="2400" dirty="0" smtClean="0"/>
                  <a:t>torque) to </a:t>
                </a:r>
                <a:r>
                  <a:rPr lang="en-US" sz="2400" dirty="0"/>
                  <a:t>rotate with constant angular </a:t>
                </a:r>
                <a:r>
                  <a:rPr lang="en-US" sz="2400" dirty="0" smtClean="0"/>
                  <a:t>speed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𝜔</m:t>
                    </m:r>
                  </m:oMath>
                </a14:m>
                <a:r>
                  <a:rPr lang="en-US" sz="2400" i="1" dirty="0" smtClean="0"/>
                  <a:t/>
                </a:r>
                <a:r>
                  <a:rPr lang="en-US" sz="2400" dirty="0"/>
                  <a:t>in a horizontal plane. A spring with </a:t>
                </a:r>
                <a:r>
                  <a:rPr lang="en-US" sz="2400" dirty="0" smtClean="0"/>
                  <a:t>spring constant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:r>
                  <a:rPr lang="en-US" sz="2400" dirty="0" smtClean="0"/>
                  <a:t>relaxed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685800"/>
                <a:ext cx="7848600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1165" t="-2116" r="-1087" b="-5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685800" y="2971800"/>
                <a:ext cx="4267200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length zero lies along the rod and connects the mass to the origin, as shown in Figure. Find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in terms of the polar coordinate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𝑟</m:t>
                    </m:r>
                  </m:oMath>
                </a14:m>
                <a:r>
                  <a:rPr lang="en-US" sz="2400" dirty="0"/>
                  <a:t>, and show that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conserved but it is not the energy.</a:t>
                </a: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971800"/>
                <a:ext cx="4267200" cy="2677656"/>
              </a:xfrm>
              <a:prstGeom prst="rect">
                <a:avLst/>
              </a:prstGeom>
              <a:blipFill rotWithShape="1">
                <a:blip r:embed="rId5"/>
                <a:stretch>
                  <a:fillRect l="-2286" t="-1822" r="-2143" b="-4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5774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09600" y="1143000"/>
                <a:ext cx="7924800" cy="48961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Solution: The kinetic energy comes from both radial and tangential motion, so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/>
                </a:r>
                <a:r>
                  <a:rPr lang="en-US" sz="2400" dirty="0" smtClean="0"/>
                  <a:t>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 smtClean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E is then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𝑟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latin typeface="Cambria Math"/>
                                        </a:rPr>
                                        <m:t>𝑟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latin typeface="Cambria Math"/>
                                      <a:ea typeface="Cambria Math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𝑘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 smtClean="0"/>
                  <a:t>Since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has no explicit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dependence, </a:t>
                </a:r>
                <a:r>
                  <a:rPr lang="en-US" sz="2400" dirty="0" smtClean="0"/>
                  <a:t>thus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conserved. </a:t>
                </a:r>
                <a:r>
                  <a:rPr lang="en-US" sz="2400" dirty="0" smtClean="0"/>
                  <a:t>However,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 smtClean="0"/>
                  <a:t/>
                </a:r>
                <a:r>
                  <a:rPr lang="en-US" sz="2400" dirty="0"/>
                  <a:t>is not the energy, due to the minus sign in front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term. This is </a:t>
                </a:r>
                <a:r>
                  <a:rPr lang="en-US" sz="2400" dirty="0" smtClean="0"/>
                  <a:t>consistent with </a:t>
                </a:r>
                <a:r>
                  <a:rPr lang="en-US" sz="2400" dirty="0"/>
                  <a:t>the above discussion, because the relations between the Cartesian </a:t>
                </a:r>
                <a:r>
                  <a:rPr lang="en-US" sz="2400" dirty="0" smtClean="0"/>
                  <a:t>coordinates and </a:t>
                </a:r>
                <a:r>
                  <a:rPr lang="en-US" sz="2400" dirty="0"/>
                  <a:t>the coordinate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𝑟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(namely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𝑥</m:t>
                    </m:r>
                    <m:r>
                      <a:rPr lang="en-US" sz="2400" i="1" dirty="0">
                        <a:latin typeface="Cambria Math"/>
                      </a:rPr>
                      <m:t>=</m:t>
                    </m:r>
                    <m:r>
                      <a:rPr lang="en-US" sz="2400" i="1" dirty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24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𝑦</m:t>
                    </m:r>
                    <m:r>
                      <a:rPr lang="en-US" sz="2400" i="1" dirty="0">
                        <a:latin typeface="Cambria Math"/>
                      </a:rPr>
                      <m:t>=</m:t>
                    </m:r>
                    <m:r>
                      <a:rPr lang="en-US" sz="2400" i="1" dirty="0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en-US" sz="2400" i="1" dirty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sz="2400" i="1" dirty="0" smtClean="0">
                            <a:latin typeface="Cambria Math"/>
                            <a:ea typeface="Cambria Math"/>
                          </a:rPr>
                          <m:t>𝜔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func>
                  </m:oMath>
                </a14:m>
                <a:r>
                  <a:rPr lang="en-US" sz="2400" dirty="0"/>
                  <a:t>) involve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:r>
                  <a:rPr lang="en-US" sz="2400" dirty="0" smtClean="0"/>
                  <a:t>are therefore </a:t>
                </a:r>
                <a:r>
                  <a:rPr lang="en-US" sz="2400" i="1" dirty="0"/>
                  <a:t>not </a:t>
                </a:r>
                <a:r>
                  <a:rPr lang="en-US" sz="2400" dirty="0" smtClean="0"/>
                  <a:t>dependent on</a:t>
                </a:r>
                <a:r>
                  <a:rPr lang="en-US" sz="2400" i="1" dirty="0" smtClean="0"/>
                  <a:t> t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143000"/>
                <a:ext cx="7924800" cy="4896149"/>
              </a:xfrm>
              <a:prstGeom prst="rect">
                <a:avLst/>
              </a:prstGeom>
              <a:blipFill rotWithShape="1">
                <a:blip r:embed="rId3"/>
                <a:stretch>
                  <a:fillRect l="-1154" t="-996" r="-1154" b="-1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539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533400"/>
                <a:ext cx="76200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/>
                  <a:t>Example 3 (Accelerating rod): </a:t>
                </a:r>
                <a:endParaRPr lang="en-US" sz="2400" b="1" dirty="0" smtClean="0"/>
              </a:p>
              <a:p>
                <a:pPr algn="just"/>
                <a:endParaRPr lang="en-US" sz="2400" b="1" dirty="0"/>
              </a:p>
              <a:p>
                <a:pPr algn="just"/>
                <a:r>
                  <a:rPr lang="en-US" sz="2400" dirty="0" smtClean="0"/>
                  <a:t>A </a:t>
                </a:r>
                <a:r>
                  <a:rPr lang="en-US" sz="2400" dirty="0"/>
                  <a:t>bead of mass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constrained to move on </a:t>
                </a:r>
                <a:r>
                  <a:rPr lang="en-US" sz="2400" dirty="0" smtClean="0"/>
                  <a:t>a horizontal </a:t>
                </a:r>
                <a:r>
                  <a:rPr lang="en-US" sz="2400" dirty="0"/>
                  <a:t>rod that is accelerated vertically with constant acceleration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/>
                  <a:t>, as </a:t>
                </a:r>
                <a:r>
                  <a:rPr lang="en-US" sz="2400" dirty="0" smtClean="0"/>
                  <a:t>shown in Figure. </a:t>
                </a:r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in terms of the Cartesian coordinate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.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 smtClean="0"/>
                  <a:t>conserved?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the energy</a:t>
                </a:r>
                <a:r>
                  <a:rPr lang="en-US" sz="2400" dirty="0" smtClean="0"/>
                  <a:t>?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33400"/>
                <a:ext cx="7620000" cy="2308324"/>
              </a:xfrm>
              <a:prstGeom prst="rect">
                <a:avLst/>
              </a:prstGeom>
              <a:blipFill rotWithShape="1">
                <a:blip r:embed="rId2"/>
                <a:stretch>
                  <a:fillRect l="-1280" t="-2116" r="-1200" b="-5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048000"/>
            <a:ext cx="4572000" cy="3383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7848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838200"/>
                <a:ext cx="7391400" cy="5100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Solution: Since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𝑎𝑡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 = </m:t>
                      </m:r>
                      <m:r>
                        <a:rPr lang="en-US" sz="2400" i="1" dirty="0">
                          <a:latin typeface="Cambria Math"/>
                        </a:rPr>
                        <m:t>𝑇</m:t>
                      </m:r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r>
                        <a:rPr lang="en-US" sz="2400" i="1" dirty="0">
                          <a:latin typeface="Cambria Math"/>
                        </a:rPr>
                        <m:t> 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dirty="0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𝑎𝑡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</a:rPr>
                            <m:t>𝑚𝑔</m:t>
                          </m:r>
                          <m:r>
                            <a:rPr lang="en-US" sz="2400" i="1"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𝐸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𝐿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</m:acc>
                        </m:den>
                      </m:f>
                      <m:acc>
                        <m:accPr>
                          <m:chr m:val="̇"/>
                          <m:ctrlPr>
                            <a:rPr lang="en-US" sz="2400" i="1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𝐿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 dirty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/>
                                        </a:rPr>
                                        <m:t>𝑎𝑡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𝑚𝑔𝑎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 algn="just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not conserved, due to the explicit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dependence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. Also,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not the </a:t>
                </a:r>
                <a:r>
                  <a:rPr lang="en-US" sz="2400" dirty="0" smtClean="0"/>
                  <a:t>energy, due </a:t>
                </a:r>
                <a:r>
                  <a:rPr lang="en-US" sz="2400" dirty="0"/>
                  <a:t>to the minus sign in front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𝑎𝑡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term. This is consistent with the </a:t>
                </a:r>
                <a:r>
                  <a:rPr lang="en-US" sz="2400" dirty="0" smtClean="0"/>
                  <a:t>fact that </a:t>
                </a:r>
                <a:r>
                  <a:rPr lang="en-US" sz="2400" dirty="0"/>
                  <a:t>the transformations from the single coordinate along the rod,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, to the </a:t>
                </a:r>
                <a:r>
                  <a:rPr lang="en-US" sz="2400" dirty="0" smtClean="0"/>
                  <a:t>two Cartesian </a:t>
                </a:r>
                <a:r>
                  <a:rPr lang="en-US" sz="2400" dirty="0"/>
                  <a:t>coordinates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err="1" smtClean="0">
                        <a:latin typeface="Cambria Math"/>
                      </a:rPr>
                      <m:t>𝑥</m:t>
                    </m:r>
                    <m:r>
                      <a:rPr lang="en-US" sz="2400" i="1" dirty="0" err="1" smtClean="0">
                        <a:latin typeface="Cambria Math"/>
                      </a:rPr>
                      <m:t>,</m:t>
                    </m:r>
                    <m:r>
                      <a:rPr lang="en-US" sz="2400" i="1" dirty="0" err="1" smtClean="0">
                        <a:latin typeface="Cambria Math"/>
                      </a:rPr>
                      <m:t>𝑦</m:t>
                    </m:r>
                    <m:r>
                      <a:rPr lang="en-US" sz="24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=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𝑦</m:t>
                    </m:r>
                    <m:r>
                      <a:rPr lang="en-US" sz="2400" i="1" dirty="0" smtClean="0">
                        <a:latin typeface="Cambria Math"/>
                      </a:rPr>
                      <m:t>=0.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+</m:t>
                    </m:r>
                    <m:r>
                      <a:rPr lang="en-US" sz="2400" i="1" dirty="0" smtClean="0">
                        <a:latin typeface="Cambria Math"/>
                      </a:rPr>
                      <m:t>𝑎𝑡</m:t>
                    </m:r>
                  </m:oMath>
                </a14:m>
                <a:r>
                  <a:rPr lang="en-US" sz="2400" dirty="0"/>
                  <a:t>, and the latter involves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838200"/>
                <a:ext cx="7391400" cy="5100948"/>
              </a:xfrm>
              <a:prstGeom prst="rect">
                <a:avLst/>
              </a:prstGeom>
              <a:blipFill rotWithShape="1">
                <a:blip r:embed="rId3"/>
                <a:stretch>
                  <a:fillRect l="-1320" r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7156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1371600"/>
                <a:ext cx="7543800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Remarks</a:t>
                </a:r>
                <a:r>
                  <a:rPr lang="en-US" sz="2400" b="1" dirty="0"/>
                  <a:t>: </a:t>
                </a:r>
                <a:endParaRPr lang="en-US" sz="2400" b="1" dirty="0" smtClean="0"/>
              </a:p>
              <a:p>
                <a:pPr algn="just"/>
                <a:endParaRPr lang="en-US" sz="2400" b="1" dirty="0"/>
              </a:p>
              <a:p>
                <a:pPr algn="just"/>
                <a:r>
                  <a:rPr lang="en-US" sz="2400" dirty="0" smtClean="0"/>
                  <a:t>In </a:t>
                </a:r>
                <a:r>
                  <a:rPr lang="en-US" sz="2400" dirty="0"/>
                  <a:t>this third example, 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dependence in the transformation between </a:t>
                </a:r>
                <a:r>
                  <a:rPr lang="en-US" sz="2400" dirty="0" smtClean="0"/>
                  <a:t>the two </a:t>
                </a:r>
                <a:r>
                  <a:rPr lang="en-US" sz="2400" dirty="0"/>
                  <a:t>sets of coordinates (which caused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to not be the energy) in turn brought about </a:t>
                </a:r>
                <a:r>
                  <a:rPr lang="en-US" sz="2400" dirty="0" smtClean="0"/>
                  <a:t>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 smtClean="0"/>
                  <a:t/>
                </a:r>
                <a:r>
                  <a:rPr lang="en-US" sz="2400" dirty="0"/>
                  <a:t>dependence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(which caused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to not be </a:t>
                </a:r>
                <a:r>
                  <a:rPr lang="en-US" sz="2400" dirty="0" smtClean="0"/>
                  <a:t>conserved). </a:t>
                </a:r>
                <a:r>
                  <a:rPr lang="en-US" sz="2400" dirty="0"/>
                  <a:t>However, </a:t>
                </a:r>
                <a:r>
                  <a:rPr lang="en-US" sz="2400" dirty="0" smtClean="0"/>
                  <a:t>this “bringing </a:t>
                </a:r>
                <a:r>
                  <a:rPr lang="en-US" sz="2400" dirty="0"/>
                  <a:t>about" isn't a logical necessity, as we saw in the second example above. </a:t>
                </a:r>
                <a:r>
                  <a:rPr lang="en-US" sz="2400" dirty="0" smtClean="0"/>
                  <a:t>There, the </a:t>
                </a:r>
                <a:r>
                  <a:rPr lang="en-US" sz="2400" i="1" dirty="0"/>
                  <a:t>t </a:t>
                </a:r>
                <a:r>
                  <a:rPr lang="en-US" sz="2400" dirty="0"/>
                  <a:t>dependence in the transformation didn't show up in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/>
                  <a:t>, because all 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dirty="0"/>
                  <a:t>'s </a:t>
                </a:r>
                <a:r>
                  <a:rPr lang="en-US" sz="2400" dirty="0" smtClean="0"/>
                  <a:t>canceled out </a:t>
                </a:r>
                <a:r>
                  <a:rPr lang="en-US" sz="2400" dirty="0"/>
                  <a:t>in the calculation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𝑦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, leaving only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 dirty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400" i="1" dirty="0">
                                <a:latin typeface="Cambria Math"/>
                              </a:rPr>
                              <m:t>𝑟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  <a:endParaRPr lang="en-US" sz="2400" dirty="0" smtClean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371600"/>
                <a:ext cx="7543800" cy="4154984"/>
              </a:xfrm>
              <a:prstGeom prst="rect">
                <a:avLst/>
              </a:prstGeom>
              <a:blipFill rotWithShape="1">
                <a:blip r:embed="rId2"/>
                <a:stretch>
                  <a:fillRect l="-1293" t="-1173" r="-1213" b="-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1938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838200" y="1066800"/>
                <a:ext cx="7391400" cy="4524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The </a:t>
                </a:r>
                <a:r>
                  <a:rPr lang="en-US" sz="2400" dirty="0"/>
                  <a:t>above three examples cover three of the four possible permutations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 err="1"/>
                  <a:t>equalling</a:t>
                </a:r>
                <a:r>
                  <a:rPr lang="en-US" sz="2400" dirty="0"/>
                  <a:t> or not </a:t>
                </a:r>
                <a:r>
                  <a:rPr lang="en-US" sz="2400" dirty="0" err="1"/>
                  <a:t>equalling</a:t>
                </a:r>
                <a:r>
                  <a:rPr lang="en-US" sz="2400" dirty="0"/>
                  <a:t> the energy,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being conserved or not conserved. An example of the fourth permutation (where </a:t>
                </a:r>
                <a:r>
                  <a:rPr lang="en-US" sz="2400" i="1" dirty="0"/>
                  <a:t>E </a:t>
                </a:r>
                <a:r>
                  <a:rPr lang="en-US" sz="2400" dirty="0"/>
                  <a:t>is the energy, but it isn't conserved) is the </a:t>
                </a:r>
                <a:r>
                  <a:rPr lang="en-US" sz="2400" dirty="0" err="1"/>
                  <a:t>Lagrangian</a:t>
                </a:r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latin typeface="Cambria Math"/>
                        </a:rPr>
                        <m:t>𝐿</m:t>
                      </m:r>
                      <m:r>
                        <a:rPr lang="en-US" sz="24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dirty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/>
                        </a:rPr>
                        <m:t>−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d>
                        <m:dPr>
                          <m:ctrlPr>
                            <a:rPr lang="en-US" sz="2400" i="1" dirty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/>
                            </a:rPr>
                            <m:t>x</m:t>
                          </m:r>
                          <m:r>
                            <a:rPr lang="en-US" sz="2400" dirty="0">
                              <a:latin typeface="Cambria Math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/>
                            </a:rPr>
                            <m:t>t</m:t>
                          </m:r>
                        </m:e>
                      </m:d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/>
                  <a:t>This yields </a:t>
                </a:r>
                <a:endParaRPr lang="en-US" sz="24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/>
                        </a:rPr>
                        <m:t>E</m:t>
                      </m:r>
                      <m:r>
                        <a:rPr lang="en-US" sz="24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dirty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 dirty="0">
                          <a:latin typeface="Cambria Math"/>
                        </a:rPr>
                        <m:t>𝑉</m:t>
                      </m:r>
                      <m:r>
                        <a:rPr lang="en-US" sz="2400" dirty="0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/>
                        </a:rPr>
                        <m:t>x</m:t>
                      </m:r>
                      <m:r>
                        <a:rPr lang="en-US" sz="2400" dirty="0">
                          <a:latin typeface="Cambria Math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US" sz="2400" dirty="0">
                          <a:latin typeface="Cambria Math"/>
                        </a:rPr>
                        <m:t>t</m:t>
                      </m:r>
                      <m:r>
                        <a:rPr lang="en-US" sz="2400" dirty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which </a:t>
                </a:r>
                <a:r>
                  <a:rPr lang="en-US" sz="2400" dirty="0"/>
                  <a:t>is the energy. But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isn't conserved, due to 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dependence in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</a:rPr>
                      <m:t>𝑉</m:t>
                    </m:r>
                    <m:r>
                      <a:rPr lang="en-US" sz="2400" dirty="0"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/>
                      </a:rPr>
                      <m:t>x</m:t>
                    </m:r>
                    <m:r>
                      <a:rPr lang="en-US" sz="2400" dirty="0">
                        <a:latin typeface="Cambria Math"/>
                      </a:rPr>
                      <m:t>,</m:t>
                    </m:r>
                    <m:r>
                      <m:rPr>
                        <m:sty m:val="p"/>
                      </m:rPr>
                      <a:rPr lang="en-US" sz="2400" dirty="0">
                        <a:latin typeface="Cambria Math"/>
                      </a:rPr>
                      <m:t>t</m:t>
                    </m:r>
                    <m:r>
                      <a:rPr lang="en-US" sz="2400" dirty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066800"/>
                <a:ext cx="7391400" cy="4524444"/>
              </a:xfrm>
              <a:prstGeom prst="rect">
                <a:avLst/>
              </a:prstGeom>
              <a:blipFill rotWithShape="1">
                <a:blip r:embed="rId3"/>
                <a:stretch>
                  <a:fillRect l="-1320" t="-1078" r="-1238" b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6657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xmlns="" val="362691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21</Words>
  <Application>Microsoft Office PowerPoint</Application>
  <PresentationFormat>On-screen Show (4:3)</PresentationFormat>
  <Paragraphs>26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Revision</vt:lpstr>
      <vt:lpstr>Hamiltonian as Total Energy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vcomsats</cp:lastModifiedBy>
  <cp:revision>26</cp:revision>
  <dcterms:created xsi:type="dcterms:W3CDTF">2013-01-06T19:51:23Z</dcterms:created>
  <dcterms:modified xsi:type="dcterms:W3CDTF">2013-01-08T07:13:02Z</dcterms:modified>
</cp:coreProperties>
</file>