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6" r:id="rId10"/>
    <p:sldId id="264" r:id="rId11"/>
    <p:sldId id="265" r:id="rId12"/>
    <p:sldId id="281" r:id="rId13"/>
    <p:sldId id="282" r:id="rId14"/>
    <p:sldId id="283" r:id="rId15"/>
    <p:sldId id="273" r:id="rId16"/>
    <p:sldId id="274" r:id="rId17"/>
    <p:sldId id="275" r:id="rId18"/>
    <p:sldId id="278" r:id="rId19"/>
    <p:sldId id="279" r:id="rId20"/>
    <p:sldId id="2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7070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0792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82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3173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2567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6638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9414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161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0449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094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659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B9E75-C364-4E84-9AF2-6D0CCB29F439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9ADEF-994E-40B4-9C6A-71DB87AE53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407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 smtClean="0"/>
          </a:p>
          <a:p>
            <a:r>
              <a:rPr lang="en-US" sz="2400"/>
              <a:t>Generating Function Approach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56591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914400" y="712331"/>
                <a:ext cx="7391400" cy="3980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Type 3 generating function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/>
                  <a:t>The type 3 generating function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/>
                  <a:t> depends only on the old generalized momenta and the new generalized coordinates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  <a:r>
                  <a:rPr lang="en-US" sz="2400" dirty="0" smtClean="0"/>
                  <a:t>where </a:t>
                </a:r>
                <a:r>
                  <a:rPr lang="en-US" sz="2400" dirty="0"/>
                  <a:t>the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 terms represent a Legendre transformation to change the left-hand side of the equation below.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712331"/>
                <a:ext cx="7391400" cy="3980642"/>
              </a:xfrm>
              <a:prstGeom prst="rect">
                <a:avLst/>
              </a:prstGeom>
              <a:blipFill rotWithShape="1">
                <a:blip r:embed="rId3"/>
                <a:stretch>
                  <a:fillRect l="-1237" t="-1225" r="-1154" b="-2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9984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533400"/>
                <a:ext cx="7772400" cy="57316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To derive the implicit transformation, we expand the defining equation above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the new and old coordinates are each independent, the following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/>
                  <a:t> equations must 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33400"/>
                <a:ext cx="7772400" cy="5731697"/>
              </a:xfrm>
              <a:prstGeom prst="rect">
                <a:avLst/>
              </a:prstGeom>
              <a:blipFill rotWithShape="1">
                <a:blip r:embed="rId3"/>
                <a:stretch>
                  <a:fillRect l="-1255" t="-851" r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862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661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457200"/>
                <a:ext cx="7391400" cy="5980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These equations define the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follows. The </a:t>
                </a:r>
                <a:r>
                  <a:rPr lang="en-US" sz="2400" i="1" dirty="0"/>
                  <a:t>first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define relations between the new generalized coordinates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and the old canonical coordinates 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Ideally, one can invert these relations to obtain formulae for each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as a function of the old canonical coordinates. Substitution of these formulae for the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coordinates into the </a:t>
                </a:r>
                <a:r>
                  <a:rPr lang="en-US" sz="2400" i="1" dirty="0"/>
                  <a:t>second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analogous formulae for the new generalized momenta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in terms of the old canonical coordinates 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57200"/>
                <a:ext cx="7391400" cy="5980612"/>
              </a:xfrm>
              <a:prstGeom prst="rect">
                <a:avLst/>
              </a:prstGeom>
              <a:blipFill rotWithShape="1">
                <a:blip r:embed="rId2"/>
                <a:stretch>
                  <a:fillRect l="-1320" t="-714" r="-1238" b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63753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1734498"/>
                <a:ext cx="7543800" cy="384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We then invert both sets of formulae to obtain the </a:t>
                </a:r>
                <a:r>
                  <a:rPr lang="en-US" sz="2400" i="1" dirty="0"/>
                  <a:t>old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functions of the </a:t>
                </a:r>
                <a:r>
                  <a:rPr lang="en-US" sz="2400" i="1" dirty="0"/>
                  <a:t>new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Substitution of the inverted formulae into the final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 formula for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 as a function of the new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r>
                  <a:rPr lang="en-US" sz="2400" dirty="0"/>
                  <a:t>In practice, this procedure is easier than it sounds, because the generating function is usually simple.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734498"/>
                <a:ext cx="7543800" cy="3847656"/>
              </a:xfrm>
              <a:prstGeom prst="rect">
                <a:avLst/>
              </a:prstGeom>
              <a:blipFill rotWithShape="1">
                <a:blip r:embed="rId3"/>
                <a:stretch>
                  <a:fillRect l="-1293" t="-1268" r="-1213" b="-2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3444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762000" y="939912"/>
                <a:ext cx="7467600" cy="48831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Type 4 generating </a:t>
                </a:r>
                <a:r>
                  <a:rPr lang="en-US" sz="2400" b="1" dirty="0" smtClean="0"/>
                  <a:t>function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type 4 generating function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400" dirty="0"/>
                  <a:t> depends only on the old and new generalized momenta </a:t>
                </a:r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the 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 terms represent a Legendre transformation to change both sides of the equation below. To derive the implicit transformation, we expand the defining equation above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939912"/>
                <a:ext cx="7467600" cy="4883132"/>
              </a:xfrm>
              <a:prstGeom prst="rect">
                <a:avLst/>
              </a:prstGeom>
              <a:blipFill rotWithShape="1">
                <a:blip r:embed="rId3"/>
                <a:stretch>
                  <a:fillRect l="-1224" t="-999" r="-1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10130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762000" y="1371600"/>
                <a:ext cx="7620000" cy="40903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the new and old coordinates are each independent, the following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/>
                  <a:t> equations must 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71600"/>
                <a:ext cx="7620000" cy="4090351"/>
              </a:xfrm>
              <a:prstGeom prst="rect">
                <a:avLst/>
              </a:prstGeom>
              <a:blipFill rotWithShape="1">
                <a:blip r:embed="rId3"/>
                <a:stretch>
                  <a:fillRect l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24358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654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685800"/>
                <a:ext cx="7848600" cy="5684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These equations define the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follows. The </a:t>
                </a:r>
                <a:r>
                  <a:rPr lang="en-US" sz="2400" i="1" dirty="0"/>
                  <a:t>first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define relations between the new generalized momenta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and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Ideally, one can invert these relations to obtain formulae for each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as a function of the old canonical coordinates</a:t>
                </a:r>
                <a:r>
                  <a:rPr lang="en-US" sz="2400" dirty="0" smtClean="0"/>
                  <a:t>.</a:t>
                </a:r>
              </a:p>
              <a:p>
                <a:pPr algn="just"/>
                <a:r>
                  <a:rPr lang="en-US" sz="2400" dirty="0"/>
                  <a:t>Substitution of these formulae for the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coordinates into the </a:t>
                </a:r>
                <a:r>
                  <a:rPr lang="en-US" sz="2400" i="1" dirty="0"/>
                  <a:t>second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analogous formulae for the new generalized coordinates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in terms of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685800"/>
                <a:ext cx="7848600" cy="5684377"/>
              </a:xfrm>
              <a:prstGeom prst="rect">
                <a:avLst/>
              </a:prstGeom>
              <a:blipFill rotWithShape="1">
                <a:blip r:embed="rId3"/>
                <a:stretch>
                  <a:fillRect l="-1243" t="-858" r="-1166" b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2732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914400" y="1615407"/>
                <a:ext cx="7391400" cy="31089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We </a:t>
                </a:r>
                <a:r>
                  <a:rPr lang="en-US" sz="2400" dirty="0"/>
                  <a:t>then invert both sets of formulae to obtain the </a:t>
                </a:r>
                <a:r>
                  <a:rPr lang="en-US" sz="2400" i="1" dirty="0"/>
                  <a:t>old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functions of the </a:t>
                </a:r>
                <a:r>
                  <a:rPr lang="en-US" sz="2400" i="1" dirty="0"/>
                  <a:t>new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Substitution of the inverted formulae into the final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 formula for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 as a function of the new canonical </a:t>
                </a:r>
                <a:r>
                  <a:rPr lang="en-US" sz="2400" dirty="0" smtClean="0"/>
                  <a:t>coordinates</a:t>
                </a:r>
                <a:r>
                  <a:rPr lang="en-US" sz="2400" dirty="0"/>
                  <a:t>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615407"/>
                <a:ext cx="7391400" cy="3108993"/>
              </a:xfrm>
              <a:prstGeom prst="rect">
                <a:avLst/>
              </a:prstGeom>
              <a:blipFill rotWithShape="1">
                <a:blip r:embed="rId2"/>
                <a:stretch>
                  <a:fillRect l="-1237" t="-1569" r="-1154" b="-27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2748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990600" y="489073"/>
                <a:ext cx="7467600" cy="516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Example (</a:t>
                </a:r>
                <a:r>
                  <a:rPr lang="en-US" sz="2400" dirty="0" err="1" smtClean="0"/>
                  <a:t>Harmoic</a:t>
                </a:r>
                <a:r>
                  <a:rPr lang="en-US" sz="2400" dirty="0" smtClean="0"/>
                  <a:t> oscillator in one dimension):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Hamiltonian is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𝐻</m:t>
                      </m:r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1</m:t>
                          </m:r>
                        </m:num>
                        <m:den>
                          <m:r>
                            <a:rPr lang="en-US" sz="2400" i="1"/>
                            <m:t>2</m:t>
                          </m:r>
                          <m:r>
                            <a:rPr lang="en-US" sz="2400" i="1"/>
                            <m:t>𝑚</m:t>
                          </m:r>
                        </m:den>
                      </m:f>
                      <m:r>
                        <a:rPr lang="en-US" sz="2400" i="1"/>
                        <m:t>(</m:t>
                      </m:r>
                      <m:sSup>
                        <m:sSupPr>
                          <m:ctrlPr>
                            <a:rPr lang="en-US" sz="2400" i="1"/>
                          </m:ctrlPr>
                        </m:sSupPr>
                        <m:e>
                          <m:r>
                            <a:rPr lang="en-US" sz="2400" i="1"/>
                            <m:t>𝑝</m:t>
                          </m:r>
                        </m:e>
                        <m:sup>
                          <m:r>
                            <a:rPr lang="en-US" sz="2400" i="1"/>
                            <m:t>2</m:t>
                          </m:r>
                        </m:sup>
                      </m:sSup>
                      <m:r>
                        <a:rPr lang="en-US" sz="2400" i="1"/>
                        <m:t>+</m:t>
                      </m:r>
                      <m:sSup>
                        <m:sSupPr>
                          <m:ctrlPr>
                            <a:rPr lang="en-US" sz="2400" i="1"/>
                          </m:ctrlPr>
                        </m:sSupPr>
                        <m:e>
                          <m:r>
                            <a:rPr lang="en-US" sz="2400" i="1"/>
                            <m:t>𝑚</m:t>
                          </m:r>
                        </m:e>
                        <m:sup>
                          <m:r>
                            <a:rPr lang="en-US" sz="2400" i="1"/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/>
                          </m:ctrlPr>
                        </m:sSupPr>
                        <m:e>
                          <m:r>
                            <a:rPr lang="en-US" sz="2400" i="1"/>
                            <m:t>𝜔</m:t>
                          </m:r>
                        </m:e>
                        <m:sup>
                          <m:r>
                            <a:rPr lang="en-US" sz="2400" i="1"/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/>
                          </m:ctrlPr>
                        </m:sSupPr>
                        <m:e>
                          <m:r>
                            <a:rPr lang="en-US" sz="2400" i="1"/>
                            <m:t>𝑞</m:t>
                          </m:r>
                        </m:e>
                        <m:sup>
                          <m:r>
                            <a:rPr lang="en-US" sz="2400" i="1"/>
                            <m:t>2</m:t>
                          </m:r>
                        </m:sup>
                      </m:sSup>
                      <m:r>
                        <a:rPr lang="en-US" sz="2400" i="1"/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Consider the generating function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/>
                          </m:ctrlPr>
                        </m:sSubPr>
                        <m:e>
                          <m:r>
                            <a:rPr lang="en-US" sz="2400" b="0" i="1" smtClean="0"/>
                            <m:t>𝐹</m:t>
                          </m:r>
                        </m:e>
                        <m:sub>
                          <m:r>
                            <a:rPr lang="en-US" sz="2400" b="0" i="1" smtClean="0"/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/>
                          </m:ctrlPr>
                        </m:dPr>
                        <m:e>
                          <m:r>
                            <a:rPr lang="en-US" sz="2400" b="0" i="1" smtClean="0"/>
                            <m:t>𝑞</m:t>
                          </m:r>
                          <m:r>
                            <a:rPr lang="en-US" sz="2400" b="0" i="1" smtClean="0"/>
                            <m:t>,</m:t>
                          </m:r>
                          <m:r>
                            <a:rPr lang="en-US" sz="2400" b="0" i="1" smtClean="0"/>
                            <m:t>𝑄</m:t>
                          </m:r>
                          <m:r>
                            <a:rPr lang="en-US" sz="2400" b="0" i="1" smtClean="0"/>
                            <m:t>,</m:t>
                          </m:r>
                          <m:r>
                            <a:rPr lang="en-US" sz="2400" b="0" i="1" smtClean="0"/>
                            <m:t>𝑡</m:t>
                          </m:r>
                        </m:e>
                      </m:d>
                      <m:r>
                        <a:rPr lang="en-US" sz="2400" b="0" i="1" smtClean="0"/>
                        <m:t>=</m:t>
                      </m:r>
                      <m:f>
                        <m:fPr>
                          <m:ctrlPr>
                            <a:rPr lang="en-US" sz="2400" b="0" i="1" smtClean="0"/>
                          </m:ctrlPr>
                        </m:fPr>
                        <m:num>
                          <m:r>
                            <a:rPr lang="en-US" sz="2400" b="0" i="1" smtClean="0"/>
                            <m:t>𝑚</m:t>
                          </m:r>
                        </m:num>
                        <m:den>
                          <m:r>
                            <a:rPr lang="en-US" sz="2400" b="0" i="1" smtClean="0"/>
                            <m:t>2</m:t>
                          </m:r>
                        </m:den>
                      </m:f>
                      <m:r>
                        <a:rPr lang="en-US" sz="2400" b="0" i="1" smtClean="0">
                          <a:ea typeface="Cambria Math"/>
                        </a:rPr>
                        <m:t>𝜔</m:t>
                      </m:r>
                      <m:sSup>
                        <m:sSupPr>
                          <m:ctrlPr>
                            <a:rPr lang="en-US" sz="2400" b="0" i="1" smtClean="0"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ea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sz="2400" b="0" i="1" smtClean="0">
                              <a:ea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b="0" i="1" smtClean="0"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ea typeface="Cambria Math"/>
                            </a:rPr>
                            <m:t>cot</m:t>
                          </m:r>
                        </m:fName>
                        <m:e>
                          <m:r>
                            <a:rPr lang="en-US" sz="2400" b="0" i="1" smtClean="0">
                              <a:ea typeface="Cambria Math"/>
                            </a:rPr>
                            <m:t>𝑄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𝑞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  <a:ea typeface="Cambria Math"/>
                            </a:rPr>
                            <m:t>cot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𝑄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𝑃</m:t>
                      </m:r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func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9073"/>
                <a:ext cx="7467600" cy="5167056"/>
              </a:xfrm>
              <a:prstGeom prst="rect">
                <a:avLst/>
              </a:prstGeom>
              <a:blipFill rotWithShape="1">
                <a:blip r:embed="rId3"/>
                <a:stretch>
                  <a:fillRect l="-1306" t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52474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66800" y="1274135"/>
                <a:ext cx="7239000" cy="3374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We find </a:t>
                </a:r>
                <a14:m>
                  <m:oMath xmlns:m="http://schemas.openxmlformats.org/officeDocument/2006/math">
                    <m:r>
                      <a:rPr lang="en-US" sz="2400" b="0" i="1" smtClean="0"/>
                      <m:t>𝑞</m:t>
                    </m:r>
                    <m:r>
                      <a:rPr lang="en-US" sz="2400" b="0" i="1" smtClean="0"/>
                      <m:t>,</m:t>
                    </m:r>
                    <m:r>
                      <a:rPr lang="en-US" sz="2400" b="0" i="1" smtClean="0"/>
                      <m:t>𝑝</m:t>
                    </m:r>
                  </m:oMath>
                </a14:m>
                <a:r>
                  <a:rPr lang="en-US" sz="2400" dirty="0" smtClean="0"/>
                  <a:t> with respect to </a:t>
                </a:r>
                <a14:m>
                  <m:oMath xmlns:m="http://schemas.openxmlformats.org/officeDocument/2006/math">
                    <m:r>
                      <a:rPr lang="en-US" sz="2400" b="0" i="1" smtClean="0"/>
                      <m:t>𝑃</m:t>
                    </m:r>
                    <m:r>
                      <a:rPr lang="en-US" sz="2400" b="0" i="1" smtClean="0"/>
                      <m:t>,</m:t>
                    </m:r>
                    <m:r>
                      <a:rPr lang="en-US" sz="2400" b="0" i="1" smtClean="0"/>
                      <m:t>𝑄</m:t>
                    </m:r>
                    <m:r>
                      <a:rPr lang="en-US" sz="2400" b="0" i="1" smtClean="0"/>
                      <m:t>:</m:t>
                    </m:r>
                  </m:oMath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/>
                        <m:t>𝑝</m:t>
                      </m:r>
                      <m:r>
                        <a:rPr lang="en-US" sz="2400" b="0" i="1" smtClean="0"/>
                        <m:t>=</m:t>
                      </m:r>
                      <m:r>
                        <a:rPr lang="en-US" sz="2400" i="1"/>
                        <m:t>𝑚</m:t>
                      </m:r>
                      <m:r>
                        <a:rPr lang="en-US" sz="2400" i="1">
                          <a:ea typeface="Cambria Math"/>
                        </a:rPr>
                        <m:t>𝜔</m:t>
                      </m:r>
                      <m:r>
                        <a:rPr lang="en-US" sz="2400" i="1">
                          <a:ea typeface="Cambria Math"/>
                        </a:rPr>
                        <m:t>𝑞</m:t>
                      </m:r>
                      <m:func>
                        <m:funcPr>
                          <m:ctrlPr>
                            <a:rPr lang="en-US" sz="2400" i="1"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ea typeface="Cambria Math"/>
                            </a:rPr>
                            <m:t>cot</m:t>
                          </m:r>
                        </m:fName>
                        <m:e>
                          <m:r>
                            <a:rPr lang="en-US" sz="2400" i="1">
                              <a:ea typeface="Cambria Math"/>
                            </a:rPr>
                            <m:t>𝑄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ea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sz="2400" i="1"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b="0" i="1" smtClean="0"/>
                            <m:t>2</m:t>
                          </m:r>
                          <m:r>
                            <a:rPr lang="en-US" sz="2400" i="1"/>
                            <m:t>𝑃</m:t>
                          </m:r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(</m:t>
                              </m:r>
                              <m:func>
                                <m:funcPr>
                                  <m:ctrlPr>
                                    <a:rPr lang="en-US" sz="2400" i="1"/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/>
                                    <m:t>𝑄</m:t>
                                  </m:r>
                                </m:e>
                              </m:func>
                              <m:r>
                                <a:rPr lang="en-US" sz="2400" i="1"/>
                                <m:t>)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/>
                            <m:t>𝑚</m:t>
                          </m:r>
                          <m:r>
                            <a:rPr lang="en-US" sz="2400" i="1">
                              <a:ea typeface="Cambria Math"/>
                            </a:rPr>
                            <m:t>𝜔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ea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ea typeface="Cambria Math"/>
                        </a:rPr>
                        <m:t>=2</m:t>
                      </m:r>
                      <m:r>
                        <a:rPr lang="en-US" sz="2400" b="0" i="1" smtClean="0">
                          <a:ea typeface="Cambria Math"/>
                        </a:rPr>
                        <m:t>𝑃𝑚</m:t>
                      </m:r>
                      <m:r>
                        <a:rPr lang="en-US" sz="2400" b="0" i="1" smtClean="0">
                          <a:ea typeface="Cambria Math"/>
                        </a:rPr>
                        <m:t>𝜔</m:t>
                      </m:r>
                      <m:sSup>
                        <m:sSupPr>
                          <m:ctrlPr>
                            <a:rPr lang="en-US" sz="2400" b="0" i="1" smtClean="0"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ea typeface="Cambria Math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sz="2400" i="1"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i="1">
                                  <a:ea typeface="Cambria Math"/>
                                </a:rPr>
                                <m:t>𝑄</m:t>
                              </m:r>
                            </m:e>
                          </m:func>
                          <m:r>
                            <a:rPr lang="en-US" sz="2400" i="1"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b="0" i="1" smtClean="0"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And the new Hamiltonian becomes: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𝐾</m:t>
                      </m:r>
                      <m:r>
                        <a:rPr lang="en-US" sz="2400" i="1"/>
                        <m:t>=</m:t>
                      </m:r>
                      <m:r>
                        <a:rPr lang="en-US" sz="2400" i="1"/>
                        <m:t>𝐻</m:t>
                      </m:r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1</m:t>
                          </m:r>
                        </m:num>
                        <m:den>
                          <m:r>
                            <a:rPr lang="en-US" sz="2400" i="1"/>
                            <m:t>2</m:t>
                          </m:r>
                          <m:r>
                            <a:rPr lang="en-US" sz="2400" i="1"/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400" i="1"/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  <m:r>
                            <a:rPr lang="en-US" sz="2400" i="1"/>
                            <m:t>+</m:t>
                          </m:r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𝑚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𝜔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𝑞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/>
                        <m:t>=</m:t>
                      </m:r>
                      <m:r>
                        <a:rPr lang="en-US" sz="2400" b="0" i="1" smtClean="0">
                          <a:ea typeface="Cambria Math"/>
                        </a:rPr>
                        <m:t>𝜔</m:t>
                      </m:r>
                      <m:r>
                        <a:rPr lang="en-US" sz="2400" b="0" i="1" smtClean="0">
                          <a:ea typeface="Cambria Math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w</a:t>
                </a:r>
                <a:r>
                  <a:rPr lang="en-US" sz="2400" dirty="0" smtClean="0"/>
                  <a:t>here </a:t>
                </a:r>
                <a14:m>
                  <m:oMath xmlns:m="http://schemas.openxmlformats.org/officeDocument/2006/math">
                    <m:r>
                      <a:rPr lang="en-US" sz="2400" i="1"/>
                      <m:t>𝑄</m:t>
                    </m:r>
                  </m:oMath>
                </a14:m>
                <a:r>
                  <a:rPr lang="en-US" sz="2400" dirty="0" smtClean="0"/>
                  <a:t> is cyclic which means that </a:t>
                </a:r>
                <a14:m>
                  <m:oMath xmlns:m="http://schemas.openxmlformats.org/officeDocument/2006/math">
                    <m:r>
                      <a:rPr lang="en-US" sz="2400" b="0" i="1" smtClean="0"/>
                      <m:t>𝑃</m:t>
                    </m:r>
                    <m:r>
                      <a:rPr lang="en-US" sz="2400" b="0" i="1" smtClean="0"/>
                      <m:t>=</m:t>
                    </m:r>
                    <m:r>
                      <a:rPr lang="en-US" sz="2400" b="0" i="1" smtClean="0"/>
                      <m:t>𝑐𝑜𝑛𝑠𝑡𝑎𝑛𝑡</m:t>
                    </m:r>
                    <m:r>
                      <a:rPr lang="en-US" sz="2400" b="0" i="1" smtClean="0"/>
                      <m:t>.</m:t>
                    </m:r>
                  </m:oMath>
                </a14:m>
                <a:r>
                  <a:rPr lang="en-US" sz="2400" dirty="0" smtClean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74135"/>
                <a:ext cx="7239000" cy="3374065"/>
              </a:xfrm>
              <a:prstGeom prst="rect">
                <a:avLst/>
              </a:prstGeom>
              <a:blipFill rotWithShape="1">
                <a:blip r:embed="rId3"/>
                <a:stretch>
                  <a:fillRect l="-1263" t="-1444" b="-5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398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066800" y="1295400"/>
                <a:ext cx="7162800" cy="37510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Hamilton’s equations give: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=0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h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</m:oMath>
                  </m:oMathPara>
                </a14:m>
                <a:endParaRPr lang="en-US" sz="2400" dirty="0">
                  <a:ea typeface="Cambria Math"/>
                </a:endParaRPr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2400" dirty="0"/>
                  <a:t> is the constant of integration.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𝑞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𝑚h</m:t>
                          </m:r>
                        </m:e>
                      </m:rad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h</m:t>
                    </m:r>
                  </m:oMath>
                </a14:m>
                <a:r>
                  <a:rPr lang="en-US" sz="2400" dirty="0"/>
                  <a:t> is the numerical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/>
                  <a:t> which is constant.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95400"/>
                <a:ext cx="7162800" cy="3751027"/>
              </a:xfrm>
              <a:prstGeom prst="rect">
                <a:avLst/>
              </a:prstGeom>
              <a:blipFill rotWithShape="1">
                <a:blip r:embed="rId3"/>
                <a:stretch>
                  <a:fillRect l="-1277" t="-1301" b="-2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96656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Cyclic Coordinates in Hamiltonian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295400" y="1609335"/>
                <a:ext cx="7010400" cy="44149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Consider the situation in which we have a time independent Hamiltonian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/>
                  <a:t> when also all coordinates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are cyclic: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Then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𝑐𝑜𝑛𝑠𝑡𝑎𝑛𝑡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𝑐𝑜𝑛𝑠𝑡𝑎𝑛𝑡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𝑐𝑜𝑛𝑠𝑡𝑎𝑛𝑡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are constants determined by the initial conditions.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1609335"/>
                <a:ext cx="7010400" cy="4414927"/>
              </a:xfrm>
              <a:prstGeom prst="rect">
                <a:avLst/>
              </a:prstGeom>
              <a:blipFill rotWithShape="1">
                <a:blip r:embed="rId3"/>
                <a:stretch>
                  <a:fillRect l="-1391" t="-1105" b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69469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Conservation Theorems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38200" y="1447800"/>
                <a:ext cx="7467600" cy="510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Using Lagrange Equations</a:t>
                </a:r>
              </a:p>
              <a:p>
                <a:r>
                  <a:rPr lang="en-US" sz="2400" b="1" dirty="0" smtClean="0"/>
                  <a:t>Momentum Conservation:</a:t>
                </a:r>
              </a:p>
              <a:p>
                <a:r>
                  <a:rPr lang="en-US" sz="2400" dirty="0" smtClean="0"/>
                  <a:t>Canonical momentum or conjugate momentum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:</m:t>
                    </m:r>
                  </m:oMath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400" b="0" dirty="0" smtClean="0"/>
              </a:p>
              <a:p>
                <a:r>
                  <a:rPr lang="en-US" sz="2400" dirty="0" smtClean="0"/>
                  <a:t>The generalized momentum conjugate to a cyclic coordinate is conserved.</a:t>
                </a:r>
              </a:p>
              <a:p>
                <a:r>
                  <a:rPr lang="en-US" sz="2400" dirty="0" smtClean="0"/>
                  <a:t>The Lagrange equation of motion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smtClean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For a cyclic coordinate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, it becomes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smtClean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⟹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⟹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constant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47800"/>
                <a:ext cx="7467600" cy="5101846"/>
              </a:xfrm>
              <a:prstGeom prst="rect">
                <a:avLst/>
              </a:prstGeom>
              <a:blipFill rotWithShape="1">
                <a:blip r:embed="rId3"/>
                <a:stretch>
                  <a:fillRect l="-1306" t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54040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170155"/>
                <a:ext cx="8001000" cy="6272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Energy Conservation:</a:t>
                </a:r>
              </a:p>
              <a:p>
                <a:r>
                  <a:rPr lang="en-US" sz="2400" dirty="0" smtClean="0"/>
                  <a:t>The total time derivative of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 smtClean="0"/>
                  <a:t>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𝒒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So equation becomes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𝒒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𝒒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If the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 is not an explicit function of time, the energy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</a:rPr>
                          <m:t>𝒒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𝒒</m:t>
                            </m:r>
                          </m:e>
                        </m:acc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: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</a:rPr>
                          <m:t>𝒒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𝒒</m:t>
                            </m:r>
                          </m:e>
                        </m:acc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f>
                          <m:f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𝐿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4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 smtClean="0"/>
                  <a:t> is conserved.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70155"/>
                <a:ext cx="8001000" cy="6272615"/>
              </a:xfrm>
              <a:prstGeom prst="rect">
                <a:avLst/>
              </a:prstGeom>
              <a:blipFill rotWithShape="1">
                <a:blip r:embed="rId3"/>
                <a:stretch>
                  <a:fillRect l="-1220" t="-777" r="-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90159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990600"/>
                <a:ext cx="7620000" cy="43440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Using Hamilton’s Equations</a:t>
                </a:r>
              </a:p>
              <a:p>
                <a:r>
                  <a:rPr lang="en-US" sz="2400" b="1" dirty="0" smtClean="0"/>
                  <a:t>Momentum Conservation:</a:t>
                </a:r>
              </a:p>
              <a:p>
                <a:r>
                  <a:rPr lang="en-US" sz="2400" dirty="0" smtClean="0"/>
                  <a:t>For Hamilton’s equations,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is a cyclic coordinates, i.e., it does not appear explicitly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 smtClean="0"/>
                  <a:t> we have: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⟹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𝑐𝑜𝑛𝑠𝑡𝑎𝑛𝑡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Thus if a generalized coordinate is cyclic, the conjugate momentum is conserved.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990600"/>
                <a:ext cx="7620000" cy="4344074"/>
              </a:xfrm>
              <a:prstGeom prst="rect">
                <a:avLst/>
              </a:prstGeom>
              <a:blipFill rotWithShape="1">
                <a:blip r:embed="rId2"/>
                <a:stretch>
                  <a:fillRect l="-1280" t="-1124" r="-80" b="-2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27961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1066800"/>
                <a:ext cx="7620000" cy="47209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Energy Conservation:</a:t>
                </a:r>
              </a:p>
              <a:p>
                <a:r>
                  <a:rPr lang="en-US" sz="2400" dirty="0" smtClean="0"/>
                  <a:t>The total time derivative of the Hamiltonian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Since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Therefore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If the Hamiltonian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 smtClean="0"/>
                  <a:t> is not an explicit function of time, 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 smtClean="0"/>
                  <a:t> is constant in time.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066800"/>
                <a:ext cx="7620000" cy="4720972"/>
              </a:xfrm>
              <a:prstGeom prst="rect">
                <a:avLst/>
              </a:prstGeom>
              <a:blipFill rotWithShape="1">
                <a:blip r:embed="rId3"/>
                <a:stretch>
                  <a:fillRect l="-1280" t="-1034" r="-1280" b="-2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0954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425017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16</Words>
  <Application>Microsoft Office PowerPoint</Application>
  <PresentationFormat>On-screen Show (4:3)</PresentationFormat>
  <Paragraphs>23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Revision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Cyclic Coordinates in Hamiltonian</vt:lpstr>
      <vt:lpstr>Conservation Theorems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vcomsats</cp:lastModifiedBy>
  <cp:revision>30</cp:revision>
  <dcterms:created xsi:type="dcterms:W3CDTF">2013-01-06T14:21:24Z</dcterms:created>
  <dcterms:modified xsi:type="dcterms:W3CDTF">2013-01-07T05:36:28Z</dcterms:modified>
</cp:coreProperties>
</file>