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4" r:id="rId3"/>
    <p:sldId id="288" r:id="rId4"/>
    <p:sldId id="289" r:id="rId5"/>
    <p:sldId id="293" r:id="rId6"/>
    <p:sldId id="290" r:id="rId7"/>
    <p:sldId id="294" r:id="rId8"/>
    <p:sldId id="291" r:id="rId9"/>
    <p:sldId id="278" r:id="rId10"/>
    <p:sldId id="295" r:id="rId11"/>
    <p:sldId id="281" r:id="rId12"/>
    <p:sldId id="280" r:id="rId13"/>
    <p:sldId id="296" r:id="rId14"/>
    <p:sldId id="282" r:id="rId15"/>
    <p:sldId id="301" r:id="rId16"/>
    <p:sldId id="283" r:id="rId17"/>
    <p:sldId id="297" r:id="rId18"/>
    <p:sldId id="284" r:id="rId19"/>
    <p:sldId id="285" r:id="rId20"/>
    <p:sldId id="299" r:id="rId21"/>
    <p:sldId id="286" r:id="rId22"/>
    <p:sldId id="300" r:id="rId23"/>
    <p:sldId id="292" r:id="rId24"/>
    <p:sldId id="27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E0243E-D6D2-4DEF-B799-789D0AE83CE6}" type="datetimeFigureOut">
              <a:rPr lang="en-US" smtClean="0"/>
              <a:pPr/>
              <a:t>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FC2281-788F-4409-B22E-6D584B56B6BE}" type="slidenum">
              <a:rPr lang="en-US" smtClean="0"/>
              <a:pPr/>
              <a:t>‹#›</a:t>
            </a:fld>
            <a:endParaRPr lang="en-US"/>
          </a:p>
        </p:txBody>
      </p:sp>
    </p:spTree>
    <p:extLst>
      <p:ext uri="{BB962C8B-B14F-4D97-AF65-F5344CB8AC3E}">
        <p14:creationId xmlns="" xmlns:p14="http://schemas.microsoft.com/office/powerpoint/2010/main" val="1839693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65908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2145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2FE3C-45BB-4724-A20A-D31830F1C50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235434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2FE3C-45BB-4724-A20A-D31830F1C50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74484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2FE3C-45BB-4724-A20A-D31830F1C500}" type="datetimeFigureOut">
              <a:rPr lang="en-US" smtClean="0"/>
              <a:pPr/>
              <a:t>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97411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2FE3C-45BB-4724-A20A-D31830F1C500}" type="datetimeFigureOut">
              <a:rPr lang="en-US" smtClean="0"/>
              <a:pPr/>
              <a:t>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27806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2FE3C-45BB-4724-A20A-D31830F1C500}" type="datetimeFigureOut">
              <a:rPr lang="en-US" smtClean="0"/>
              <a:pPr/>
              <a:t>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36279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4168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56450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11866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08930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2FE3C-45BB-4724-A20A-D31830F1C500}" type="datetimeFigureOut">
              <a:rPr lang="en-US" smtClean="0"/>
              <a:pPr/>
              <a:t>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89566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File:PendulumWithMovableSupport.svg"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scholarpedia.org/article/File:Pendulum.png" TargetMode="External"/><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9.png"/><Relationship Id="rId5" Type="http://schemas.openxmlformats.org/officeDocument/2006/relationships/hyperlink" Target="http://www.scholarpedia.org/article/File:PendulumPhaseSpace.png" TargetMode="Externa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scholarpedia.org/article/File:PendulumPhaseSpace.png" TargetMode="Externa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www.scholarpedia.org/article/File:Springs.png" TargetMode="Externa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hyperlink" Target="http://www.scholarpedia.org/article/File:Springs.png" TargetMode="External"/><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2677656"/>
          </a:xfrm>
          <a:prstGeom prst="rect">
            <a:avLst/>
          </a:prstGeom>
          <a:noFill/>
        </p:spPr>
        <p:txBody>
          <a:bodyPr wrap="square" rtlCol="0">
            <a:spAutoFit/>
          </a:bodyPr>
          <a:lstStyle/>
          <a:p>
            <a:r>
              <a:rPr lang="en-US" sz="2400" dirty="0" smtClean="0"/>
              <a:t>Previous lecture was about</a:t>
            </a:r>
          </a:p>
          <a:p>
            <a:endParaRPr lang="en-US" sz="2400" dirty="0" smtClean="0"/>
          </a:p>
          <a:p>
            <a:r>
              <a:rPr lang="en-US" sz="2400" dirty="0" smtClean="0"/>
              <a:t>Applications of </a:t>
            </a:r>
            <a:r>
              <a:rPr lang="en-US" sz="2400" dirty="0"/>
              <a:t>Euler-Lagrange Equations</a:t>
            </a:r>
            <a:endParaRPr lang="en-US" sz="2400" dirty="0" smtClean="0"/>
          </a:p>
          <a:p>
            <a:endParaRPr lang="en-US" sz="2400" dirty="0"/>
          </a:p>
          <a:p>
            <a:r>
              <a:rPr lang="en-US" sz="2400" dirty="0" smtClean="0"/>
              <a:t>Euler-Lagrange Equations (Different Forms)</a:t>
            </a:r>
          </a:p>
          <a:p>
            <a:endParaRPr lang="en-US" sz="2400" dirty="0"/>
          </a:p>
          <a:p>
            <a:endParaRPr lang="en-US" sz="2400" dirty="0"/>
          </a:p>
        </p:txBody>
      </p:sp>
    </p:spTree>
    <p:extLst>
      <p:ext uri="{BB962C8B-B14F-4D97-AF65-F5344CB8AC3E}">
        <p14:creationId xmlns="" xmlns:p14="http://schemas.microsoft.com/office/powerpoint/2010/main" val="1512662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Examples related to </a:t>
            </a:r>
            <a:r>
              <a:rPr lang="en-US" dirty="0" err="1" smtClean="0"/>
              <a:t>Lagrangian</a:t>
            </a:r>
            <a:r>
              <a:rPr lang="en-US" dirty="0" smtClean="0"/>
              <a:t> and Hamiltonian</a:t>
            </a:r>
            <a:endParaRPr lang="en-US" dirty="0"/>
          </a:p>
        </p:txBody>
      </p:sp>
      <mc:AlternateContent xmlns:mc="http://schemas.openxmlformats.org/markup-compatibility/2006">
        <mc:Choice xmlns="" xmlns:a14="http://schemas.microsoft.com/office/drawing/2010/main" Requires="a14">
          <p:sp>
            <p:nvSpPr>
              <p:cNvPr id="3" name="TextBox 2"/>
              <p:cNvSpPr txBox="1"/>
              <p:nvPr/>
            </p:nvSpPr>
            <p:spPr>
              <a:xfrm>
                <a:off x="990600" y="1295400"/>
                <a:ext cx="7315200" cy="5548763"/>
              </a:xfrm>
              <a:prstGeom prst="rect">
                <a:avLst/>
              </a:prstGeom>
              <a:noFill/>
            </p:spPr>
            <p:txBody>
              <a:bodyPr wrap="square" rtlCol="0">
                <a:spAutoFit/>
              </a:bodyPr>
              <a:lstStyle/>
              <a:p>
                <a:r>
                  <a:rPr lang="en-US" sz="2400" b="1" i="1" dirty="0" smtClean="0"/>
                  <a:t>Falling Mass:</a:t>
                </a:r>
                <a:endParaRPr lang="en-US" sz="2400" b="1" i="1" dirty="0"/>
              </a:p>
              <a:p>
                <a:r>
                  <a:rPr lang="en-US" sz="2400" dirty="0"/>
                  <a:t>Consider a point mass </a:t>
                </a:r>
                <a:r>
                  <a:rPr lang="en-US" sz="2400" i="1" dirty="0"/>
                  <a:t>m</a:t>
                </a:r>
                <a:r>
                  <a:rPr lang="en-US" sz="2400" dirty="0"/>
                  <a:t> falling freely from rest. By gravity a force </a:t>
                </a:r>
                <a:r>
                  <a:rPr lang="en-US" sz="2400" i="1" dirty="0"/>
                  <a:t>F</a:t>
                </a:r>
                <a:r>
                  <a:rPr lang="en-US" sz="2400" dirty="0"/>
                  <a:t> = </a:t>
                </a:r>
                <a:r>
                  <a:rPr lang="en-US" sz="2400" i="1" dirty="0"/>
                  <a:t>mg</a:t>
                </a:r>
                <a:r>
                  <a:rPr lang="en-US" sz="2400" dirty="0"/>
                  <a:t> is exerted on the mass (assuming </a:t>
                </a:r>
                <a:r>
                  <a:rPr lang="en-US" sz="2400" i="1" dirty="0"/>
                  <a:t>g</a:t>
                </a:r>
                <a:r>
                  <a:rPr lang="en-US" sz="2400" dirty="0"/>
                  <a:t> constant during the motion</a:t>
                </a:r>
                <a:r>
                  <a:rPr lang="en-US" sz="2400" dirty="0" smtClean="0"/>
                  <a:t>). </a:t>
                </a:r>
                <a:r>
                  <a:rPr lang="en-US" sz="2400" dirty="0"/>
                  <a:t>Take </a:t>
                </a:r>
                <a:r>
                  <a:rPr lang="en-US" sz="2400" i="1" dirty="0"/>
                  <a:t>x</a:t>
                </a:r>
                <a:r>
                  <a:rPr lang="en-US" sz="2400" dirty="0"/>
                  <a:t> to be the coordinate, which is </a:t>
                </a:r>
                <a:r>
                  <a:rPr lang="en-US" sz="2400" i="1" dirty="0"/>
                  <a:t>0</a:t>
                </a:r>
                <a:r>
                  <a:rPr lang="en-US" sz="2400" dirty="0"/>
                  <a:t> at the starting point. The kinetic energy is </a:t>
                </a:r>
                <a:r>
                  <a:rPr lang="en-US" sz="2400" i="1" dirty="0"/>
                  <a:t>T</a:t>
                </a:r>
                <a:r>
                  <a:rPr lang="en-US" sz="2400" dirty="0"/>
                  <a:t> = </a:t>
                </a:r>
                <a:r>
                  <a:rPr lang="en-US" sz="2400" baseline="30000" dirty="0"/>
                  <a:t>1</a:t>
                </a:r>
                <a:r>
                  <a:rPr lang="en-US" sz="2400" dirty="0"/>
                  <a:t>⁄</a:t>
                </a:r>
                <a:r>
                  <a:rPr lang="en-US" sz="2400" baseline="-25000" dirty="0"/>
                  <a:t>2</a:t>
                </a:r>
                <a:r>
                  <a:rPr lang="en-US" sz="2400" i="1" dirty="0"/>
                  <a:t>mv</a:t>
                </a:r>
                <a:r>
                  <a:rPr lang="en-US" sz="2400" baseline="30000" dirty="0"/>
                  <a:t>2</a:t>
                </a:r>
                <a:r>
                  <a:rPr lang="en-US" sz="2400" dirty="0"/>
                  <a:t>and the potential energy is </a:t>
                </a:r>
                <a:r>
                  <a:rPr lang="en-US" sz="2400" i="1" dirty="0"/>
                  <a:t>V</a:t>
                </a:r>
                <a:r>
                  <a:rPr lang="en-US" sz="2400" dirty="0"/>
                  <a:t> = −</a:t>
                </a:r>
                <a:r>
                  <a:rPr lang="en-US" sz="2400" i="1" dirty="0" err="1"/>
                  <a:t>mgx</a:t>
                </a:r>
                <a:r>
                  <a:rPr lang="en-US" sz="2400" dirty="0"/>
                  <a:t>; hence,</a:t>
                </a:r>
              </a:p>
              <a:p>
                <a:pPr/>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r>
                        <a:rPr lang="en-US" sz="2400" i="1">
                          <a:latin typeface="Cambria Math"/>
                        </a:rPr>
                        <m:t>𝑇</m:t>
                      </m:r>
                      <m:r>
                        <a:rPr lang="en-US" sz="2400" i="1">
                          <a:latin typeface="Cambria Math"/>
                        </a:rPr>
                        <m:t>−</m:t>
                      </m:r>
                      <m:r>
                        <a:rPr lang="en-US" sz="2400" i="1">
                          <a:latin typeface="Cambria Math"/>
                        </a:rPr>
                        <m:t>𝑉</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r>
                        <a:rPr lang="en-US" sz="2400" i="1">
                          <a:latin typeface="Cambria Math"/>
                        </a:rPr>
                        <m:t>𝑚𝑔𝑥</m:t>
                      </m:r>
                    </m:oMath>
                  </m:oMathPara>
                </a14:m>
                <a:endParaRPr lang="en-US" sz="2400" dirty="0"/>
              </a:p>
              <a:p>
                <a:r>
                  <a:rPr lang="en-US" sz="2400" dirty="0"/>
                  <a:t>Then</a:t>
                </a:r>
              </a:p>
              <a:p>
                <a:pPr/>
                <a14:m>
                  <m:oMathPara xmlns:m="http://schemas.openxmlformats.org/officeDocument/2006/math">
                    <m:oMathParaPr>
                      <m:jc m:val="centerGroup"/>
                    </m:oMathParaPr>
                    <m:oMath xmlns:m="http://schemas.openxmlformats.org/officeDocument/2006/math">
                      <m:r>
                        <a:rPr lang="en-US" sz="2400" i="1">
                          <a:latin typeface="Cambria Math"/>
                        </a:rPr>
                        <m:t>0=</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𝑥</m:t>
                          </m:r>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𝑑𝑡</m:t>
                          </m:r>
                        </m:den>
                      </m:f>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acc>
                            <m:accPr>
                              <m:chr m:val="̇"/>
                              <m:ctrlPr>
                                <a:rPr lang="en-US" sz="2400" i="1">
                                  <a:latin typeface="Cambria Math"/>
                                </a:rPr>
                              </m:ctrlPr>
                            </m:accPr>
                            <m:e>
                              <m:r>
                                <a:rPr lang="en-US" sz="2400" i="1">
                                  <a:latin typeface="Cambria Math"/>
                                </a:rPr>
                                <m:t>𝑥</m:t>
                              </m:r>
                            </m:e>
                          </m:acc>
                        </m:den>
                      </m:f>
                      <m:r>
                        <a:rPr lang="en-US" sz="2400" i="1">
                          <a:latin typeface="Cambria Math"/>
                        </a:rPr>
                        <m:t>=</m:t>
                      </m:r>
                      <m:r>
                        <a:rPr lang="en-US" sz="2400" i="1">
                          <a:latin typeface="Cambria Math"/>
                        </a:rPr>
                        <m:t>𝑚𝑔</m:t>
                      </m:r>
                      <m:r>
                        <a:rPr lang="en-US" sz="2400" i="1">
                          <a:latin typeface="Cambria Math"/>
                        </a:rPr>
                        <m:t>−</m:t>
                      </m:r>
                      <m:r>
                        <a:rPr lang="en-US" sz="2400" i="1">
                          <a:latin typeface="Cambria Math"/>
                        </a:rPr>
                        <m:t>𝑚</m:t>
                      </m:r>
                      <m:acc>
                        <m:accPr>
                          <m:chr m:val="̈"/>
                          <m:ctrlPr>
                            <a:rPr lang="en-US" sz="2400" i="1">
                              <a:latin typeface="Cambria Math"/>
                            </a:rPr>
                          </m:ctrlPr>
                        </m:accPr>
                        <m:e>
                          <m:r>
                            <a:rPr lang="en-US" sz="2400" i="1">
                              <a:latin typeface="Cambria Math"/>
                            </a:rPr>
                            <m:t>𝑥</m:t>
                          </m:r>
                        </m:e>
                      </m:acc>
                    </m:oMath>
                  </m:oMathPara>
                </a14:m>
                <a:endParaRPr lang="en-US" sz="2400" dirty="0"/>
              </a:p>
              <a:p>
                <a:r>
                  <a:rPr lang="en-US" sz="2400" dirty="0"/>
                  <a:t>which can be rewritten as  </a:t>
                </a:r>
                <a14:m>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𝑔</m:t>
                    </m:r>
                  </m:oMath>
                </a14:m>
                <a:r>
                  <a:rPr lang="en-US" sz="2400" dirty="0"/>
                  <a:t>, yielding the same result as earlier.</a:t>
                </a:r>
              </a:p>
              <a:p>
                <a:endParaRPr lang="en-US" sz="2400" dirty="0"/>
              </a:p>
            </p:txBody>
          </p:sp>
        </mc:Choice>
        <mc:Fallback>
          <p:sp>
            <p:nvSpPr>
              <p:cNvPr id="3" name="TextBox 2"/>
              <p:cNvSpPr txBox="1">
                <a:spLocks noRot="1" noChangeAspect="1" noMove="1" noResize="1" noEditPoints="1" noAdjustHandles="1" noChangeArrowheads="1" noChangeShapeType="1" noTextEdit="1"/>
              </p:cNvSpPr>
              <p:nvPr/>
            </p:nvSpPr>
            <p:spPr>
              <a:xfrm>
                <a:off x="990600" y="1295400"/>
                <a:ext cx="7315200" cy="5548763"/>
              </a:xfrm>
              <a:prstGeom prst="rect">
                <a:avLst/>
              </a:prstGeom>
              <a:blipFill rotWithShape="1">
                <a:blip r:embed="rId3"/>
                <a:stretch>
                  <a:fillRect l="-1333" t="-879" r="-1833"/>
                </a:stretch>
              </a:blipFill>
            </p:spPr>
            <p:txBody>
              <a:bodyPr/>
              <a:lstStyle/>
              <a:p>
                <a:r>
                  <a:rPr lang="en-US">
                    <a:noFill/>
                  </a:rPr>
                  <a:t> </a:t>
                </a:r>
              </a:p>
            </p:txBody>
          </p:sp>
        </mc:Fallback>
      </mc:AlternateContent>
    </p:spTree>
    <p:extLst>
      <p:ext uri="{BB962C8B-B14F-4D97-AF65-F5344CB8AC3E}">
        <p14:creationId xmlns="" xmlns:p14="http://schemas.microsoft.com/office/powerpoint/2010/main" val="191297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254" descr="http://upload.wikimedia.org/wikipedia/commons/thumb/a/a7/PendulumWithMovableSupport.svg/300px-PendulumWithMovableSupport.svg.png">
            <a:hlinkClick r:id="rId3"/>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800600" y="838200"/>
            <a:ext cx="3810000" cy="5334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3"/>
          <p:cNvSpPr>
            <a:spLocks noChangeArrowheads="1"/>
          </p:cNvSpPr>
          <p:nvPr/>
        </p:nvSpPr>
        <p:spPr bwMode="auto">
          <a:xfrm>
            <a:off x="731838" y="3314700"/>
            <a:ext cx="9144000" cy="0"/>
          </a:xfrm>
          <a:prstGeom prst="rect">
            <a:avLst/>
          </a:prstGeom>
          <a:solidFill>
            <a:srgbClr val="F9F9F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 xmlns:a14="http://schemas.microsoft.com/office/drawing/2010/main" Requires="a14">
          <p:sp>
            <p:nvSpPr>
              <p:cNvPr id="4" name="TextBox 3"/>
              <p:cNvSpPr txBox="1"/>
              <p:nvPr/>
            </p:nvSpPr>
            <p:spPr>
              <a:xfrm>
                <a:off x="609600" y="833021"/>
                <a:ext cx="3962400" cy="5262979"/>
              </a:xfrm>
              <a:prstGeom prst="rect">
                <a:avLst/>
              </a:prstGeom>
              <a:noFill/>
            </p:spPr>
            <p:txBody>
              <a:bodyPr wrap="square" rtlCol="0">
                <a:spAutoFit/>
              </a:bodyPr>
              <a:lstStyle/>
              <a:p>
                <a:pPr lvl="0" algn="just" fontAlgn="base">
                  <a:spcBef>
                    <a:spcPct val="0"/>
                  </a:spcBef>
                  <a:spcAft>
                    <a:spcPct val="0"/>
                  </a:spcAft>
                  <a:tabLst>
                    <a:tab pos="0" algn="l"/>
                  </a:tabLst>
                </a:pPr>
                <a:r>
                  <a:rPr lang="en-US" sz="2400" b="1" i="1" dirty="0">
                    <a:solidFill>
                      <a:srgbClr val="000000"/>
                    </a:solidFill>
                    <a:ea typeface="Times New Roman" pitchFamily="18" charset="0"/>
                    <a:cs typeface="Arial" pitchFamily="34" charset="0"/>
                  </a:rPr>
                  <a:t>Pendulum on a movable </a:t>
                </a:r>
                <a:r>
                  <a:rPr lang="en-US" sz="2400" b="1" i="1" dirty="0" smtClean="0">
                    <a:solidFill>
                      <a:srgbClr val="000000"/>
                    </a:solidFill>
                    <a:ea typeface="Times New Roman" pitchFamily="18" charset="0"/>
                    <a:cs typeface="Arial" pitchFamily="34" charset="0"/>
                  </a:rPr>
                  <a:t>support</a:t>
                </a:r>
              </a:p>
              <a:p>
                <a:pPr lvl="0" algn="just" fontAlgn="base">
                  <a:spcBef>
                    <a:spcPct val="0"/>
                  </a:spcBef>
                  <a:spcAft>
                    <a:spcPct val="0"/>
                  </a:spcAft>
                  <a:tabLst>
                    <a:tab pos="0" algn="l"/>
                  </a:tabLst>
                </a:pPr>
                <a:endParaRPr lang="en-US" sz="2400" b="1" i="1" dirty="0">
                  <a:solidFill>
                    <a:srgbClr val="4F81BD"/>
                  </a:solidFill>
                  <a:ea typeface="Times New Roman" pitchFamily="18" charset="0"/>
                  <a:cs typeface="Times New Roman" pitchFamily="18" charset="0"/>
                </a:endParaRPr>
              </a:p>
              <a:p>
                <a:pPr lvl="0" algn="just" eaLnBrk="0" fontAlgn="base" hangingPunct="0">
                  <a:spcBef>
                    <a:spcPct val="0"/>
                  </a:spcBef>
                  <a:spcAft>
                    <a:spcPct val="0"/>
                  </a:spcAft>
                  <a:tabLst>
                    <a:tab pos="0" algn="l"/>
                  </a:tabLst>
                </a:pPr>
                <a:r>
                  <a:rPr lang="en-US" sz="2400" dirty="0">
                    <a:solidFill>
                      <a:srgbClr val="000000"/>
                    </a:solidFill>
                    <a:ea typeface="Times New Roman" pitchFamily="18" charset="0"/>
                    <a:cs typeface="Arial" pitchFamily="34" charset="0"/>
                  </a:rPr>
                  <a:t>Consider a pendulum of mass </a:t>
                </a:r>
                <a:r>
                  <a:rPr lang="en-US" sz="2400" i="1" dirty="0">
                    <a:solidFill>
                      <a:srgbClr val="000000"/>
                    </a:solidFill>
                    <a:ea typeface="Times New Roman" pitchFamily="18" charset="0"/>
                    <a:cs typeface="Arial" pitchFamily="34" charset="0"/>
                  </a:rPr>
                  <a:t>m</a:t>
                </a:r>
                <a:r>
                  <a:rPr lang="en-US" sz="2400" dirty="0">
                    <a:solidFill>
                      <a:srgbClr val="000000"/>
                    </a:solidFill>
                    <a:ea typeface="Times New Roman" pitchFamily="18" charset="0"/>
                    <a:cs typeface="Arial" pitchFamily="34" charset="0"/>
                  </a:rPr>
                  <a:t> and length </a:t>
                </a:r>
                <a:r>
                  <a:rPr lang="en-US" sz="2400" dirty="0"/>
                  <a:t/>
                </a:r>
                <a14:m>
                  <m:oMath xmlns:m="http://schemas.openxmlformats.org/officeDocument/2006/math">
                    <m:r>
                      <a:rPr lang="en-US" sz="2400" i="1">
                        <a:latin typeface="Cambria Math"/>
                      </a:rPr>
                      <m:t>𝑙</m:t>
                    </m:r>
                  </m:oMath>
                </a14:m>
                <a:r>
                  <a:rPr lang="en-US" sz="2400" dirty="0">
                    <a:solidFill>
                      <a:srgbClr val="000000"/>
                    </a:solidFill>
                    <a:ea typeface="Times New Roman" pitchFamily="18" charset="0"/>
                    <a:cs typeface="Arial" pitchFamily="34" charset="0"/>
                  </a:rPr>
                  <a:t>, which is attached to a support with mass </a:t>
                </a:r>
                <a:r>
                  <a:rPr lang="en-US" sz="2400" i="1" dirty="0">
                    <a:solidFill>
                      <a:srgbClr val="000000"/>
                    </a:solidFill>
                    <a:ea typeface="Times New Roman" pitchFamily="18" charset="0"/>
                    <a:cs typeface="Arial" pitchFamily="34" charset="0"/>
                  </a:rPr>
                  <a:t>M</a:t>
                </a:r>
                <a:r>
                  <a:rPr lang="en-US" sz="2400" dirty="0">
                    <a:solidFill>
                      <a:srgbClr val="000000"/>
                    </a:solidFill>
                    <a:ea typeface="Times New Roman" pitchFamily="18" charset="0"/>
                    <a:cs typeface="Arial" pitchFamily="34" charset="0"/>
                  </a:rPr>
                  <a:t> which can move along a line in the </a:t>
                </a:r>
                <a:r>
                  <a:rPr lang="en-US" sz="2400" i="1" dirty="0">
                    <a:solidFill>
                      <a:srgbClr val="000000"/>
                    </a:solidFill>
                    <a:ea typeface="Times New Roman" pitchFamily="18" charset="0"/>
                    <a:cs typeface="Arial" pitchFamily="34" charset="0"/>
                  </a:rPr>
                  <a:t>x</a:t>
                </a:r>
                <a:r>
                  <a:rPr lang="en-US" sz="2400" dirty="0">
                    <a:solidFill>
                      <a:srgbClr val="000000"/>
                    </a:solidFill>
                    <a:ea typeface="Times New Roman" pitchFamily="18" charset="0"/>
                    <a:cs typeface="Arial" pitchFamily="34" charset="0"/>
                  </a:rPr>
                  <a:t>-direction. Let </a:t>
                </a:r>
                <a:r>
                  <a:rPr lang="en-US" sz="2400" i="1" dirty="0">
                    <a:solidFill>
                      <a:srgbClr val="000000"/>
                    </a:solidFill>
                    <a:ea typeface="Times New Roman" pitchFamily="18" charset="0"/>
                    <a:cs typeface="Arial" pitchFamily="34" charset="0"/>
                  </a:rPr>
                  <a:t>x</a:t>
                </a:r>
                <a:r>
                  <a:rPr lang="en-US" sz="2400" dirty="0">
                    <a:solidFill>
                      <a:srgbClr val="000000"/>
                    </a:solidFill>
                    <a:ea typeface="Times New Roman" pitchFamily="18" charset="0"/>
                    <a:cs typeface="Arial" pitchFamily="34" charset="0"/>
                  </a:rPr>
                  <a:t> be the coordinate along the line of the support, and let us denote the position of the pendulum by the </a:t>
                </a:r>
                <a:r>
                  <a:rPr lang="en-US" sz="2400" dirty="0" smtClean="0">
                    <a:solidFill>
                      <a:srgbClr val="000000"/>
                    </a:solidFill>
                    <a:ea typeface="Times New Roman" pitchFamily="18" charset="0"/>
                    <a:cs typeface="Arial" pitchFamily="34" charset="0"/>
                  </a:rPr>
                  <a:t>angle </a:t>
                </a:r>
                <a:r>
                  <a:rPr lang="en-US" sz="2400" i="1" dirty="0" smtClean="0">
                    <a:solidFill>
                      <a:srgbClr val="000000"/>
                    </a:solidFill>
                    <a:ea typeface="Times New Roman" pitchFamily="18" charset="0"/>
                    <a:cs typeface="Arial" pitchFamily="34" charset="0"/>
                    <a:sym typeface="Symbol"/>
                  </a:rPr>
                  <a:t></a:t>
                </a:r>
                <a:r>
                  <a:rPr lang="en-US" sz="2400" dirty="0">
                    <a:solidFill>
                      <a:srgbClr val="000000"/>
                    </a:solidFill>
                    <a:ea typeface="Times New Roman" pitchFamily="18" charset="0"/>
                    <a:cs typeface="Arial" pitchFamily="34" charset="0"/>
                  </a:rPr>
                  <a:t> from the vertical.</a:t>
                </a:r>
                <a:endParaRPr lang="en-US" sz="2400" dirty="0">
                  <a:ea typeface="Times New Roman" pitchFamily="18" charset="0"/>
                  <a:cs typeface="Arial" pitchFamily="34" charset="0"/>
                </a:endParaRPr>
              </a:p>
              <a:p>
                <a:pPr algn="just"/>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609600" y="833021"/>
                <a:ext cx="3962400" cy="5262979"/>
              </a:xfrm>
              <a:prstGeom prst="rect">
                <a:avLst/>
              </a:prstGeom>
              <a:blipFill rotWithShape="1">
                <a:blip r:embed="rId5"/>
                <a:stretch>
                  <a:fillRect l="-2308" t="-927" r="-2308"/>
                </a:stretch>
              </a:blipFill>
            </p:spPr>
            <p:txBody>
              <a:bodyPr/>
              <a:lstStyle/>
              <a:p>
                <a:r>
                  <a:rPr lang="en-US">
                    <a:noFill/>
                  </a:rPr>
                  <a:t> </a:t>
                </a:r>
              </a:p>
            </p:txBody>
          </p:sp>
        </mc:Fallback>
      </mc:AlternateContent>
    </p:spTree>
    <p:extLst>
      <p:ext uri="{BB962C8B-B14F-4D97-AF65-F5344CB8AC3E}">
        <p14:creationId xmlns="" xmlns:p14="http://schemas.microsoft.com/office/powerpoint/2010/main" val="2485757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TextBox 2"/>
              <p:cNvSpPr txBox="1"/>
              <p:nvPr/>
            </p:nvSpPr>
            <p:spPr>
              <a:xfrm>
                <a:off x="838200" y="914400"/>
                <a:ext cx="7696200" cy="5215530"/>
              </a:xfrm>
              <a:prstGeom prst="rect">
                <a:avLst/>
              </a:prstGeom>
              <a:noFill/>
            </p:spPr>
            <p:txBody>
              <a:bodyPr wrap="square" rtlCol="0">
                <a:spAutoFit/>
              </a:bodyPr>
              <a:lstStyle/>
              <a:p>
                <a:r>
                  <a:rPr lang="en-US" sz="2400" dirty="0" smtClean="0"/>
                  <a:t>The kinetic energy can then be shown to be</a:t>
                </a:r>
              </a:p>
              <a:p>
                <a:pPr/>
                <a14:m>
                  <m:oMathPara xmlns:m="http://schemas.openxmlformats.org/officeDocument/2006/math">
                    <m:oMathParaPr>
                      <m:jc m:val="centerGroup"/>
                    </m:oMathParaPr>
                    <m:oMath xmlns:m="http://schemas.openxmlformats.org/officeDocument/2006/math">
                      <m:r>
                        <a:rPr lang="en-US" sz="2400" i="1">
                          <a:latin typeface="Cambria Math"/>
                        </a:rPr>
                        <m:t>𝑇</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r>
                        <a:rPr lang="en-US" sz="2400" i="1">
                          <a:latin typeface="Cambria Math"/>
                        </a:rPr>
                        <m:t>(</m:t>
                      </m:r>
                      <m:sSub>
                        <m:sSubPr>
                          <m:ctrlPr>
                            <a:rPr lang="en-US" sz="2400" i="1">
                              <a:latin typeface="Cambria Math"/>
                            </a:rPr>
                          </m:ctrlPr>
                        </m:sSubPr>
                        <m:e>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e>
                        <m:sub>
                          <m:r>
                            <a:rPr lang="en-US" sz="2400" i="1">
                              <a:latin typeface="Cambria Math"/>
                            </a:rPr>
                            <m:t>𝑝𝑒𝑛𝑑</m:t>
                          </m:r>
                        </m:sub>
                      </m:sSub>
                      <m:r>
                        <a:rPr lang="en-US" sz="2400" i="1">
                          <a:latin typeface="Cambria Math"/>
                        </a:rPr>
                        <m:t>+</m:t>
                      </m:r>
                      <m:sSub>
                        <m:sSubPr>
                          <m:ctrlPr>
                            <a:rPr lang="en-US" sz="2400" i="1">
                              <a:latin typeface="Cambria Math"/>
                            </a:rPr>
                          </m:ctrlPr>
                        </m:sSubPr>
                        <m:e>
                          <m:sSup>
                            <m:sSupPr>
                              <m:ctrlPr>
                                <a:rPr lang="en-US" sz="2400" i="1">
                                  <a:latin typeface="Cambria Math"/>
                                </a:rPr>
                              </m:ctrlPr>
                            </m:sSupPr>
                            <m:e>
                              <m:acc>
                                <m:accPr>
                                  <m:chr m:val="̇"/>
                                  <m:ctrlPr>
                                    <a:rPr lang="en-US" sz="2400" i="1">
                                      <a:latin typeface="Cambria Math"/>
                                    </a:rPr>
                                  </m:ctrlPr>
                                </m:accPr>
                                <m:e>
                                  <m:r>
                                    <a:rPr lang="en-US" sz="2400" i="1">
                                      <a:latin typeface="Cambria Math"/>
                                    </a:rPr>
                                    <m:t>𝑦</m:t>
                                  </m:r>
                                </m:e>
                              </m:acc>
                            </m:e>
                            <m:sup>
                              <m:r>
                                <a:rPr lang="en-US" sz="2400" i="1">
                                  <a:latin typeface="Cambria Math"/>
                                </a:rPr>
                                <m:t>2</m:t>
                              </m:r>
                            </m:sup>
                          </m:sSup>
                        </m:e>
                        <m:sub>
                          <m:r>
                            <a:rPr lang="en-US" sz="2400" i="1">
                              <a:latin typeface="Cambria Math"/>
                            </a:rPr>
                            <m:t>𝑝𝑒𝑛𝑑</m:t>
                          </m:r>
                        </m:sub>
                      </m:sSub>
                      <m:r>
                        <a:rPr lang="en-US" sz="2400" i="1">
                          <a:latin typeface="Cambria Math"/>
                        </a:rPr>
                        <m:t>)</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𝑇</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r>
                        <a:rPr lang="en-US" sz="2400" i="1">
                          <a:latin typeface="Cambria Math"/>
                        </a:rPr>
                        <m:t>(</m:t>
                      </m:r>
                      <m:sSup>
                        <m:sSupPr>
                          <m:ctrlPr>
                            <a:rPr lang="en-US" sz="2400" i="1">
                              <a:latin typeface="Cambria Math"/>
                            </a:rPr>
                          </m:ctrlPr>
                        </m:sSupPr>
                        <m:e>
                          <m:r>
                            <a:rPr lang="en-US" sz="2400" i="1">
                              <a:latin typeface="Cambria Math"/>
                            </a:rPr>
                            <m:t>(</m:t>
                          </m:r>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m:t>
                          </m:r>
                          <m:r>
                            <a:rPr lang="en-US" sz="2400" i="1">
                              <a:latin typeface="Cambria Math"/>
                            </a:rPr>
                            <m:t>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m:t>
                          </m:r>
                        </m:e>
                        <m:sup>
                          <m:r>
                            <a:rPr lang="en-US" sz="2400" i="1">
                              <a:latin typeface="Cambria Math"/>
                            </a:rPr>
                            <m:t>2</m:t>
                          </m:r>
                        </m:sup>
                      </m:sSup>
                      <m:r>
                        <a:rPr lang="en-US" sz="2400" i="1">
                          <a:latin typeface="Cambria Math"/>
                        </a:rPr>
                        <m:t>)</m:t>
                      </m:r>
                    </m:oMath>
                  </m:oMathPara>
                </a14:m>
                <a:endParaRPr lang="en-US" sz="2400" dirty="0"/>
              </a:p>
              <a:p>
                <a:r>
                  <a:rPr lang="en-US" sz="2400" dirty="0" smtClean="0"/>
                  <a:t>and </a:t>
                </a:r>
                <a:r>
                  <a:rPr lang="en-US" sz="2400" dirty="0"/>
                  <a:t>the potential energy of the system is</a:t>
                </a:r>
              </a:p>
              <a:p>
                <a:pPr/>
                <a14:m>
                  <m:oMathPara xmlns:m="http://schemas.openxmlformats.org/officeDocument/2006/math">
                    <m:oMathParaPr>
                      <m:jc m:val="centerGroup"/>
                    </m:oMathParaPr>
                    <m:oMath xmlns:m="http://schemas.openxmlformats.org/officeDocument/2006/math">
                      <m:r>
                        <a:rPr lang="en-US" sz="2400" i="1">
                          <a:latin typeface="Cambria Math"/>
                        </a:rPr>
                        <m:t>𝑉</m:t>
                      </m:r>
                      <m:r>
                        <a:rPr lang="en-US" sz="2400" i="1">
                          <a:latin typeface="Cambria Math"/>
                        </a:rPr>
                        <m:t>=</m:t>
                      </m:r>
                      <m:r>
                        <a:rPr lang="en-US" sz="2400" i="1">
                          <a:latin typeface="Cambria Math"/>
                        </a:rPr>
                        <m:t>𝑚𝑔</m:t>
                      </m:r>
                      <m:sSub>
                        <m:sSubPr>
                          <m:ctrlPr>
                            <a:rPr lang="en-US" sz="2400" i="1">
                              <a:latin typeface="Cambria Math"/>
                            </a:rPr>
                          </m:ctrlPr>
                        </m:sSubPr>
                        <m:e>
                          <m:r>
                            <a:rPr lang="en-US" sz="2400" i="1">
                              <a:latin typeface="Cambria Math"/>
                            </a:rPr>
                            <m:t>𝑦</m:t>
                          </m:r>
                        </m:e>
                        <m:sub>
                          <m:r>
                            <a:rPr lang="en-US" sz="2400" i="1">
                              <a:latin typeface="Cambria Math"/>
                            </a:rPr>
                            <m:t>𝑝𝑒𝑛𝑑</m:t>
                          </m:r>
                        </m:sub>
                      </m:sSub>
                      <m:r>
                        <a:rPr lang="en-US" sz="2400" i="1">
                          <a:latin typeface="Cambria Math"/>
                        </a:rPr>
                        <m:t>=−</m:t>
                      </m:r>
                      <m:r>
                        <a:rPr lang="en-US" sz="2400" i="1">
                          <a:latin typeface="Cambria Math"/>
                        </a:rPr>
                        <m:t>𝑚𝑔𝑙</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oMath>
                  </m:oMathPara>
                </a14:m>
                <a:endParaRPr lang="en-US" sz="2400" dirty="0"/>
              </a:p>
              <a:p>
                <a:endParaRPr lang="en-US" sz="2400" dirty="0" smtClean="0"/>
              </a:p>
              <a:p>
                <a:r>
                  <a:rPr lang="en-US" sz="2400" dirty="0" smtClean="0"/>
                  <a:t>The </a:t>
                </a:r>
                <a:r>
                  <a:rPr lang="en-US" sz="2400" dirty="0" err="1"/>
                  <a:t>Lagrangian</a:t>
                </a:r>
                <a:r>
                  <a:rPr lang="en-US" sz="2400" dirty="0"/>
                  <a:t> is therefore</a:t>
                </a:r>
              </a:p>
              <a:p>
                <a:pPr/>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r>
                        <a:rPr lang="en-US" sz="2400" i="1">
                          <a:latin typeface="Cambria Math"/>
                        </a:rPr>
                        <m:t>𝑇</m:t>
                      </m:r>
                      <m:r>
                        <a:rPr lang="en-US" sz="2400" i="1">
                          <a:latin typeface="Cambria Math"/>
                        </a:rPr>
                        <m:t>−</m:t>
                      </m:r>
                      <m:r>
                        <a:rPr lang="en-US" sz="2400" i="1">
                          <a:latin typeface="Cambria Math"/>
                        </a:rPr>
                        <m:t>𝑉</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𝐿</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acc>
                            <m:accPr>
                              <m:chr m:val="̇"/>
                              <m:ctrlPr>
                                <a:rPr lang="en-US" sz="2400" i="1">
                                  <a:latin typeface="Cambria Math"/>
                                </a:rPr>
                              </m:ctrlPr>
                            </m:accPr>
                            <m:e>
                              <m:r>
                                <a:rPr lang="en-US" sz="2400" i="1">
                                  <a:latin typeface="Cambria Math"/>
                                </a:rPr>
                                <m:t>𝑥</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d>
                        <m:dPr>
                          <m:ctrlPr>
                            <a:rPr lang="en-US" sz="2400" i="1">
                              <a:latin typeface="Cambria Math"/>
                            </a:rPr>
                          </m:ctrlPr>
                        </m:dPr>
                        <m:e>
                          <m:sSup>
                            <m:sSupPr>
                              <m:ctrlPr>
                                <a:rPr lang="en-US" sz="2400" i="1">
                                  <a:latin typeface="Cambria Math"/>
                                </a:rPr>
                              </m:ctrlPr>
                            </m:sSupPr>
                            <m:e>
                              <m:d>
                                <m:dPr>
                                  <m:ctrlPr>
                                    <a:rPr lang="en-US" sz="2400" i="1">
                                      <a:latin typeface="Cambria Math"/>
                                    </a:rPr>
                                  </m:ctrlPr>
                                </m:dPr>
                                <m:e>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e>
                              </m:d>
                            </m:e>
                            <m:sup>
                              <m:r>
                                <a:rPr lang="en-US" sz="2400" i="1">
                                  <a:latin typeface="Cambria Math"/>
                                </a:rPr>
                                <m:t>2</m:t>
                              </m:r>
                            </m:sup>
                          </m:sSup>
                          <m:r>
                            <a:rPr lang="en-US" sz="2400" i="1">
                              <a:latin typeface="Cambria Math"/>
                            </a:rPr>
                            <m:t>+</m:t>
                          </m:r>
                          <m:sSup>
                            <m:sSupPr>
                              <m:ctrlPr>
                                <a:rPr lang="en-US" sz="2400" i="1">
                                  <a:latin typeface="Cambria Math"/>
                                </a:rPr>
                              </m:ctrlPr>
                            </m:sSupPr>
                            <m:e>
                              <m:d>
                                <m:dPr>
                                  <m:ctrlPr>
                                    <a:rPr lang="en-US" sz="2400" i="1">
                                      <a:latin typeface="Cambria Math"/>
                                    </a:rPr>
                                  </m:ctrlPr>
                                </m:dPr>
                                <m:e>
                                  <m:r>
                                    <a:rPr lang="en-US" sz="2400" i="1">
                                      <a:latin typeface="Cambria Math"/>
                                    </a:rPr>
                                    <m:t>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e>
                              </m:d>
                            </m:e>
                            <m:sup>
                              <m:r>
                                <a:rPr lang="en-US" sz="2400" i="1">
                                  <a:latin typeface="Cambria Math"/>
                                </a:rPr>
                                <m:t>2</m:t>
                              </m:r>
                            </m:sup>
                          </m:sSup>
                        </m:e>
                      </m:d>
                      <m:r>
                        <a:rPr lang="en-US" sz="2400" b="0" i="1" smtClean="0">
                          <a:latin typeface="Cambria Math"/>
                        </a:rPr>
                        <m:t>+</m:t>
                      </m:r>
                      <m:r>
                        <a:rPr lang="en-US" sz="2400" i="1">
                          <a:latin typeface="Cambria Math"/>
                        </a:rPr>
                        <m:t>𝑚𝑔𝑙</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oMath>
                  </m:oMathPara>
                </a14:m>
                <a:endParaRPr lang="en-US" sz="2400" dirty="0"/>
              </a:p>
              <a:p>
                <a:endParaRPr lang="en-US" sz="2400" dirty="0"/>
              </a:p>
            </p:txBody>
          </p:sp>
        </mc:Choice>
        <mc:Fallback>
          <p:sp>
            <p:nvSpPr>
              <p:cNvPr id="3" name="TextBox 2"/>
              <p:cNvSpPr txBox="1">
                <a:spLocks noRot="1" noChangeAspect="1" noMove="1" noResize="1" noEditPoints="1" noAdjustHandles="1" noChangeArrowheads="1" noChangeShapeType="1" noTextEdit="1"/>
              </p:cNvSpPr>
              <p:nvPr/>
            </p:nvSpPr>
            <p:spPr>
              <a:xfrm>
                <a:off x="838200" y="914400"/>
                <a:ext cx="7696200" cy="5215530"/>
              </a:xfrm>
              <a:prstGeom prst="rect">
                <a:avLst/>
              </a:prstGeom>
              <a:blipFill rotWithShape="1">
                <a:blip r:embed="rId3"/>
                <a:stretch>
                  <a:fillRect l="-1268" t="-935"/>
                </a:stretch>
              </a:blipFill>
            </p:spPr>
            <p:txBody>
              <a:bodyPr/>
              <a:lstStyle/>
              <a:p>
                <a:r>
                  <a:rPr lang="en-US">
                    <a:noFill/>
                  </a:rPr>
                  <a:t> </a:t>
                </a:r>
              </a:p>
            </p:txBody>
          </p:sp>
        </mc:Fallback>
      </mc:AlternateContent>
    </p:spTree>
    <p:extLst>
      <p:ext uri="{BB962C8B-B14F-4D97-AF65-F5344CB8AC3E}">
        <p14:creationId xmlns="" xmlns:p14="http://schemas.microsoft.com/office/powerpoint/2010/main" val="2845007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636925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066800" y="733483"/>
                <a:ext cx="7239000" cy="4905317"/>
              </a:xfrm>
              <a:prstGeom prst="rect">
                <a:avLst/>
              </a:prstGeom>
            </p:spPr>
            <p:txBody>
              <a:bodyPr wrap="square">
                <a:spAutoFit/>
              </a:bodyPr>
              <a:lstStyle/>
              <a:p>
                <a:r>
                  <a:rPr lang="en-US" sz="2400" dirty="0"/>
                  <a:t>Now carrying out the differentiations gives for the support coordinate </a:t>
                </a:r>
                <a14:m>
                  <m:oMath xmlns:m="http://schemas.openxmlformats.org/officeDocument/2006/math">
                    <m:r>
                      <a:rPr lang="en-US" sz="2400" i="1">
                        <a:latin typeface="Cambria Math"/>
                      </a:rPr>
                      <m:t>𝑥</m:t>
                    </m:r>
                  </m:oMath>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begChr m:val="["/>
                          <m:endChr m:val="]"/>
                          <m:ctrlPr>
                            <a:rPr lang="en-US" sz="2400" i="1">
                              <a:latin typeface="Cambria Math"/>
                            </a:rPr>
                          </m:ctrlPr>
                        </m:dPr>
                        <m:e>
                          <m:d>
                            <m:dPr>
                              <m:ctrlPr>
                                <a:rPr lang="en-US" sz="2400" i="1">
                                  <a:latin typeface="Cambria Math"/>
                                </a:rPr>
                              </m:ctrlPr>
                            </m:dPr>
                            <m:e>
                              <m:r>
                                <a:rPr lang="en-US" sz="2400" i="1">
                                  <a:latin typeface="Cambria Math"/>
                                </a:rPr>
                                <m:t>𝑀</m:t>
                              </m:r>
                              <m:r>
                                <a:rPr lang="en-US" sz="2400" i="1">
                                  <a:latin typeface="Cambria Math"/>
                                </a:rPr>
                                <m:t>+</m:t>
                              </m:r>
                              <m:r>
                                <a:rPr lang="en-US" sz="2400" i="1">
                                  <a:latin typeface="Cambria Math"/>
                                </a:rPr>
                                <m:t>𝑚</m:t>
                              </m:r>
                            </m:e>
                          </m:d>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𝑚𝑙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e>
                      </m:d>
                      <m:r>
                        <a:rPr lang="en-US" sz="2400" i="1">
                          <a:latin typeface="Cambria Math"/>
                        </a:rPr>
                        <m:t>=0</m:t>
                      </m:r>
                    </m:oMath>
                  </m:oMathPara>
                </a14:m>
                <a:endParaRPr lang="en-US" sz="2400" dirty="0"/>
              </a:p>
              <a:p>
                <a:r>
                  <a:rPr lang="en-US" sz="2400" dirty="0"/>
                  <a:t>therefore:</a:t>
                </a:r>
              </a:p>
              <a:p>
                <a:pPr/>
                <a14:m>
                  <m:oMathPara xmlns:m="http://schemas.openxmlformats.org/officeDocument/2006/math">
                    <m:oMathParaPr>
                      <m:jc m:val="centerGroup"/>
                    </m:oMathParaPr>
                    <m:oMath xmlns:m="http://schemas.openxmlformats.org/officeDocument/2006/math">
                      <m:d>
                        <m:dPr>
                          <m:ctrlPr>
                            <a:rPr lang="en-US" sz="2400" i="1">
                              <a:latin typeface="Cambria Math"/>
                            </a:rPr>
                          </m:ctrlPr>
                        </m:dPr>
                        <m:e>
                          <m:r>
                            <a:rPr lang="en-US" sz="2400" i="1">
                              <a:latin typeface="Cambria Math"/>
                            </a:rPr>
                            <m:t>𝑀</m:t>
                          </m:r>
                          <m:r>
                            <a:rPr lang="en-US" sz="2400" i="1">
                              <a:latin typeface="Cambria Math"/>
                            </a:rPr>
                            <m:t>+</m:t>
                          </m:r>
                          <m:r>
                            <a:rPr lang="en-US" sz="2400" i="1">
                              <a:latin typeface="Cambria Math"/>
                            </a:rPr>
                            <m:t>𝑚</m:t>
                          </m:r>
                        </m:e>
                      </m:d>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𝑚𝑙</m:t>
                      </m:r>
                      <m:acc>
                        <m:accPr>
                          <m:chr m:val="̈"/>
                          <m:ctrlPr>
                            <a:rPr lang="en-US" sz="2400" i="1">
                              <a:latin typeface="Cambria Math"/>
                            </a:rPr>
                          </m:ctrlPr>
                        </m:accPr>
                        <m:e>
                          <m:r>
                            <a:rPr lang="en-US" sz="2400" i="1">
                              <a:latin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r>
                        <a:rPr lang="en-US" sz="2400" i="1">
                          <a:latin typeface="Cambria Math"/>
                        </a:rPr>
                        <m:t>𝑚𝑙</m:t>
                      </m:r>
                      <m:sSup>
                        <m:sSupPr>
                          <m:ctrlPr>
                            <a:rPr lang="en-US" sz="2400" i="1">
                              <a:latin typeface="Cambria Math"/>
                            </a:rPr>
                          </m:ctrlPr>
                        </m:sSupPr>
                        <m:e>
                          <m:d>
                            <m:dPr>
                              <m:ctrlPr>
                                <a:rPr lang="en-US" sz="2400" i="1">
                                  <a:latin typeface="Cambria Math"/>
                                </a:rPr>
                              </m:ctrlPr>
                            </m:dPr>
                            <m:e>
                              <m:acc>
                                <m:accPr>
                                  <m:chr m:val="̇"/>
                                  <m:ctrlPr>
                                    <a:rPr lang="en-US" sz="2400" i="1">
                                      <a:latin typeface="Cambria Math"/>
                                    </a:rPr>
                                  </m:ctrlPr>
                                </m:accPr>
                                <m:e>
                                  <m:r>
                                    <a:rPr lang="en-US" sz="2400" i="1">
                                      <a:latin typeface="Cambria Math"/>
                                    </a:rPr>
                                    <m:t>𝜃</m:t>
                                  </m:r>
                                </m:e>
                              </m:acc>
                            </m:e>
                          </m:d>
                        </m:e>
                        <m:sup>
                          <m:r>
                            <a:rPr lang="en-US" sz="2400" i="1">
                              <a:latin typeface="Cambria Math"/>
                            </a:rPr>
                            <m:t>2</m:t>
                          </m:r>
                        </m:sup>
                      </m:sSup>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=0</m:t>
                      </m:r>
                    </m:oMath>
                  </m:oMathPara>
                </a14:m>
                <a:endParaRPr lang="en-US" sz="2400" dirty="0"/>
              </a:p>
              <a:p>
                <a:r>
                  <a:rPr lang="en-US" sz="2400" dirty="0"/>
                  <a:t>indicating the presence of a constant of motion. Performing the same procedure for the variable </a:t>
                </a:r>
                <a14:m>
                  <m:oMath xmlns:m="http://schemas.openxmlformats.org/officeDocument/2006/math">
                    <m:r>
                      <a:rPr lang="en-US" sz="2400" i="1">
                        <a:latin typeface="Cambria Math"/>
                      </a:rPr>
                      <m:t>𝜃</m:t>
                    </m:r>
                  </m:oMath>
                </a14:m>
                <a:r>
                  <a:rPr lang="en-US" sz="2400" dirty="0"/>
                  <a:t> yields:</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𝑑𝑡</m:t>
                          </m:r>
                        </m:den>
                      </m:f>
                      <m:d>
                        <m:dPr>
                          <m:begChr m:val="["/>
                          <m:endChr m:val="]"/>
                          <m:ctrlPr>
                            <a:rPr lang="en-US" sz="2400" i="1">
                              <a:latin typeface="Cambria Math"/>
                            </a:rPr>
                          </m:ctrlPr>
                        </m:dPr>
                        <m:e>
                          <m:r>
                            <a:rPr lang="en-US" sz="2400" i="1">
                              <a:latin typeface="Cambria Math"/>
                            </a:rPr>
                            <m:t>𝑚</m:t>
                          </m:r>
                          <m:d>
                            <m:dPr>
                              <m:ctrlPr>
                                <a:rPr lang="en-US" sz="2400" i="1">
                                  <a:latin typeface="Cambria Math"/>
                                </a:rPr>
                              </m:ctrlPr>
                            </m:dPr>
                            <m:e>
                              <m:acc>
                                <m:accPr>
                                  <m:chr m:val="̇"/>
                                  <m:ctrlPr>
                                    <a:rPr lang="en-US" sz="2400" i="1">
                                      <a:latin typeface="Cambria Math"/>
                                    </a:rPr>
                                  </m:ctrlPr>
                                </m:accPr>
                                <m:e>
                                  <m:r>
                                    <a:rPr lang="en-US" sz="2400" i="1">
                                      <a:latin typeface="Cambria Math"/>
                                    </a:rPr>
                                    <m:t>𝑥</m:t>
                                  </m:r>
                                </m:e>
                              </m:acc>
                              <m:r>
                                <a:rPr lang="en-US" sz="2400" i="1">
                                  <a:latin typeface="Cambria Math"/>
                                </a:rPr>
                                <m:t>𝑙</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sSup>
                                <m:sSupPr>
                                  <m:ctrlPr>
                                    <a:rPr lang="en-US" sz="2400" i="1">
                                      <a:latin typeface="Cambria Math"/>
                                    </a:rPr>
                                  </m:ctrlPr>
                                </m:sSupPr>
                                <m:e>
                                  <m:r>
                                    <a:rPr lang="en-US" sz="2400" i="1">
                                      <a:latin typeface="Cambria Math"/>
                                    </a:rPr>
                                    <m:t>𝑙</m:t>
                                  </m:r>
                                </m:e>
                                <m:sup>
                                  <m:r>
                                    <a:rPr lang="en-US" sz="2400" i="1">
                                      <a:latin typeface="Cambria Math"/>
                                    </a:rPr>
                                    <m:t>2</m:t>
                                  </m:r>
                                </m:sup>
                              </m:sSup>
                              <m:acc>
                                <m:accPr>
                                  <m:chr m:val="̇"/>
                                  <m:ctrlPr>
                                    <a:rPr lang="en-US" sz="2400" i="1">
                                      <a:latin typeface="Cambria Math"/>
                                    </a:rPr>
                                  </m:ctrlPr>
                                </m:accPr>
                                <m:e>
                                  <m:r>
                                    <a:rPr lang="en-US" sz="2400" i="1">
                                      <a:latin typeface="Cambria Math"/>
                                    </a:rPr>
                                    <m:t>𝜃</m:t>
                                  </m:r>
                                </m:e>
                              </m:acc>
                            </m:e>
                          </m:d>
                        </m:e>
                      </m:d>
                      <m:r>
                        <a:rPr lang="en-US" sz="2400" i="1">
                          <a:latin typeface="Cambria Math"/>
                        </a:rPr>
                        <m:t>+</m:t>
                      </m:r>
                      <m:r>
                        <a:rPr lang="en-US" sz="2400" i="1">
                          <a:latin typeface="Cambria Math"/>
                        </a:rPr>
                        <m:t>𝑚𝑙</m:t>
                      </m:r>
                      <m:d>
                        <m:dPr>
                          <m:ctrlPr>
                            <a:rPr lang="en-US" sz="2400" i="1">
                              <a:latin typeface="Cambria Math"/>
                            </a:rPr>
                          </m:ctrlPr>
                        </m:dPr>
                        <m:e>
                          <m:acc>
                            <m:accPr>
                              <m:chr m:val="̇"/>
                              <m:ctrlPr>
                                <a:rPr lang="en-US" sz="2400" i="1">
                                  <a:latin typeface="Cambria Math"/>
                                </a:rPr>
                              </m:ctrlPr>
                            </m:accPr>
                            <m:e>
                              <m:r>
                                <a:rPr lang="en-US" sz="2400" i="1">
                                  <a:latin typeface="Cambria Math"/>
                                </a:rPr>
                                <m:t>𝑥</m:t>
                              </m:r>
                            </m:e>
                          </m:acc>
                          <m:acc>
                            <m:accPr>
                              <m:chr m:val="̇"/>
                              <m:ctrlPr>
                                <a:rPr lang="en-US" sz="2400" i="1">
                                  <a:latin typeface="Cambria Math"/>
                                </a:rPr>
                              </m:ctrlPr>
                            </m:accPr>
                            <m:e>
                              <m:r>
                                <a:rPr lang="en-US" sz="2400" i="1">
                                  <a:latin typeface="Cambria Math"/>
                                </a:rPr>
                                <m:t>𝜃</m:t>
                              </m:r>
                            </m:e>
                          </m:acc>
                          <m:r>
                            <a:rPr lang="en-US" sz="2400" i="1">
                              <a:latin typeface="Cambria Math"/>
                            </a:rPr>
                            <m:t>+</m:t>
                          </m:r>
                          <m:r>
                            <a:rPr lang="en-US" sz="2400" i="1">
                              <a:latin typeface="Cambria Math"/>
                            </a:rPr>
                            <m:t>𝑔</m:t>
                          </m:r>
                        </m:e>
                      </m:d>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=0</m:t>
                      </m:r>
                    </m:oMath>
                  </m:oMathPara>
                </a14:m>
                <a:endParaRPr lang="en-US" sz="2400" dirty="0"/>
              </a:p>
              <a:p>
                <a:r>
                  <a:rPr lang="en-US" sz="2400" dirty="0"/>
                  <a:t>Therefore</a:t>
                </a:r>
              </a:p>
              <a:p>
                <a:pPr/>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𝜃</m:t>
                          </m:r>
                        </m:e>
                      </m:acc>
                      <m:r>
                        <a:rPr lang="en-US" sz="2400" i="1">
                          <a:latin typeface="Cambria Math"/>
                        </a:rPr>
                        <m:t>+</m:t>
                      </m:r>
                      <m:f>
                        <m:fPr>
                          <m:ctrlPr>
                            <a:rPr lang="en-US" sz="2400" i="1">
                              <a:latin typeface="Cambria Math"/>
                            </a:rPr>
                          </m:ctrlPr>
                        </m:fPr>
                        <m:num>
                          <m:acc>
                            <m:accPr>
                              <m:chr m:val="̈"/>
                              <m:ctrlPr>
                                <a:rPr lang="en-US" sz="2400" i="1">
                                  <a:latin typeface="Cambria Math"/>
                                </a:rPr>
                              </m:ctrlPr>
                            </m:accPr>
                            <m:e>
                              <m:r>
                                <a:rPr lang="en-US" sz="2400" i="1">
                                  <a:latin typeface="Cambria Math"/>
                                </a:rPr>
                                <m:t>𝑥</m:t>
                              </m:r>
                            </m:e>
                          </m:acc>
                        </m:num>
                        <m:den>
                          <m:r>
                            <a:rPr lang="en-US" sz="2400" i="1">
                              <a:latin typeface="Cambria Math"/>
                            </a:rPr>
                            <m:t>𝑙</m:t>
                          </m:r>
                        </m:den>
                      </m:f>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f>
                        <m:fPr>
                          <m:ctrlPr>
                            <a:rPr lang="en-US" sz="2400" i="1">
                              <a:latin typeface="Cambria Math"/>
                            </a:rPr>
                          </m:ctrlPr>
                        </m:fPr>
                        <m:num>
                          <m:r>
                            <a:rPr lang="en-US" sz="2400" i="1">
                              <a:latin typeface="Cambria Math"/>
                            </a:rPr>
                            <m:t>𝑔</m:t>
                          </m:r>
                        </m:num>
                        <m:den>
                          <m:r>
                            <a:rPr lang="en-US" sz="2400" i="1">
                              <a:latin typeface="Cambria Math"/>
                            </a:rPr>
                            <m:t>𝑙</m:t>
                          </m:r>
                        </m:den>
                      </m:f>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=0.</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066800" y="733483"/>
                <a:ext cx="7239000" cy="4905317"/>
              </a:xfrm>
              <a:prstGeom prst="rect">
                <a:avLst/>
              </a:prstGeom>
              <a:blipFill rotWithShape="1">
                <a:blip r:embed="rId3"/>
                <a:stretch>
                  <a:fillRect l="-1263" t="-994" r="-253"/>
                </a:stretch>
              </a:blipFill>
            </p:spPr>
            <p:txBody>
              <a:bodyPr/>
              <a:lstStyle/>
              <a:p>
                <a:r>
                  <a:rPr lang="en-US">
                    <a:noFill/>
                  </a:rPr>
                  <a:t> </a:t>
                </a:r>
              </a:p>
            </p:txBody>
          </p:sp>
        </mc:Fallback>
      </mc:AlternateContent>
    </p:spTree>
    <p:extLst>
      <p:ext uri="{BB962C8B-B14F-4D97-AF65-F5344CB8AC3E}">
        <p14:creationId xmlns="" xmlns:p14="http://schemas.microsoft.com/office/powerpoint/2010/main" val="996975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688354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914400" y="1298930"/>
                <a:ext cx="7620000" cy="4541436"/>
              </a:xfrm>
              <a:prstGeom prst="rect">
                <a:avLst/>
              </a:prstGeom>
            </p:spPr>
            <p:txBody>
              <a:bodyPr wrap="square">
                <a:spAutoFit/>
              </a:bodyPr>
              <a:lstStyle/>
              <a:p>
                <a:pPr algn="just"/>
                <a:r>
                  <a:rPr lang="en-US" sz="2400" dirty="0"/>
                  <a:t>These equations may look quite complicated, but finding them with Newton's laws would have required carefully identifying all forces, which would have been much harder and more prone to errors. By considering limit cases, the correctness of this system can be verified: For example,</a:t>
                </a:r>
                <a:r>
                  <a:rPr lang="en-US" sz="2400" dirty="0" smtClean="0"/>
                  <a:t/>
                </a:r>
                <a14:m>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→0</m:t>
                    </m:r>
                  </m:oMath>
                </a14:m>
                <a:r>
                  <a:rPr lang="en-US" sz="2400" dirty="0"/>
                  <a:t>  should give the equations of motion for a pendulum which is at rest in some inertial frame, while </a:t>
                </a:r>
                <a14:m>
                  <m:oMath xmlns:m="http://schemas.openxmlformats.org/officeDocument/2006/math">
                    <m:acc>
                      <m:accPr>
                        <m:chr m:val="̈"/>
                        <m:ctrlPr>
                          <a:rPr lang="en-US" sz="2400" i="1">
                            <a:latin typeface="Cambria Math"/>
                          </a:rPr>
                        </m:ctrlPr>
                      </m:accPr>
                      <m:e>
                        <m:r>
                          <a:rPr lang="en-US" sz="2400" i="1">
                            <a:latin typeface="Cambria Math"/>
                          </a:rPr>
                          <m:t>𝜃</m:t>
                        </m:r>
                      </m:e>
                    </m:acc>
                    <m:r>
                      <a:rPr lang="en-US" sz="2400" i="1">
                        <a:latin typeface="Cambria Math"/>
                      </a:rPr>
                      <m:t>→0</m:t>
                    </m:r>
                  </m:oMath>
                </a14:m>
                <a:r>
                  <a:rPr lang="en-US" sz="2400" dirty="0"/>
                  <a:t> should give the equations for a pendulum in a constantly accelerating system, etc. Furthermore, it is trivial to obtain the results numerically, given suitable starting conditions and a chosen time step, by stepping through the results iteratively.</a:t>
                </a:r>
              </a:p>
            </p:txBody>
          </p:sp>
        </mc:Choice>
        <mc:Fallback>
          <p:sp>
            <p:nvSpPr>
              <p:cNvPr id="2" name="Rectangle 1"/>
              <p:cNvSpPr>
                <a:spLocks noRot="1" noChangeAspect="1" noMove="1" noResize="1" noEditPoints="1" noAdjustHandles="1" noChangeArrowheads="1" noChangeShapeType="1" noTextEdit="1"/>
              </p:cNvSpPr>
              <p:nvPr/>
            </p:nvSpPr>
            <p:spPr>
              <a:xfrm>
                <a:off x="914400" y="1298930"/>
                <a:ext cx="7620000" cy="4541436"/>
              </a:xfrm>
              <a:prstGeom prst="rect">
                <a:avLst/>
              </a:prstGeom>
              <a:blipFill rotWithShape="1">
                <a:blip r:embed="rId2"/>
                <a:stretch>
                  <a:fillRect l="-1200" t="-1074" r="-1200" b="-2148"/>
                </a:stretch>
              </a:blipFill>
            </p:spPr>
            <p:txBody>
              <a:bodyPr/>
              <a:lstStyle/>
              <a:p>
                <a:r>
                  <a:rPr lang="en-US">
                    <a:noFill/>
                  </a:rPr>
                  <a:t> </a:t>
                </a:r>
              </a:p>
            </p:txBody>
          </p:sp>
        </mc:Fallback>
      </mc:AlternateContent>
    </p:spTree>
    <p:extLst>
      <p:ext uri="{BB962C8B-B14F-4D97-AF65-F5344CB8AC3E}">
        <p14:creationId xmlns="" xmlns:p14="http://schemas.microsoft.com/office/powerpoint/2010/main" val="3479751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scholarpedia.org/w/images/thumb/a/a8/Pendulum.png/100px-Pendulum.png">
            <a:hlinkClick r:id="rId3"/>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438900" y="1457325"/>
            <a:ext cx="2095500" cy="3331845"/>
          </a:xfrm>
          <a:prstGeom prst="rect">
            <a:avLst/>
          </a:prstGeom>
          <a:noFill/>
          <a:extLst>
            <a:ext uri="{909E8E84-426E-40DD-AFC4-6F175D3DCCD1}">
              <a14:hiddenFill xmlns="" xmlns:a14="http://schemas.microsoft.com/office/drawing/2010/main">
                <a:solidFill>
                  <a:srgbClr val="FFFFFF"/>
                </a:solidFill>
              </a14:hiddenFill>
            </a:ext>
          </a:extLst>
        </p:spPr>
      </p:pic>
      <p:pic>
        <p:nvPicPr>
          <p:cNvPr id="1025" name="Picture 1" descr="http://www.scholarpedia.org/w/skins/common/images/magnify-clip.png">
            <a:hlinkClick r:id="rId5" tooltip="&quot;Enlarge&quot;"/>
          </p:cNvPr>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0" y="4191000"/>
            <a:ext cx="142875" cy="10477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6"/>
          <p:cNvSpPr>
            <a:spLocks noChangeArrowheads="1"/>
          </p:cNvSpPr>
          <p:nvPr/>
        </p:nvSpPr>
        <p:spPr bwMode="auto">
          <a:xfrm>
            <a:off x="0" y="1971675"/>
            <a:ext cx="9144000" cy="0"/>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8"/>
          <p:cNvSpPr>
            <a:spLocks noChangeArrowheads="1"/>
          </p:cNvSpPr>
          <p:nvPr/>
        </p:nvSpPr>
        <p:spPr bwMode="auto">
          <a:xfrm>
            <a:off x="0" y="4191000"/>
            <a:ext cx="9144000" cy="0"/>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 xmlns:a14="http://schemas.microsoft.com/office/drawing/2010/main" Requires="a14">
          <p:sp>
            <p:nvSpPr>
              <p:cNvPr id="7" name="TextBox 6"/>
              <p:cNvSpPr txBox="1"/>
              <p:nvPr/>
            </p:nvSpPr>
            <p:spPr>
              <a:xfrm>
                <a:off x="609600" y="685800"/>
                <a:ext cx="5334000" cy="5279009"/>
              </a:xfrm>
              <a:prstGeom prst="rect">
                <a:avLst/>
              </a:prstGeom>
              <a:noFill/>
            </p:spPr>
            <p:txBody>
              <a:bodyPr wrap="square" rtlCol="0">
                <a:spAutoFit/>
              </a:bodyPr>
              <a:lstStyle/>
              <a:p>
                <a:pPr algn="just" eaLnBrk="0" fontAlgn="base" hangingPunct="0">
                  <a:spcBef>
                    <a:spcPct val="0"/>
                  </a:spcBef>
                  <a:spcAft>
                    <a:spcPct val="0"/>
                  </a:spcAft>
                </a:pPr>
                <a:r>
                  <a:rPr lang="en-US" sz="2400" b="1" dirty="0" smtClean="0">
                    <a:solidFill>
                      <a:srgbClr val="000000"/>
                    </a:solidFill>
                    <a:ea typeface="Times New Roman" pitchFamily="18" charset="0"/>
                    <a:cs typeface="Times New Roman" pitchFamily="18" charset="0"/>
                  </a:rPr>
                  <a:t>Pendulum</a:t>
                </a:r>
                <a:endParaRPr lang="en-US" sz="2400" dirty="0">
                  <a:cs typeface="Arial" pitchFamily="34" charset="0"/>
                </a:endParaRPr>
              </a:p>
              <a:p>
                <a:pPr algn="just" fontAlgn="base"/>
                <a:r>
                  <a:rPr lang="en-US" sz="2400" dirty="0"/>
                  <a:t>The ideal, planar pendulum is a particle of mass </a:t>
                </a:r>
                <a:r>
                  <a:rPr lang="en-US" sz="2400" i="1" dirty="0"/>
                  <a:t>m</a:t>
                </a:r>
                <a:r>
                  <a:rPr lang="en-US" sz="2400" dirty="0"/>
                  <a:t> in a constant gravitational field, that is attached to a rigid, massless rod of length </a:t>
                </a:r>
                <a:r>
                  <a:rPr lang="en-US" sz="2400" i="1" dirty="0"/>
                  <a:t>L</a:t>
                </a:r>
                <a:r>
                  <a:rPr lang="en-US" sz="2400" dirty="0"/>
                  <a:t> , as shown in Figure. The canonical momentum of this system is the angular momentum </a:t>
                </a:r>
                <a14:m>
                  <m:oMath xmlns:m="http://schemas.openxmlformats.org/officeDocument/2006/math">
                    <m:r>
                      <a:rPr lang="en-US" sz="2400" i="1">
                        <a:latin typeface="Cambria Math"/>
                      </a:rPr>
                      <m:t>𝑝</m:t>
                    </m:r>
                    <m:r>
                      <a:rPr lang="en-US" sz="2400" i="1">
                        <a:latin typeface="Cambria Math"/>
                      </a:rPr>
                      <m:t>=</m:t>
                    </m:r>
                    <m:r>
                      <a:rPr lang="en-US" sz="2400" i="1">
                        <a:latin typeface="Cambria Math"/>
                      </a:rPr>
                      <m:t>𝑚</m:t>
                    </m:r>
                    <m:sSup>
                      <m:sSupPr>
                        <m:ctrlPr>
                          <a:rPr lang="en-US" sz="2400" i="1">
                            <a:latin typeface="Cambria Math"/>
                          </a:rPr>
                        </m:ctrlPr>
                      </m:sSupPr>
                      <m:e>
                        <m:r>
                          <a:rPr lang="en-US" sz="2400" i="1">
                            <a:latin typeface="Cambria Math"/>
                          </a:rPr>
                          <m:t>𝐿</m:t>
                        </m:r>
                      </m:e>
                      <m:sup>
                        <m:r>
                          <a:rPr lang="en-US" sz="2400" i="1">
                            <a:latin typeface="Cambria Math"/>
                          </a:rPr>
                          <m:t>2</m:t>
                        </m:r>
                      </m:sup>
                    </m:sSup>
                    <m:acc>
                      <m:accPr>
                        <m:chr m:val="̇"/>
                        <m:ctrlPr>
                          <a:rPr lang="en-US" sz="2400" i="1">
                            <a:latin typeface="Cambria Math"/>
                          </a:rPr>
                        </m:ctrlPr>
                      </m:accPr>
                      <m:e>
                        <m:r>
                          <a:rPr lang="en-US" sz="2400" i="1">
                            <a:latin typeface="Cambria Math"/>
                          </a:rPr>
                          <m:t>𝜃</m:t>
                        </m:r>
                      </m:e>
                    </m:acc>
                  </m:oMath>
                </a14:m>
                <a:r>
                  <a:rPr lang="en-US" sz="2400" dirty="0"/>
                  <a:t>  and the potential energy is the gravitational energy </a:t>
                </a:r>
                <a14:m>
                  <m:oMath xmlns:m="http://schemas.openxmlformats.org/officeDocument/2006/math">
                    <m:r>
                      <a:rPr lang="en-US" sz="2400" i="1">
                        <a:latin typeface="Cambria Math"/>
                      </a:rPr>
                      <m:t>−</m:t>
                    </m:r>
                    <m:r>
                      <a:rPr lang="en-US" sz="2400" i="1">
                        <a:latin typeface="Cambria Math"/>
                      </a:rPr>
                      <m:t>𝑚𝑔𝐿</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oMath>
                </a14:m>
                <a:r>
                  <a:rPr lang="en-US" sz="2400" dirty="0"/>
                  <a:t>, where </a:t>
                </a:r>
                <a14:m>
                  <m:oMath xmlns:m="http://schemas.openxmlformats.org/officeDocument/2006/math">
                    <m:r>
                      <a:rPr lang="en-US" sz="2400" i="1">
                        <a:latin typeface="Cambria Math"/>
                      </a:rPr>
                      <m:t>𝜃</m:t>
                    </m:r>
                  </m:oMath>
                </a14:m>
                <a:r>
                  <a:rPr lang="en-US" sz="2400" dirty="0"/>
                  <a:t> is the angle from the vertical. The Hamiltonian is</a:t>
                </a:r>
              </a:p>
              <a:p>
                <a:pPr algn="just" fontAlgn="base"/>
                <a14:m>
                  <m:oMathPara xmlns:m="http://schemas.openxmlformats.org/officeDocument/2006/math">
                    <m:oMathParaPr>
                      <m:jc m:val="centerGroup"/>
                    </m:oMathParaPr>
                    <m:oMath xmlns:m="http://schemas.openxmlformats.org/officeDocument/2006/math">
                      <m:r>
                        <a:rPr lang="en-US" sz="2400" i="1">
                          <a:latin typeface="Cambria Math"/>
                        </a:rPr>
                        <m:t>𝐻</m:t>
                      </m:r>
                      <m:d>
                        <m:dPr>
                          <m:ctrlPr>
                            <a:rPr lang="en-US" sz="2400" i="1">
                              <a:latin typeface="Cambria Math"/>
                            </a:rPr>
                          </m:ctrlPr>
                        </m:dPr>
                        <m:e>
                          <m:r>
                            <a:rPr lang="en-US" sz="2400" i="1">
                              <a:latin typeface="Cambria Math"/>
                            </a:rPr>
                            <m:t>𝜃</m:t>
                          </m:r>
                          <m:r>
                            <a:rPr lang="en-US" sz="2400" i="1">
                              <a:latin typeface="Cambria Math"/>
                            </a:rPr>
                            <m:t>,</m:t>
                          </m:r>
                          <m:r>
                            <a:rPr lang="en-US" sz="2400" i="1">
                              <a:latin typeface="Cambria Math"/>
                            </a:rPr>
                            <m:t>𝑝</m:t>
                          </m:r>
                        </m:e>
                      </m:d>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r>
                            <a:rPr lang="en-US" sz="2400" i="1">
                              <a:latin typeface="Cambria Math"/>
                            </a:rPr>
                            <m:t>𝑚</m:t>
                          </m:r>
                          <m:sSup>
                            <m:sSupPr>
                              <m:ctrlPr>
                                <a:rPr lang="en-US" sz="2400" i="1">
                                  <a:latin typeface="Cambria Math"/>
                                </a:rPr>
                              </m:ctrlPr>
                            </m:sSupPr>
                            <m:e>
                              <m:r>
                                <a:rPr lang="en-US" sz="2400" i="1">
                                  <a:latin typeface="Cambria Math"/>
                                </a:rPr>
                                <m:t>𝐿</m:t>
                              </m:r>
                            </m:e>
                            <m:sup>
                              <m:r>
                                <a:rPr lang="en-US" sz="2400" i="1">
                                  <a:latin typeface="Cambria Math"/>
                                </a:rPr>
                                <m:t>2</m:t>
                              </m:r>
                            </m:sup>
                          </m:sSup>
                        </m:den>
                      </m:f>
                      <m:sSup>
                        <m:sSupPr>
                          <m:ctrlPr>
                            <a:rPr lang="en-US" sz="2400" i="1">
                              <a:latin typeface="Cambria Math"/>
                            </a:rPr>
                          </m:ctrlPr>
                        </m:sSupPr>
                        <m:e>
                          <m:r>
                            <a:rPr lang="en-US" sz="2400" i="1">
                              <a:latin typeface="Cambria Math"/>
                            </a:rPr>
                            <m:t>𝑝</m:t>
                          </m:r>
                        </m:e>
                        <m:sup>
                          <m:r>
                            <a:rPr lang="en-US" sz="2400" i="1">
                              <a:latin typeface="Cambria Math"/>
                            </a:rPr>
                            <m:t>2</m:t>
                          </m:r>
                        </m:sup>
                      </m:sSup>
                      <m:r>
                        <a:rPr lang="en-US" sz="2400" i="1">
                          <a:latin typeface="Cambria Math"/>
                        </a:rPr>
                        <m:t>−</m:t>
                      </m:r>
                      <m:r>
                        <a:rPr lang="en-US" sz="2400" i="1">
                          <a:latin typeface="Cambria Math"/>
                        </a:rPr>
                        <m:t>𝑚𝑔𝐿</m:t>
                      </m:r>
                      <m:func>
                        <m:funcPr>
                          <m:ctrlPr>
                            <a:rPr lang="en-US" sz="2400" i="1">
                              <a:latin typeface="Cambria Math"/>
                            </a:rPr>
                          </m:ctrlPr>
                        </m:funcPr>
                        <m:fName>
                          <m:r>
                            <m:rPr>
                              <m:sty m:val="p"/>
                            </m:rPr>
                            <a:rPr lang="en-US" sz="2400">
                              <a:latin typeface="Cambria Math"/>
                            </a:rPr>
                            <m:t>cos</m:t>
                          </m:r>
                        </m:fName>
                        <m:e>
                          <m:r>
                            <a:rPr lang="en-US" sz="2400" i="1">
                              <a:latin typeface="Cambria Math"/>
                            </a:rPr>
                            <m:t>𝜃</m:t>
                          </m:r>
                        </m:e>
                      </m:func>
                      <m:r>
                        <a:rPr lang="en-US" sz="2400" i="1">
                          <a:latin typeface="Cambria Math"/>
                        </a:rPr>
                        <m:t>.</m:t>
                      </m:r>
                    </m:oMath>
                  </m:oMathPara>
                </a14:m>
                <a:endParaRPr lang="en-US" sz="2400" dirty="0"/>
              </a:p>
              <a:p>
                <a:pPr algn="just" fontAlgn="base"/>
                <a:r>
                  <a:rPr lang="en-US" sz="2400" dirty="0"/>
                  <a:t>This gives the equations of motion</a:t>
                </a:r>
              </a:p>
              <a:p>
                <a:pPr algn="just" fontAlgn="base"/>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𝜃</m:t>
                          </m:r>
                        </m:e>
                      </m:acc>
                      <m:r>
                        <a:rPr lang="en-US" sz="2400" i="1">
                          <a:latin typeface="Cambria Math"/>
                        </a:rPr>
                        <m:t>=</m:t>
                      </m:r>
                      <m:r>
                        <a:rPr lang="en-US" sz="2400" i="1">
                          <a:latin typeface="Cambria Math"/>
                        </a:rPr>
                        <m:t>𝑝</m:t>
                      </m:r>
                      <m:r>
                        <a:rPr lang="en-US" sz="2400" b="0" i="1" smtClean="0">
                          <a:latin typeface="Cambria Math"/>
                        </a:rPr>
                        <m:t>/</m:t>
                      </m:r>
                      <m:r>
                        <a:rPr lang="en-US" sz="2400" i="1">
                          <a:latin typeface="Cambria Math"/>
                        </a:rPr>
                        <m:t>𝑚</m:t>
                      </m:r>
                      <m:sSup>
                        <m:sSupPr>
                          <m:ctrlPr>
                            <a:rPr lang="en-US" sz="2400" i="1">
                              <a:latin typeface="Cambria Math"/>
                            </a:rPr>
                          </m:ctrlPr>
                        </m:sSupPr>
                        <m:e>
                          <m:r>
                            <a:rPr lang="en-US" sz="2400" i="1">
                              <a:latin typeface="Cambria Math"/>
                            </a:rPr>
                            <m:t>𝐿</m:t>
                          </m:r>
                        </m:e>
                        <m:sup>
                          <m:r>
                            <a:rPr lang="en-US" sz="2400" i="1">
                              <a:latin typeface="Cambria Math"/>
                            </a:rPr>
                            <m:t>2</m:t>
                          </m:r>
                        </m:sup>
                      </m:sSup>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r>
                        <a:rPr lang="en-US" sz="2400" i="1">
                          <a:latin typeface="Cambria Math"/>
                        </a:rPr>
                        <m:t>𝑚𝑔𝐿</m:t>
                      </m:r>
                      <m:func>
                        <m:funcPr>
                          <m:ctrlPr>
                            <a:rPr lang="en-US" sz="2400" i="1">
                              <a:latin typeface="Cambria Math"/>
                            </a:rPr>
                          </m:ctrlPr>
                        </m:funcPr>
                        <m:fName>
                          <m:r>
                            <m:rPr>
                              <m:sty m:val="p"/>
                            </m:rPr>
                            <a:rPr lang="en-US" sz="2400">
                              <a:latin typeface="Cambria Math"/>
                            </a:rPr>
                            <m:t>sin</m:t>
                          </m:r>
                        </m:fName>
                        <m:e>
                          <m:r>
                            <a:rPr lang="en-US" sz="2400" i="1">
                              <a:latin typeface="Cambria Math"/>
                            </a:rPr>
                            <m:t>𝜃</m:t>
                          </m:r>
                        </m:e>
                      </m:func>
                      <m:r>
                        <a:rPr lang="en-US" sz="2400" i="1">
                          <a:latin typeface="Cambria Math"/>
                        </a:rPr>
                        <m:t>.</m:t>
                      </m:r>
                    </m:oMath>
                  </m:oMathPara>
                </a14:m>
                <a:endParaRPr lang="en-US" sz="2400" dirty="0"/>
              </a:p>
            </p:txBody>
          </p:sp>
        </mc:Choice>
        <mc:Fallback>
          <p:sp>
            <p:nvSpPr>
              <p:cNvPr id="7" name="TextBox 6"/>
              <p:cNvSpPr txBox="1">
                <a:spLocks noRot="1" noChangeAspect="1" noMove="1" noResize="1" noEditPoints="1" noAdjustHandles="1" noChangeArrowheads="1" noChangeShapeType="1" noTextEdit="1"/>
              </p:cNvSpPr>
              <p:nvPr/>
            </p:nvSpPr>
            <p:spPr>
              <a:xfrm>
                <a:off x="609600" y="685800"/>
                <a:ext cx="5334000" cy="5279009"/>
              </a:xfrm>
              <a:prstGeom prst="rect">
                <a:avLst/>
              </a:prstGeom>
              <a:blipFill rotWithShape="1">
                <a:blip r:embed="rId7"/>
                <a:stretch>
                  <a:fillRect l="-1714" t="-925" r="-1714" b="-231"/>
                </a:stretch>
              </a:blipFill>
            </p:spPr>
            <p:txBody>
              <a:bodyPr/>
              <a:lstStyle/>
              <a:p>
                <a:r>
                  <a:rPr lang="en-US">
                    <a:noFill/>
                  </a:rPr>
                  <a:t> </a:t>
                </a:r>
              </a:p>
            </p:txBody>
          </p:sp>
        </mc:Fallback>
      </mc:AlternateContent>
    </p:spTree>
    <p:extLst>
      <p:ext uri="{BB962C8B-B14F-4D97-AF65-F5344CB8AC3E}">
        <p14:creationId xmlns="" xmlns:p14="http://schemas.microsoft.com/office/powerpoint/2010/main" val="1566153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5269693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scholarpedia.org/w/images/thumb/3/34/PendulumPhaseSpace.png/300px-PendulumPhaseSpace.png">
            <a:hlinkClick r:id="rId2"/>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563894" y="2305050"/>
            <a:ext cx="5122906" cy="3790950"/>
          </a:xfrm>
          <a:prstGeom prst="rect">
            <a:avLst/>
          </a:prstGeom>
          <a:noFill/>
          <a:extLst>
            <a:ext uri="{909E8E84-426E-40DD-AFC4-6F175D3DCCD1}">
              <a14:hiddenFill xmlns="" xmlns:a14="http://schemas.microsoft.com/office/drawing/2010/main">
                <a:solidFill>
                  <a:srgbClr val="FFFFFF"/>
                </a:solidFill>
              </a14:hiddenFill>
            </a:ext>
          </a:extLst>
        </p:spPr>
      </p:pic>
      <mc:AlternateContent xmlns:mc="http://schemas.openxmlformats.org/markup-compatibility/2006">
        <mc:Choice xmlns="" xmlns:a14="http://schemas.microsoft.com/office/drawing/2010/main" Requires="a14">
          <p:sp>
            <p:nvSpPr>
              <p:cNvPr id="3" name="TextBox 2"/>
              <p:cNvSpPr txBox="1"/>
              <p:nvPr/>
            </p:nvSpPr>
            <p:spPr>
              <a:xfrm>
                <a:off x="627106" y="2538948"/>
                <a:ext cx="2725694" cy="4524315"/>
              </a:xfrm>
              <a:prstGeom prst="rect">
                <a:avLst/>
              </a:prstGeom>
              <a:noFill/>
            </p:spPr>
            <p:txBody>
              <a:bodyPr wrap="square" rtlCol="0">
                <a:spAutoFit/>
              </a:bodyPr>
              <a:lstStyle/>
              <a:p>
                <a:pPr lvl="0" algn="just"/>
                <a:r>
                  <a:rPr lang="en-US" sz="2400" dirty="0" smtClean="0">
                    <a:latin typeface="Calibri" pitchFamily="34" charset="0"/>
                    <a:ea typeface="Times New Roman" pitchFamily="18" charset="0"/>
                    <a:cs typeface="Times New Roman" pitchFamily="18" charset="0"/>
                  </a:rPr>
                  <a:t>For </a:t>
                </a:r>
                <a:r>
                  <a:rPr lang="en-US" sz="2400" dirty="0">
                    <a:latin typeface="Calibri" pitchFamily="34" charset="0"/>
                    <a:ea typeface="Times New Roman" pitchFamily="18" charset="0"/>
                    <a:cs typeface="Times New Roman" pitchFamily="18" charset="0"/>
                  </a:rPr>
                  <a:t>energies larger than </a:t>
                </a:r>
                <a14:m>
                  <m:oMath xmlns:m="http://schemas.openxmlformats.org/officeDocument/2006/math">
                    <m:r>
                      <a:rPr lang="en-US" sz="2400" b="0" i="1" smtClean="0">
                        <a:latin typeface="Cambria Math"/>
                        <a:ea typeface="Times New Roman" pitchFamily="18" charset="0"/>
                        <a:cs typeface="Times New Roman" pitchFamily="18" charset="0"/>
                      </a:rPr>
                      <m:t>𝑚𝑔𝐿</m:t>
                    </m:r>
                  </m:oMath>
                </a14:m>
                <a:r>
                  <a:rPr lang="en-US" sz="2400" dirty="0">
                    <a:latin typeface="MathJax_Main"/>
                    <a:ea typeface="Times New Roman" pitchFamily="18" charset="0"/>
                    <a:cs typeface="Times New Roman" pitchFamily="18" charset="0"/>
                  </a:rPr>
                  <a:t>,</a:t>
                </a:r>
                <a:r>
                  <a:rPr lang="en-US" sz="2400" dirty="0">
                    <a:latin typeface="Calibri" pitchFamily="34" charset="0"/>
                    <a:ea typeface="Times New Roman" pitchFamily="18" charset="0"/>
                    <a:cs typeface="Times New Roman" pitchFamily="18" charset="0"/>
                  </a:rPr>
                  <a:t> the pendulum rotates, and the angle either monotonically grows with time (if the angular momentum is positive) or decreases (negative </a:t>
                </a:r>
                <a14:m>
                  <m:oMath xmlns:m="http://schemas.openxmlformats.org/officeDocument/2006/math">
                    <m:r>
                      <a:rPr lang="en-US" sz="2400" b="0" i="1" smtClean="0">
                        <a:latin typeface="Cambria Math"/>
                        <a:ea typeface="Times New Roman" pitchFamily="18" charset="0"/>
                        <a:cs typeface="Times New Roman" pitchFamily="18" charset="0"/>
                      </a:rPr>
                      <m:t>𝑝</m:t>
                    </m:r>
                  </m:oMath>
                </a14:m>
                <a:r>
                  <a:rPr lang="en-US" sz="2400" dirty="0" smtClean="0">
                    <a:latin typeface="Calibri" pitchFamily="34" charset="0"/>
                    <a:ea typeface="Times New Roman" pitchFamily="18" charset="0"/>
                    <a:cs typeface="Times New Roman" pitchFamily="18" charset="0"/>
                  </a:rPr>
                  <a:t>). </a:t>
                </a:r>
                <a:endParaRPr lang="en-US" sz="2400" dirty="0">
                  <a:latin typeface="Arial" pitchFamily="34" charset="0"/>
                  <a:cs typeface="Arial" pitchFamily="34" charset="0"/>
                </a:endParaRPr>
              </a:p>
              <a:p>
                <a:pPr algn="just"/>
                <a:endParaRPr lang="en-US" sz="2400" dirty="0"/>
              </a:p>
            </p:txBody>
          </p:sp>
        </mc:Choice>
        <mc:Fallback>
          <p:sp>
            <p:nvSpPr>
              <p:cNvPr id="3" name="TextBox 2"/>
              <p:cNvSpPr txBox="1">
                <a:spLocks noRot="1" noChangeAspect="1" noMove="1" noResize="1" noEditPoints="1" noAdjustHandles="1" noChangeArrowheads="1" noChangeShapeType="1" noTextEdit="1"/>
              </p:cNvSpPr>
              <p:nvPr/>
            </p:nvSpPr>
            <p:spPr>
              <a:xfrm>
                <a:off x="627106" y="2538948"/>
                <a:ext cx="2725694" cy="4524315"/>
              </a:xfrm>
              <a:prstGeom prst="rect">
                <a:avLst/>
              </a:prstGeom>
              <a:blipFill rotWithShape="1">
                <a:blip r:embed="rId4"/>
                <a:stretch>
                  <a:fillRect l="-3579" t="-1077" r="-3356"/>
                </a:stretch>
              </a:blipFill>
            </p:spPr>
            <p:txBody>
              <a:bodyPr/>
              <a:lstStyle/>
              <a:p>
                <a:r>
                  <a:rPr lang="en-US">
                    <a:noFill/>
                  </a:rPr>
                  <a:t> </a:t>
                </a:r>
              </a:p>
            </p:txBody>
          </p:sp>
        </mc:Fallback>
      </mc:AlternateContent>
      <mc:AlternateContent xmlns:mc="http://schemas.openxmlformats.org/markup-compatibility/2006">
        <mc:Choice xmlns="" xmlns:a14="http://schemas.microsoft.com/office/drawing/2010/main" Requires="a14">
          <p:sp>
            <p:nvSpPr>
              <p:cNvPr id="4" name="TextBox 3"/>
              <p:cNvSpPr txBox="1"/>
              <p:nvPr/>
            </p:nvSpPr>
            <p:spPr>
              <a:xfrm>
                <a:off x="609600" y="282476"/>
                <a:ext cx="8153400" cy="2308324"/>
              </a:xfrm>
              <a:prstGeom prst="rect">
                <a:avLst/>
              </a:prstGeom>
              <a:noFill/>
            </p:spPr>
            <p:txBody>
              <a:bodyPr wrap="square" rtlCol="0">
                <a:spAutoFit/>
              </a:bodyPr>
              <a:lstStyle/>
              <a:p>
                <a:pPr algn="just"/>
                <a:r>
                  <a:rPr lang="en-US" sz="2400" dirty="0">
                    <a:latin typeface="Calibri" pitchFamily="34" charset="0"/>
                    <a:ea typeface="Times New Roman" pitchFamily="18" charset="0"/>
                    <a:cs typeface="Times New Roman" pitchFamily="18" charset="0"/>
                  </a:rPr>
                  <a:t>While these equations are simple, their explicit solution requires elliptic functions. However, the trajectories of the pendulum are easy to visualize since the energy is </a:t>
                </a:r>
                <a:r>
                  <a:rPr lang="en-US" sz="2400" dirty="0" smtClean="0">
                    <a:latin typeface="Calibri" pitchFamily="34" charset="0"/>
                    <a:ea typeface="Times New Roman" pitchFamily="18" charset="0"/>
                    <a:cs typeface="Times New Roman" pitchFamily="18" charset="0"/>
                  </a:rPr>
                  <a:t>conserved. </a:t>
                </a:r>
                <a:r>
                  <a:rPr lang="en-US" sz="2400" dirty="0">
                    <a:latin typeface="Calibri" pitchFamily="34" charset="0"/>
                    <a:ea typeface="Times New Roman" pitchFamily="18" charset="0"/>
                    <a:cs typeface="Times New Roman" pitchFamily="18" charset="0"/>
                  </a:rPr>
                  <a:t>When the energy is below </a:t>
                </a:r>
                <a:r>
                  <a:rPr lang="en-US" sz="2400" dirty="0">
                    <a:ea typeface="Times New Roman" pitchFamily="18" charset="0"/>
                    <a:cs typeface="Times New Roman" pitchFamily="18" charset="0"/>
                  </a:rPr>
                  <a:t/>
                </a:r>
                <a14:m>
                  <m:oMath xmlns:m="http://schemas.openxmlformats.org/officeDocument/2006/math">
                    <m:r>
                      <a:rPr lang="en-US" sz="2400" i="1">
                        <a:latin typeface="Cambria Math"/>
                        <a:ea typeface="Times New Roman" pitchFamily="18" charset="0"/>
                        <a:cs typeface="Times New Roman" pitchFamily="18" charset="0"/>
                      </a:rPr>
                      <m:t>𝑚𝑔𝐿</m:t>
                    </m:r>
                    <m:r>
                      <a:rPr lang="en-US" sz="2400" i="1">
                        <a:latin typeface="Cambria Math"/>
                        <a:ea typeface="Times New Roman" pitchFamily="18" charset="0"/>
                        <a:cs typeface="Times New Roman" pitchFamily="18" charset="0"/>
                      </a:rPr>
                      <m:t> </m:t>
                    </m:r>
                  </m:oMath>
                </a14:m>
                <a:r>
                  <a:rPr lang="en-US" sz="2400" dirty="0">
                    <a:latin typeface="Calibri" pitchFamily="34" charset="0"/>
                    <a:ea typeface="Times New Roman" pitchFamily="18" charset="0"/>
                    <a:cs typeface="Times New Roman" pitchFamily="18" charset="0"/>
                  </a:rPr>
                  <a:t> the angle cannot exceed </a:t>
                </a:r>
                <a14:m>
                  <m:oMath xmlns:m="http://schemas.openxmlformats.org/officeDocument/2006/math">
                    <m:r>
                      <a:rPr lang="en-US" sz="2400" i="1">
                        <a:latin typeface="Cambria Math"/>
                        <a:ea typeface="Cambria Math"/>
                        <a:cs typeface="Times New Roman" pitchFamily="18" charset="0"/>
                      </a:rPr>
                      <m:t>𝜋</m:t>
                    </m:r>
                  </m:oMath>
                </a14:m>
                <a:r>
                  <a:rPr lang="en-US" sz="2400" dirty="0">
                    <a:latin typeface="Calibri" pitchFamily="34" charset="0"/>
                    <a:ea typeface="Times New Roman" pitchFamily="18" charset="0"/>
                    <a:cs typeface="Times New Roman" pitchFamily="18" charset="0"/>
                  </a:rPr>
                  <a:t> and the pendulum oscillates. Since the energy is conserved, the orbit must be periodic.</a:t>
                </a:r>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609600" y="282476"/>
                <a:ext cx="8153400" cy="2308324"/>
              </a:xfrm>
              <a:prstGeom prst="rect">
                <a:avLst/>
              </a:prstGeom>
              <a:blipFill rotWithShape="1">
                <a:blip r:embed="rId5"/>
                <a:stretch>
                  <a:fillRect l="-1121" t="-2111" r="-1046" b="-5013"/>
                </a:stretch>
              </a:blipFill>
            </p:spPr>
            <p:txBody>
              <a:bodyPr/>
              <a:lstStyle/>
              <a:p>
                <a:r>
                  <a:rPr lang="en-US">
                    <a:noFill/>
                  </a:rPr>
                  <a:t> </a:t>
                </a:r>
              </a:p>
            </p:txBody>
          </p:sp>
        </mc:Fallback>
      </mc:AlternateContent>
    </p:spTree>
    <p:extLst>
      <p:ext uri="{BB962C8B-B14F-4D97-AF65-F5344CB8AC3E}">
        <p14:creationId xmlns="" xmlns:p14="http://schemas.microsoft.com/office/powerpoint/2010/main" val="189688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5" descr="http://www.scholarpedia.org/w/skins/common/images/magnify-clip.png">
            <a:hlinkClick r:id="rId3" tooltip="&quot;Enlarge&quot;"/>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0" y="1247775"/>
            <a:ext cx="142875" cy="10477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4"/>
          <p:cNvSpPr>
            <a:spLocks noChangeArrowheads="1"/>
          </p:cNvSpPr>
          <p:nvPr/>
        </p:nvSpPr>
        <p:spPr bwMode="auto">
          <a:xfrm>
            <a:off x="0" y="1247775"/>
            <a:ext cx="9144000" cy="0"/>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extBox 4"/>
          <p:cNvSpPr txBox="1"/>
          <p:nvPr/>
        </p:nvSpPr>
        <p:spPr>
          <a:xfrm>
            <a:off x="685800" y="2898323"/>
            <a:ext cx="3886200" cy="369332"/>
          </a:xfrm>
          <a:prstGeom prst="rect">
            <a:avLst/>
          </a:prstGeom>
          <a:noFill/>
        </p:spPr>
        <p:txBody>
          <a:bodyPr wrap="square" rtlCol="0">
            <a:spAutoFit/>
          </a:bodyPr>
          <a:lstStyle/>
          <a:p>
            <a:endParaRPr lang="en-US" dirty="0"/>
          </a:p>
        </p:txBody>
      </p:sp>
      <p:sp>
        <p:nvSpPr>
          <p:cNvPr id="6" name="TextBox 5"/>
          <p:cNvSpPr txBox="1">
            <a:spLocks noRot="1" noChangeAspect="1" noMove="1" noResize="1" noEditPoints="1" noAdjustHandles="1" noChangeArrowheads="1" noChangeShapeType="1" noTextEdit="1"/>
          </p:cNvSpPr>
          <p:nvPr/>
        </p:nvSpPr>
        <p:spPr>
          <a:xfrm>
            <a:off x="609600" y="530677"/>
            <a:ext cx="7848600" cy="3584123"/>
          </a:xfrm>
          <a:prstGeom prst="rect">
            <a:avLst/>
          </a:prstGeom>
          <a:blipFill rotWithShape="1">
            <a:blip r:embed="rId5"/>
            <a:stretch>
              <a:fillRect l="-1165" t="-1361" r="-1087" b="-2891"/>
            </a:stretch>
          </a:blipFill>
        </p:spPr>
        <p:txBody>
          <a:bodyPr/>
          <a:lstStyle/>
          <a:p>
            <a:r>
              <a:rPr lang="en-US">
                <a:noFill/>
              </a:rPr>
              <a:t> </a:t>
            </a:r>
          </a:p>
        </p:txBody>
      </p:sp>
    </p:spTree>
    <p:extLst>
      <p:ext uri="{BB962C8B-B14F-4D97-AF65-F5344CB8AC3E}">
        <p14:creationId xmlns="" xmlns:p14="http://schemas.microsoft.com/office/powerpoint/2010/main" val="20056651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7062318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838200" y="1123694"/>
                <a:ext cx="7696200" cy="4641142"/>
              </a:xfrm>
              <a:prstGeom prst="rect">
                <a:avLst/>
              </a:prstGeom>
            </p:spPr>
            <p:txBody>
              <a:bodyPr wrap="square">
                <a:spAutoFit/>
              </a:bodyPr>
              <a:lstStyle/>
              <a:p>
                <a:pPr algn="ctr" fontAlgn="base"/>
                <a14:m>
                  <m:oMath xmlns:m="http://schemas.openxmlformats.org/officeDocument/2006/math">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e>
                    </m:d>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𝑝</m:t>
                        </m:r>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𝑘</m:t>
                        </m:r>
                      </m:num>
                      <m:den>
                        <m:r>
                          <a:rPr lang="en-US" sz="2400" i="1">
                            <a:latin typeface="Cambria Math"/>
                          </a:rPr>
                          <m:t>2</m:t>
                        </m:r>
                      </m:den>
                    </m:f>
                    <m:sSup>
                      <m:sSupPr>
                        <m:ctrlPr>
                          <a:rPr lang="en-US" sz="2400" i="1">
                            <a:latin typeface="Cambria Math"/>
                          </a:rPr>
                        </m:ctrlPr>
                      </m:sSupPr>
                      <m:e>
                        <m:r>
                          <a:rPr lang="en-US" sz="2400" i="1">
                            <a:latin typeface="Cambria Math"/>
                          </a:rPr>
                          <m:t>(</m:t>
                        </m:r>
                        <m:r>
                          <a:rPr lang="en-US" sz="2400" i="1">
                            <a:latin typeface="Cambria Math"/>
                          </a:rPr>
                          <m:t>𝑞</m:t>
                        </m:r>
                        <m:r>
                          <a:rPr lang="en-US" sz="2400" i="1">
                            <a:latin typeface="Cambria Math"/>
                          </a:rPr>
                          <m:t>−</m:t>
                        </m:r>
                        <m:r>
                          <a:rPr lang="en-US" sz="2400" i="1">
                            <a:latin typeface="Cambria Math"/>
                          </a:rPr>
                          <m:t>𝐿</m:t>
                        </m:r>
                        <m:r>
                          <a:rPr lang="en-US" sz="2400" i="1">
                            <a:latin typeface="Cambria Math"/>
                          </a:rPr>
                          <m:t>)</m:t>
                        </m:r>
                      </m:e>
                      <m:sup>
                        <m:r>
                          <a:rPr lang="en-US" sz="2400" i="1">
                            <a:latin typeface="Cambria Math"/>
                          </a:rPr>
                          <m:t>2</m:t>
                        </m:r>
                      </m:sup>
                    </m:sSup>
                  </m:oMath>
                </a14:m>
                <a:r>
                  <a:rPr lang="en-US" sz="2400" dirty="0"/>
                  <a:t> </a:t>
                </a:r>
                <a:endParaRPr lang="en-US" sz="2400" dirty="0" smtClean="0"/>
              </a:p>
              <a:p>
                <a:pPr algn="just" fontAlgn="base"/>
                <a:r>
                  <a:rPr lang="en-US" sz="2400" dirty="0" smtClean="0"/>
                  <a:t>and </a:t>
                </a:r>
                <a:r>
                  <a:rPr lang="en-US" sz="2400" dirty="0"/>
                  <a:t>thus its equations of motion are</a:t>
                </a:r>
              </a:p>
              <a:p>
                <a:pPr algn="just" fontAlgn="base"/>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𝑞</m:t>
                          </m:r>
                          <m:r>
                            <a:rPr lang="en-US" sz="2400" i="1">
                              <a:latin typeface="Cambria Math"/>
                            </a:rPr>
                            <m:t>=</m:t>
                          </m:r>
                          <m:f>
                            <m:fPr>
                              <m:ctrlPr>
                                <a:rPr lang="en-US" sz="2400" i="1">
                                  <a:latin typeface="Cambria Math"/>
                                </a:rPr>
                              </m:ctrlPr>
                            </m:fPr>
                            <m:num>
                              <m:r>
                                <a:rPr lang="en-US" sz="2400" i="1">
                                  <a:latin typeface="Cambria Math"/>
                                </a:rPr>
                                <m:t>𝑝</m:t>
                              </m:r>
                            </m:num>
                            <m:den>
                              <m:r>
                                <a:rPr lang="en-US" sz="2400" i="1">
                                  <a:latin typeface="Cambria Math"/>
                                </a:rPr>
                                <m:t>𝑚</m:t>
                              </m:r>
                            </m:den>
                          </m:f>
                          <m:r>
                            <a:rPr lang="en-US" sz="2400" i="1">
                              <a:latin typeface="Cambria Math"/>
                            </a:rPr>
                            <m:t>,</m:t>
                          </m:r>
                          <m:acc>
                            <m:accPr>
                              <m:chr m:val="̇"/>
                              <m:ctrlPr>
                                <a:rPr lang="en-US" sz="2400" i="1">
                                  <a:latin typeface="Cambria Math"/>
                                </a:rPr>
                              </m:ctrlPr>
                            </m:accPr>
                            <m:e>
                              <m:r>
                                <a:rPr lang="en-US" sz="2400" i="1">
                                  <a:latin typeface="Cambria Math"/>
                                </a:rPr>
                                <m:t>𝑝</m:t>
                              </m:r>
                            </m:e>
                          </m:acc>
                          <m:r>
                            <a:rPr lang="en-US" sz="2400" i="1">
                              <a:latin typeface="Cambria Math"/>
                            </a:rPr>
                            <m:t>=−</m:t>
                          </m:r>
                          <m:r>
                            <a:rPr lang="en-US" sz="2400" i="1">
                              <a:latin typeface="Cambria Math"/>
                            </a:rPr>
                            <m:t>𝑘</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𝐿</m:t>
                              </m:r>
                            </m:e>
                          </m:d>
                          <m:r>
                            <a:rPr lang="en-US" sz="2400" i="1">
                              <a:latin typeface="Cambria Math"/>
                            </a:rPr>
                            <m:t>.</m:t>
                          </m:r>
                        </m:e>
                      </m:acc>
                    </m:oMath>
                  </m:oMathPara>
                </a14:m>
                <a:endParaRPr lang="en-US" sz="2400" dirty="0"/>
              </a:p>
              <a:p>
                <a:pPr algn="just"/>
                <a:r>
                  <a:rPr lang="en-US" sz="2400" dirty="0"/>
                  <a:t>If the spring is hanging vertically in a constant gravitational field, then the new equations are obtained by simply adding the gravitational potential energy </a:t>
                </a:r>
                <a14:m>
                  <m:oMath xmlns:m="http://schemas.openxmlformats.org/officeDocument/2006/math">
                    <m:r>
                      <a:rPr lang="en-US" sz="2400" i="1">
                        <a:latin typeface="Cambria Math"/>
                      </a:rPr>
                      <m:t>𝑚𝑔𝑞</m:t>
                    </m:r>
                  </m:oMath>
                </a14:m>
                <a:r>
                  <a:rPr lang="en-US" sz="2400" dirty="0"/>
                  <a:t> to </a:t>
                </a:r>
                <a14:m>
                  <m:oMath xmlns:m="http://schemas.openxmlformats.org/officeDocument/2006/math">
                    <m:r>
                      <a:rPr lang="en-US" sz="2400" i="1">
                        <a:latin typeface="Cambria Math"/>
                      </a:rPr>
                      <m:t>𝐻</m:t>
                    </m:r>
                  </m:oMath>
                </a14:m>
                <a:r>
                  <a:rPr lang="en-US" sz="2400" dirty="0"/>
                  <a:t>.</a:t>
                </a:r>
              </a:p>
              <a:p>
                <a:pPr algn="just" fontAlgn="base"/>
                <a:r>
                  <a:rPr lang="en-US" sz="2400" dirty="0"/>
                  <a:t>A set of point masses that are coupled by springs has potential energy given by the sum of the potential energies of each spring in the system. For example suppose that there are two masses connected to three springs as shown in Figure. </a:t>
                </a:r>
              </a:p>
            </p:txBody>
          </p:sp>
        </mc:Choice>
        <mc:Fallback>
          <p:sp>
            <p:nvSpPr>
              <p:cNvPr id="2" name="Rectangle 1"/>
              <p:cNvSpPr>
                <a:spLocks noRot="1" noChangeAspect="1" noMove="1" noResize="1" noEditPoints="1" noAdjustHandles="1" noChangeArrowheads="1" noChangeShapeType="1" noTextEdit="1"/>
              </p:cNvSpPr>
              <p:nvPr/>
            </p:nvSpPr>
            <p:spPr>
              <a:xfrm>
                <a:off x="838200" y="1123694"/>
                <a:ext cx="7696200" cy="4641142"/>
              </a:xfrm>
              <a:prstGeom prst="rect">
                <a:avLst/>
              </a:prstGeom>
              <a:blipFill rotWithShape="1">
                <a:blip r:embed="rId3"/>
                <a:stretch>
                  <a:fillRect l="-1268" r="-1189" b="-1969"/>
                </a:stretch>
              </a:blipFill>
            </p:spPr>
            <p:txBody>
              <a:bodyPr/>
              <a:lstStyle/>
              <a:p>
                <a:r>
                  <a:rPr lang="en-US">
                    <a:noFill/>
                  </a:rPr>
                  <a:t> </a:t>
                </a:r>
              </a:p>
            </p:txBody>
          </p:sp>
        </mc:Fallback>
      </mc:AlternateContent>
    </p:spTree>
    <p:extLst>
      <p:ext uri="{BB962C8B-B14F-4D97-AF65-F5344CB8AC3E}">
        <p14:creationId xmlns="" xmlns:p14="http://schemas.microsoft.com/office/powerpoint/2010/main" val="33620688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scholarpedia.org/w/images/thumb/c/cf/Springs.png/200px-Springs.png">
            <a:hlinkClick r:id="rId3"/>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47800" y="1676400"/>
            <a:ext cx="5791200" cy="19050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838200" y="838200"/>
                <a:ext cx="7315200" cy="5167440"/>
              </a:xfrm>
              <a:prstGeom prst="rect">
                <a:avLst/>
              </a:prstGeom>
            </p:spPr>
            <p:txBody>
              <a:bodyPr wrap="square">
                <a:spAutoFit/>
              </a:bodyPr>
              <a:lstStyle/>
              <a:p>
                <a:pPr algn="just" fontAlgn="base"/>
                <a:r>
                  <a:rPr lang="en-US" sz="2400" dirty="0"/>
                  <a:t>The Hamiltonian is</a:t>
                </a:r>
              </a:p>
              <a:p>
                <a:pPr algn="just" fontAlgn="base"/>
                <a14:m>
                  <m:oMathPara xmlns:m="http://schemas.openxmlformats.org/officeDocument/2006/math">
                    <m:oMathParaPr>
                      <m:jc m:val="centerGroup"/>
                    </m:oMathParaPr>
                    <m:oMath xmlns:m="http://schemas.openxmlformats.org/officeDocument/2006/math">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e>
                      </m:d>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sSub>
                        <m:sSubPr>
                          <m:ctrlPr>
                            <a:rPr lang="en-US" sz="2400" i="1">
                              <a:latin typeface="Cambria Math"/>
                            </a:rPr>
                          </m:ctrlPr>
                        </m:sSubPr>
                        <m:e>
                          <m:r>
                            <a:rPr lang="en-US" sz="2400" i="1">
                              <a:latin typeface="Cambria Math"/>
                            </a:rPr>
                            <m:t>𝑚</m:t>
                          </m:r>
                        </m:e>
                        <m:sub>
                          <m:r>
                            <a:rPr lang="en-US" sz="2400" i="1">
                              <a:latin typeface="Cambria Math"/>
                            </a:rPr>
                            <m:t>1</m:t>
                          </m:r>
                        </m:sub>
                      </m:sSub>
                      <m:sSup>
                        <m:sSupPr>
                          <m:ctrlPr>
                            <a:rPr lang="en-US" sz="2400" i="1">
                              <a:latin typeface="Cambria Math"/>
                            </a:rPr>
                          </m:ctrlPr>
                        </m:sSupPr>
                        <m:e>
                          <m:sSub>
                            <m:sSubPr>
                              <m:ctrlPr>
                                <a:rPr lang="en-US" sz="2400" i="1">
                                  <a:latin typeface="Cambria Math"/>
                                </a:rPr>
                              </m:ctrlPr>
                            </m:sSubPr>
                            <m:e>
                              <m:r>
                                <a:rPr lang="en-US" sz="2400" i="1">
                                  <a:latin typeface="Cambria Math"/>
                                </a:rPr>
                                <m:t>𝑝</m:t>
                              </m:r>
                            </m:e>
                            <m:sub>
                              <m:r>
                                <a:rPr lang="en-US" sz="2400" i="1">
                                  <a:latin typeface="Cambria Math"/>
                                </a:rPr>
                                <m:t>1</m:t>
                              </m:r>
                            </m:sub>
                          </m:sSub>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sSub>
                        <m:sSubPr>
                          <m:ctrlPr>
                            <a:rPr lang="en-US" sz="2400" i="1">
                              <a:latin typeface="Cambria Math"/>
                            </a:rPr>
                          </m:ctrlPr>
                        </m:sSubPr>
                        <m:e>
                          <m:r>
                            <a:rPr lang="en-US" sz="2400" i="1">
                              <a:latin typeface="Cambria Math"/>
                            </a:rPr>
                            <m:t>𝑚</m:t>
                          </m:r>
                        </m:e>
                        <m:sub>
                          <m:r>
                            <a:rPr lang="en-US" sz="2400" i="1">
                              <a:latin typeface="Cambria Math"/>
                            </a:rPr>
                            <m:t>2</m:t>
                          </m:r>
                        </m:sub>
                      </m:sSub>
                      <m:sSup>
                        <m:sSupPr>
                          <m:ctrlPr>
                            <a:rPr lang="en-US" sz="2400" i="1">
                              <a:latin typeface="Cambria Math"/>
                            </a:rPr>
                          </m:ctrlPr>
                        </m:sSupPr>
                        <m:e>
                          <m:sSub>
                            <m:sSubPr>
                              <m:ctrlPr>
                                <a:rPr lang="en-US" sz="2400" i="1">
                                  <a:latin typeface="Cambria Math"/>
                                </a:rPr>
                              </m:ctrlPr>
                            </m:sSubPr>
                            <m:e>
                              <m:r>
                                <a:rPr lang="en-US" sz="2400" i="1">
                                  <a:latin typeface="Cambria Math"/>
                                </a:rPr>
                                <m:t>𝑝</m:t>
                              </m:r>
                            </m:e>
                            <m:sub>
                              <m:r>
                                <a:rPr lang="en-US" sz="2400" i="1">
                                  <a:latin typeface="Cambria Math"/>
                                </a:rPr>
                                <m:t>2</m:t>
                              </m:r>
                            </m:sub>
                          </m:sSub>
                        </m:e>
                        <m:sup>
                          <m:r>
                            <a:rPr lang="en-US" sz="2400" i="1">
                              <a:latin typeface="Cambria Math"/>
                            </a:rPr>
                            <m:t>2</m:t>
                          </m:r>
                        </m:sup>
                      </m:sSup>
                      <m:r>
                        <a:rPr lang="en-US" sz="2400" i="1">
                          <a:latin typeface="Cambria Math"/>
                        </a:rPr>
                        <m:t>+</m:t>
                      </m:r>
                      <m:f>
                        <m:fPr>
                          <m:ctrlPr>
                            <a:rPr lang="en-US" sz="2400" i="1">
                              <a:latin typeface="Cambria Math"/>
                            </a:rPr>
                          </m:ctrlPr>
                        </m:fPr>
                        <m:num>
                          <m:sSub>
                            <m:sSubPr>
                              <m:ctrlPr>
                                <a:rPr lang="en-US" sz="2400" i="1">
                                  <a:latin typeface="Cambria Math"/>
                                </a:rPr>
                              </m:ctrlPr>
                            </m:sSubPr>
                            <m:e>
                              <m:r>
                                <a:rPr lang="en-US" sz="2400" i="1">
                                  <a:latin typeface="Cambria Math"/>
                                </a:rPr>
                                <m:t>𝑘</m:t>
                              </m:r>
                            </m:e>
                            <m:sub>
                              <m:r>
                                <a:rPr lang="en-US" sz="2400" i="1">
                                  <a:latin typeface="Cambria Math"/>
                                </a:rPr>
                                <m:t>1</m:t>
                              </m:r>
                            </m:sub>
                          </m:sSub>
                        </m:num>
                        <m:den>
                          <m:r>
                            <a:rPr lang="en-US" sz="2400" i="1">
                              <a:latin typeface="Cambria Math"/>
                            </a:rPr>
                            <m:t>2</m:t>
                          </m:r>
                        </m:den>
                      </m:f>
                      <m:sSup>
                        <m:sSupPr>
                          <m:ctrlPr>
                            <a:rPr lang="en-US" sz="2400" i="1">
                              <a:latin typeface="Cambria Math"/>
                            </a:rPr>
                          </m:ctrlPr>
                        </m:sSupPr>
                        <m:e>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e>
                        <m:sup>
                          <m:r>
                            <a:rPr lang="en-US" sz="2400" i="1">
                              <a:latin typeface="Cambria Math"/>
                            </a:rPr>
                            <m:t>2</m:t>
                          </m:r>
                        </m:sup>
                      </m:sSup>
                      <m:r>
                        <a:rPr lang="en-US" sz="2400" i="1">
                          <a:latin typeface="Cambria Math"/>
                        </a:rPr>
                        <m:t>+</m:t>
                      </m:r>
                      <m:f>
                        <m:fPr>
                          <m:ctrlPr>
                            <a:rPr lang="en-US" sz="2400" i="1">
                              <a:latin typeface="Cambria Math"/>
                            </a:rPr>
                          </m:ctrlPr>
                        </m:fPr>
                        <m:num>
                          <m:sSub>
                            <m:sSubPr>
                              <m:ctrlPr>
                                <a:rPr lang="en-US" sz="2400" i="1">
                                  <a:latin typeface="Cambria Math"/>
                                </a:rPr>
                              </m:ctrlPr>
                            </m:sSubPr>
                            <m:e>
                              <m:r>
                                <a:rPr lang="en-US" sz="2400" i="1">
                                  <a:latin typeface="Cambria Math"/>
                                </a:rPr>
                                <m:t>𝑘</m:t>
                              </m:r>
                            </m:e>
                            <m:sub>
                              <m:r>
                                <a:rPr lang="en-US" sz="2400" i="1">
                                  <a:latin typeface="Cambria Math"/>
                                </a:rPr>
                                <m:t>2</m:t>
                              </m:r>
                            </m:sub>
                          </m:sSub>
                        </m:num>
                        <m:den>
                          <m:r>
                            <a:rPr lang="en-US" sz="2400" i="1">
                              <a:latin typeface="Cambria Math"/>
                            </a:rPr>
                            <m:t>2</m:t>
                          </m:r>
                        </m:den>
                      </m:f>
                      <m:sSup>
                        <m:sSupPr>
                          <m:ctrlPr>
                            <a:rPr lang="en-US" sz="2400" i="1">
                              <a:latin typeface="Cambria Math"/>
                            </a:rPr>
                          </m:ctrlPr>
                        </m:sSupPr>
                        <m:e>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e>
                        <m:sup>
                          <m:r>
                            <a:rPr lang="en-US" sz="2400" i="1">
                              <a:latin typeface="Cambria Math"/>
                            </a:rPr>
                            <m:t>2</m:t>
                          </m:r>
                        </m:sup>
                      </m:sSup>
                      <m:r>
                        <a:rPr lang="en-US" sz="2400" i="1">
                          <a:latin typeface="Cambria Math"/>
                        </a:rPr>
                        <m:t>+</m:t>
                      </m:r>
                      <m:f>
                        <m:fPr>
                          <m:ctrlPr>
                            <a:rPr lang="en-US" sz="2400" i="1">
                              <a:latin typeface="Cambria Math"/>
                            </a:rPr>
                          </m:ctrlPr>
                        </m:fPr>
                        <m:num>
                          <m:sSub>
                            <m:sSubPr>
                              <m:ctrlPr>
                                <a:rPr lang="en-US" sz="2400" i="1">
                                  <a:latin typeface="Cambria Math"/>
                                </a:rPr>
                              </m:ctrlPr>
                            </m:sSubPr>
                            <m:e>
                              <m:r>
                                <a:rPr lang="en-US" sz="2400" i="1">
                                  <a:latin typeface="Cambria Math"/>
                                </a:rPr>
                                <m:t>𝑘</m:t>
                              </m:r>
                            </m:e>
                            <m:sub>
                              <m:r>
                                <a:rPr lang="en-US" sz="2400" i="1">
                                  <a:latin typeface="Cambria Math"/>
                                </a:rPr>
                                <m:t>3</m:t>
                              </m:r>
                            </m:sub>
                          </m:sSub>
                        </m:num>
                        <m:den>
                          <m:r>
                            <a:rPr lang="en-US" sz="2400" i="1">
                              <a:latin typeface="Cambria Math"/>
                            </a:rPr>
                            <m:t>2</m:t>
                          </m:r>
                        </m:den>
                      </m:f>
                      <m:sSup>
                        <m:sSupPr>
                          <m:ctrlPr>
                            <a:rPr lang="en-US" sz="2400" i="1">
                              <a:latin typeface="Cambria Math"/>
                            </a:rPr>
                          </m:ctrlPr>
                        </m:sSupPr>
                        <m:e>
                          <m:r>
                            <a:rPr lang="en-US" sz="2400" i="1">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e>
                        <m:sup>
                          <m:r>
                            <a:rPr lang="en-US" sz="2400" i="1">
                              <a:latin typeface="Cambria Math"/>
                            </a:rPr>
                            <m:t>2</m:t>
                          </m:r>
                        </m:sup>
                      </m:sSup>
                    </m:oMath>
                  </m:oMathPara>
                </a14:m>
                <a:endParaRPr lang="en-US" sz="2400" dirty="0"/>
              </a:p>
              <a:p>
                <a:pPr algn="just" fontAlgn="base"/>
                <a:r>
                  <a:rPr lang="en-US" sz="2400" dirty="0"/>
                  <a:t>One advantage of the Hamiltonian formulation of mechanics is that the equations for arbitrarily complicated arrays of springs and masses can be obtained by simply finding the expression for the total energy of the system (However, it is often easier to do this using the </a:t>
                </a:r>
                <a:r>
                  <a:rPr lang="en-US" sz="2400" dirty="0" err="1"/>
                  <a:t>Lagrangian</a:t>
                </a:r>
                <a:r>
                  <a:rPr lang="en-US" sz="2400" dirty="0"/>
                  <a:t> formulation of mechanics which does not require knowing the form of the canonical momenta in advance).</a:t>
                </a:r>
              </a:p>
            </p:txBody>
          </p:sp>
        </mc:Choice>
        <mc:Fallback>
          <p:sp>
            <p:nvSpPr>
              <p:cNvPr id="2" name="Rectangle 1"/>
              <p:cNvSpPr>
                <a:spLocks noRot="1" noChangeAspect="1" noMove="1" noResize="1" noEditPoints="1" noAdjustHandles="1" noChangeArrowheads="1" noChangeShapeType="1" noTextEdit="1"/>
              </p:cNvSpPr>
              <p:nvPr/>
            </p:nvSpPr>
            <p:spPr>
              <a:xfrm>
                <a:off x="838200" y="838200"/>
                <a:ext cx="7315200" cy="5167440"/>
              </a:xfrm>
              <a:prstGeom prst="rect">
                <a:avLst/>
              </a:prstGeom>
              <a:blipFill rotWithShape="1">
                <a:blip r:embed="rId3"/>
                <a:stretch>
                  <a:fillRect l="-1333" t="-945" r="-1250" b="-1653"/>
                </a:stretch>
              </a:blipFill>
            </p:spPr>
            <p:txBody>
              <a:bodyPr/>
              <a:lstStyle/>
              <a:p>
                <a:r>
                  <a:rPr lang="en-US">
                    <a:noFill/>
                  </a:rPr>
                  <a:t> </a:t>
                </a:r>
              </a:p>
            </p:txBody>
          </p:sp>
        </mc:Fallback>
      </mc:AlternateContent>
    </p:spTree>
    <p:extLst>
      <p:ext uri="{BB962C8B-B14F-4D97-AF65-F5344CB8AC3E}">
        <p14:creationId xmlns="" xmlns:p14="http://schemas.microsoft.com/office/powerpoint/2010/main" val="40596401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652138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23671"/>
            <a:ext cx="7696200" cy="1569660"/>
          </a:xfrm>
          <a:prstGeom prst="rect">
            <a:avLst/>
          </a:prstGeom>
        </p:spPr>
        <p:txBody>
          <a:bodyPr wrap="square">
            <a:spAutoFit/>
          </a:bodyPr>
          <a:lstStyle/>
          <a:p>
            <a:pPr algn="just"/>
            <a:r>
              <a:rPr lang="en-US" sz="2400" b="1" dirty="0" smtClean="0"/>
              <a:t>Problem:</a:t>
            </a:r>
          </a:p>
          <a:p>
            <a:pPr algn="just"/>
            <a:r>
              <a:rPr lang="en-US" sz="2400" dirty="0" smtClean="0"/>
              <a:t>A torus of mass </a:t>
            </a:r>
            <a:r>
              <a:rPr lang="en-US" sz="2400" i="1" dirty="0"/>
              <a:t>M </a:t>
            </a:r>
            <a:r>
              <a:rPr lang="en-US" sz="2400" dirty="0"/>
              <a:t>and radius </a:t>
            </a:r>
            <a:r>
              <a:rPr lang="en-US" sz="2400" i="1" dirty="0"/>
              <a:t>a </a:t>
            </a:r>
            <a:r>
              <a:rPr lang="en-US" sz="2400" dirty="0"/>
              <a:t>rolls without slipping on a horizontal plane. A </a:t>
            </a:r>
            <a:r>
              <a:rPr lang="en-US" sz="2400" dirty="0" smtClean="0"/>
              <a:t>pearl of </a:t>
            </a:r>
            <a:r>
              <a:rPr lang="en-US" sz="2400" dirty="0"/>
              <a:t>mass </a:t>
            </a:r>
            <a:r>
              <a:rPr lang="en-US" sz="2400" i="1" dirty="0"/>
              <a:t>m </a:t>
            </a:r>
            <a:r>
              <a:rPr lang="en-US" sz="2400" dirty="0"/>
              <a:t>slides smoothly around inside the torus. Describe the motion</a:t>
            </a:r>
            <a:r>
              <a:rPr lang="en-US" sz="2400" dirty="0" smtClean="0"/>
              <a:t>.</a:t>
            </a:r>
            <a:endParaRPr lang="en-US" sz="2400" dirty="0"/>
          </a:p>
        </p:txBody>
      </p:sp>
      <p:pic>
        <p:nvPicPr>
          <p:cNvPr id="2053" name="Picture 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209800" y="2104061"/>
            <a:ext cx="5029200" cy="43722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129855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685800" y="591172"/>
                <a:ext cx="7772400" cy="5907258"/>
              </a:xfrm>
              <a:prstGeom prst="rect">
                <a:avLst/>
              </a:prstGeom>
            </p:spPr>
            <p:txBody>
              <a:bodyPr wrap="square">
                <a:spAutoFit/>
              </a:bodyPr>
              <a:lstStyle/>
              <a:p>
                <a:pPr algn="just"/>
                <a:r>
                  <a:rPr lang="en-US" sz="2400" b="1" dirty="0"/>
                  <a:t>Solution:</a:t>
                </a:r>
              </a:p>
              <a:p>
                <a:pPr algn="just"/>
                <a:r>
                  <a:rPr lang="en-US" sz="2400" dirty="0"/>
                  <a:t>The torus is rolling at angular speed </a:t>
                </a:r>
                <a14:m>
                  <m:oMath xmlns:m="http://schemas.openxmlformats.org/officeDocument/2006/math">
                    <m:r>
                      <a:rPr lang="en-US" sz="2400" i="1">
                        <a:latin typeface="Cambria Math"/>
                        <a:ea typeface="Cambria Math"/>
                      </a:rPr>
                      <m:t>𝜑</m:t>
                    </m:r>
                  </m:oMath>
                </a14:m>
                <a:r>
                  <a:rPr lang="en-US" sz="2400" dirty="0"/>
                  <a:t>. Consequently the linear speed of the </a:t>
                </a:r>
                <a:r>
                  <a:rPr lang="en-US" sz="2400" dirty="0" err="1"/>
                  <a:t>centre</a:t>
                </a:r>
                <a:r>
                  <a:rPr lang="en-US" sz="2400" dirty="0"/>
                  <a:t> of mass of the hoop is </a:t>
                </a:r>
                <a14:m>
                  <m:oMath xmlns:m="http://schemas.openxmlformats.org/officeDocument/2006/math">
                    <m:r>
                      <m:rPr>
                        <m:sty m:val="p"/>
                      </m:rPr>
                      <a:rPr lang="en-US" sz="2400">
                        <a:latin typeface="Cambria Math"/>
                        <a:ea typeface="Cambria Math"/>
                      </a:rPr>
                      <m:t>a</m:t>
                    </m:r>
                    <m:r>
                      <a:rPr lang="en-US" sz="2400" i="1">
                        <a:latin typeface="Cambria Math"/>
                        <a:ea typeface="Cambria Math"/>
                      </a:rPr>
                      <m:t>𝜑</m:t>
                    </m:r>
                  </m:oMath>
                </a14:m>
                <a:r>
                  <a:rPr lang="en-US" sz="2400" dirty="0"/>
                  <a:t> , and the pearl also shares this velocity. In addition, the pearl is sliding relative to the torus at an angular speed </a:t>
                </a:r>
                <a14:m>
                  <m:oMath xmlns:m="http://schemas.openxmlformats.org/officeDocument/2006/math">
                    <m:r>
                      <a:rPr lang="en-US" sz="2400" i="1">
                        <a:latin typeface="Cambria Math"/>
                        <a:ea typeface="Cambria Math"/>
                      </a:rPr>
                      <m:t>𝜃</m:t>
                    </m:r>
                  </m:oMath>
                </a14:m>
                <a:r>
                  <a:rPr lang="en-US" sz="2400" dirty="0"/>
                  <a:t> and consequently has a component to its velocity of </a:t>
                </a:r>
                <a14:m>
                  <m:oMath xmlns:m="http://schemas.openxmlformats.org/officeDocument/2006/math">
                    <m:r>
                      <m:rPr>
                        <m:sty m:val="p"/>
                      </m:rPr>
                      <a:rPr lang="en-US" sz="2400">
                        <a:latin typeface="Cambria Math"/>
                        <a:ea typeface="Cambria Math"/>
                      </a:rPr>
                      <m:t>a</m:t>
                    </m:r>
                    <m:r>
                      <a:rPr lang="en-US" sz="2400" i="1">
                        <a:latin typeface="Cambria Math"/>
                        <a:ea typeface="Cambria Math"/>
                      </a:rPr>
                      <m:t>𝜃</m:t>
                    </m:r>
                  </m:oMath>
                </a14:m>
                <a:r>
                  <a:rPr lang="en-US" sz="2400" dirty="0"/>
                  <a:t> tangential to the torus.</a:t>
                </a:r>
              </a:p>
              <a:p>
                <a:pPr algn="just"/>
                <a:r>
                  <a:rPr lang="en-US" sz="2400" dirty="0"/>
                  <a:t>We are now ready to start.</a:t>
                </a:r>
              </a:p>
              <a:p>
                <a:pPr algn="just"/>
                <a:endParaRPr lang="en-US" sz="2400" dirty="0"/>
              </a:p>
              <a:p>
                <a:pPr algn="just"/>
                <a:r>
                  <a:rPr lang="en-US" sz="2400" dirty="0"/>
                  <a:t>The kinetic energy of the torus is the sum of its translational and rotational kinetic</a:t>
                </a:r>
              </a:p>
              <a:p>
                <a:pPr algn="just"/>
                <a:r>
                  <a:rPr lang="en-US" sz="2400" dirty="0"/>
                  <a:t>energies:</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r>
                            <a:rPr lang="en-US" sz="2400" i="1">
                              <a:latin typeface="Cambria Math"/>
                            </a:rPr>
                            <m:t>(</m:t>
                          </m:r>
                          <m:r>
                            <a:rPr lang="en-US" sz="2400" i="1">
                              <a:latin typeface="Cambria Math"/>
                            </a:rPr>
                            <m:t>𝑎</m:t>
                          </m:r>
                          <m:acc>
                            <m:accPr>
                              <m:chr m:val="̇"/>
                              <m:ctrlPr>
                                <a:rPr lang="en-US" sz="2400" i="1">
                                  <a:latin typeface="Cambria Math"/>
                                </a:rPr>
                              </m:ctrlPr>
                            </m:accPr>
                            <m:e>
                              <m:r>
                                <a:rPr lang="en-US" sz="2400" i="1">
                                  <a:latin typeface="Cambria Math"/>
                                  <a:ea typeface="Cambria Math"/>
                                </a:rPr>
                                <m:t>𝜑</m:t>
                              </m:r>
                            </m:e>
                          </m:acc>
                          <m:r>
                            <a:rPr lang="en-US" sz="2400" i="1">
                              <a:latin typeface="Cambria Math"/>
                            </a:rPr>
                            <m:t>)</m:t>
                          </m:r>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𝑀</m:t>
                      </m:r>
                      <m:sSup>
                        <m:sSupPr>
                          <m:ctrlPr>
                            <a:rPr lang="en-US" sz="2400" i="1">
                              <a:latin typeface="Cambria Math"/>
                            </a:rPr>
                          </m:ctrlPr>
                        </m:sSupPr>
                        <m:e>
                          <m:r>
                            <a:rPr lang="en-US" sz="2400" i="1">
                              <a:latin typeface="Cambria Math"/>
                            </a:rPr>
                            <m:t>𝑎</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m:t>
                      </m:r>
                      <m:r>
                        <a:rPr lang="en-US" sz="2400" i="1">
                          <a:latin typeface="Cambria Math"/>
                        </a:rPr>
                        <m:t>𝑀</m:t>
                      </m:r>
                      <m:sSup>
                        <m:sSupPr>
                          <m:ctrlPr>
                            <a:rPr lang="en-US" sz="2400" i="1">
                              <a:latin typeface="Cambria Math"/>
                            </a:rPr>
                          </m:ctrlPr>
                        </m:sSupPr>
                        <m:e>
                          <m:r>
                            <a:rPr lang="en-US" sz="2400" i="1">
                              <a:latin typeface="Cambria Math"/>
                            </a:rPr>
                            <m:t>𝑎</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oMath>
                  </m:oMathPara>
                </a14:m>
                <a:endParaRPr lang="en-US" sz="2400" dirty="0"/>
              </a:p>
              <a:p>
                <a:pPr algn="just"/>
                <a:r>
                  <a:rPr lang="en-US" sz="2400" dirty="0"/>
                  <a:t>The kinetic energy of the pearl is</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𝑎</m:t>
                          </m:r>
                        </m:e>
                        <m:sup>
                          <m:r>
                            <a:rPr lang="en-US" sz="2400" i="1">
                              <a:latin typeface="Cambria Math"/>
                            </a:rPr>
                            <m:t>2</m:t>
                          </m:r>
                        </m:sup>
                      </m:sSup>
                      <m:d>
                        <m:dPr>
                          <m:ctrlPr>
                            <a:rPr lang="en-US" sz="2400" i="1">
                              <a:latin typeface="Cambria Math"/>
                            </a:rPr>
                          </m:ctrlPr>
                        </m:dPr>
                        <m:e>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−2</m:t>
                          </m:r>
                          <m:acc>
                            <m:accPr>
                              <m:chr m:val="̇"/>
                              <m:ctrlPr>
                                <a:rPr lang="en-US" sz="2400" i="1">
                                  <a:latin typeface="Cambria Math"/>
                                </a:rPr>
                              </m:ctrlPr>
                            </m:accPr>
                            <m:e>
                              <m:r>
                                <a:rPr lang="en-US" sz="2400" i="1">
                                  <a:latin typeface="Cambria Math"/>
                                  <a:ea typeface="Cambria Math"/>
                                </a:rPr>
                                <m:t>𝜃</m:t>
                              </m:r>
                            </m:e>
                          </m:acc>
                          <m:acc>
                            <m:accPr>
                              <m:chr m:val="̇"/>
                              <m:ctrlPr>
                                <a:rPr lang="en-US" sz="2400" i="1">
                                  <a:latin typeface="Cambria Math"/>
                                </a:rPr>
                              </m:ctrlPr>
                            </m:accPr>
                            <m:e>
                              <m:r>
                                <a:rPr lang="en-US" sz="2400" i="1">
                                  <a:latin typeface="Cambria Math"/>
                                  <a:ea typeface="Cambria Math"/>
                                </a:rPr>
                                <m:t>𝜑</m:t>
                              </m:r>
                            </m:e>
                          </m:acc>
                          <m:func>
                            <m:funcPr>
                              <m:ctrlPr>
                                <a:rPr lang="en-US" sz="2400" i="1">
                                  <a:latin typeface="Cambria Math"/>
                                  <a:ea typeface="Cambria Math"/>
                                </a:rPr>
                              </m:ctrlPr>
                            </m:funcPr>
                            <m:fName>
                              <m:r>
                                <m:rPr>
                                  <m:sty m:val="p"/>
                                </m:rPr>
                                <a:rPr lang="en-US" sz="2400">
                                  <a:latin typeface="Cambria Math"/>
                                  <a:ea typeface="Cambria Math"/>
                                </a:rPr>
                                <m:t>cos</m:t>
                              </m:r>
                            </m:fName>
                            <m:e>
                              <m:r>
                                <a:rPr lang="en-US" sz="2400" i="1">
                                  <a:latin typeface="Cambria Math"/>
                                  <a:ea typeface="Cambria Math"/>
                                </a:rPr>
                                <m:t>𝜃</m:t>
                              </m:r>
                            </m:e>
                          </m:func>
                        </m:e>
                      </m:d>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85800" y="591172"/>
                <a:ext cx="7772400" cy="5907258"/>
              </a:xfrm>
              <a:prstGeom prst="rect">
                <a:avLst/>
              </a:prstGeom>
              <a:blipFill rotWithShape="1">
                <a:blip r:embed="rId3"/>
                <a:stretch>
                  <a:fillRect l="-1255" t="-826" r="-1176"/>
                </a:stretch>
              </a:blipFill>
            </p:spPr>
            <p:txBody>
              <a:bodyPr/>
              <a:lstStyle/>
              <a:p>
                <a:r>
                  <a:rPr lang="en-US">
                    <a:noFill/>
                  </a:rPr>
                  <a:t> </a:t>
                </a:r>
              </a:p>
            </p:txBody>
          </p:sp>
        </mc:Fallback>
      </mc:AlternateContent>
    </p:spTree>
    <p:extLst>
      <p:ext uri="{BB962C8B-B14F-4D97-AF65-F5344CB8AC3E}">
        <p14:creationId xmlns="" xmlns:p14="http://schemas.microsoft.com/office/powerpoint/2010/main" val="37437405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0767224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990600" y="1323556"/>
                <a:ext cx="7239000" cy="3858044"/>
              </a:xfrm>
              <a:prstGeom prst="rect">
                <a:avLst/>
              </a:prstGeom>
            </p:spPr>
            <p:txBody>
              <a:bodyPr wrap="square">
                <a:spAutoFit/>
              </a:bodyPr>
              <a:lstStyle/>
              <a:p>
                <a:pPr algn="just"/>
                <a:r>
                  <a:rPr lang="en-US" sz="2400" dirty="0" smtClean="0"/>
                  <a:t>Therefore</a:t>
                </a:r>
              </a:p>
              <a:p>
                <a:pPr algn="just"/>
                <a14:m>
                  <m:oMath xmlns:m="http://schemas.openxmlformats.org/officeDocument/2006/math">
                    <m:r>
                      <a:rPr lang="en-US" sz="2400" i="1">
                        <a:latin typeface="Cambria Math"/>
                      </a:rPr>
                      <m:t>𝑇</m:t>
                    </m:r>
                    <m:r>
                      <a:rPr lang="en-US" sz="2400" i="1">
                        <a:latin typeface="Cambria Math"/>
                      </a:rPr>
                      <m:t>=</m:t>
                    </m:r>
                  </m:oMath>
                </a14:m>
                <a:r>
                  <a:rPr lang="en-US" sz="2400" dirty="0"/>
                  <a:t/>
                </a:r>
                <a14:m>
                  <m:oMath xmlns:m="http://schemas.openxmlformats.org/officeDocument/2006/math">
                    <m:r>
                      <a:rPr lang="en-US" sz="2400" i="1">
                        <a:latin typeface="Cambria Math"/>
                      </a:rPr>
                      <m:t>𝑀</m:t>
                    </m:r>
                    <m:sSup>
                      <m:sSupPr>
                        <m:ctrlPr>
                          <a:rPr lang="en-US" sz="2400" i="1">
                            <a:latin typeface="Cambria Math"/>
                          </a:rPr>
                        </m:ctrlPr>
                      </m:sSupPr>
                      <m:e>
                        <m:r>
                          <a:rPr lang="en-US" sz="2400" i="1">
                            <a:latin typeface="Cambria Math"/>
                          </a:rPr>
                          <m:t>𝑎</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 </m:t>
                    </m:r>
                  </m:oMath>
                </a14:m>
                <a:r>
                  <a:rPr lang="en-US" sz="2400" dirty="0"/>
                  <a:t>+</a:t>
                </a:r>
                <a14:m>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𝑎</m:t>
                        </m:r>
                      </m:e>
                      <m:sup>
                        <m:r>
                          <a:rPr lang="en-US" sz="2400" i="1">
                            <a:latin typeface="Cambria Math"/>
                          </a:rPr>
                          <m:t>2</m:t>
                        </m:r>
                      </m:sup>
                    </m:sSup>
                    <m:d>
                      <m:dPr>
                        <m:ctrlPr>
                          <a:rPr lang="en-US" sz="2400" i="1">
                            <a:latin typeface="Cambria Math"/>
                          </a:rPr>
                        </m:ctrlPr>
                      </m:dPr>
                      <m:e>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−2</m:t>
                        </m:r>
                        <m:acc>
                          <m:accPr>
                            <m:chr m:val="̇"/>
                            <m:ctrlPr>
                              <a:rPr lang="en-US" sz="2400" i="1">
                                <a:latin typeface="Cambria Math"/>
                              </a:rPr>
                            </m:ctrlPr>
                          </m:accPr>
                          <m:e>
                            <m:r>
                              <a:rPr lang="en-US" sz="2400" i="1">
                                <a:latin typeface="Cambria Math"/>
                                <a:ea typeface="Cambria Math"/>
                              </a:rPr>
                              <m:t>𝜃</m:t>
                            </m:r>
                          </m:e>
                        </m:acc>
                        <m:acc>
                          <m:accPr>
                            <m:chr m:val="̇"/>
                            <m:ctrlPr>
                              <a:rPr lang="en-US" sz="2400" i="1">
                                <a:latin typeface="Cambria Math"/>
                              </a:rPr>
                            </m:ctrlPr>
                          </m:accPr>
                          <m:e>
                            <m:r>
                              <a:rPr lang="en-US" sz="2400" i="1">
                                <a:latin typeface="Cambria Math"/>
                                <a:ea typeface="Cambria Math"/>
                              </a:rPr>
                              <m:t>𝜑</m:t>
                            </m:r>
                          </m:e>
                        </m:acc>
                        <m:func>
                          <m:funcPr>
                            <m:ctrlPr>
                              <a:rPr lang="en-US" sz="2400" i="1">
                                <a:latin typeface="Cambria Math"/>
                                <a:ea typeface="Cambria Math"/>
                              </a:rPr>
                            </m:ctrlPr>
                          </m:funcPr>
                          <m:fName>
                            <m:r>
                              <m:rPr>
                                <m:sty m:val="p"/>
                              </m:rPr>
                              <a:rPr lang="en-US" sz="2400">
                                <a:latin typeface="Cambria Math"/>
                                <a:ea typeface="Cambria Math"/>
                              </a:rPr>
                              <m:t>cos</m:t>
                            </m:r>
                          </m:fName>
                          <m:e>
                            <m:r>
                              <a:rPr lang="en-US" sz="2400" i="1">
                                <a:latin typeface="Cambria Math"/>
                                <a:ea typeface="Cambria Math"/>
                              </a:rPr>
                              <m:t>𝜃</m:t>
                            </m:r>
                          </m:e>
                        </m:func>
                      </m:e>
                    </m:d>
                  </m:oMath>
                </a14:m>
                <a:endParaRPr lang="en-US" sz="2400" dirty="0" smtClean="0"/>
              </a:p>
              <a:p>
                <a:pPr algn="just"/>
                <a:r>
                  <a:rPr lang="en-US" sz="2400" dirty="0"/>
                  <a:t>The potential energy </a:t>
                </a:r>
                <a:r>
                  <a:rPr lang="en-US" sz="2400" dirty="0" smtClean="0"/>
                  <a:t>is</a:t>
                </a:r>
              </a:p>
              <a:p>
                <a:pPr algn="just"/>
                <a14:m>
                  <m:oMathPara xmlns:m="http://schemas.openxmlformats.org/officeDocument/2006/math">
                    <m:oMathParaPr>
                      <m:jc m:val="centerGroup"/>
                    </m:oMathParaPr>
                    <m:oMath xmlns:m="http://schemas.openxmlformats.org/officeDocument/2006/math">
                      <m:r>
                        <a:rPr lang="en-US" sz="2400" i="1">
                          <a:latin typeface="Cambria Math"/>
                        </a:rPr>
                        <m:t>𝑉</m:t>
                      </m:r>
                      <m:r>
                        <a:rPr lang="en-US" sz="2400" i="1">
                          <a:latin typeface="Cambria Math"/>
                        </a:rPr>
                        <m:t>=</m:t>
                      </m:r>
                      <m:r>
                        <a:rPr lang="en-US" sz="2400" i="1">
                          <a:latin typeface="Cambria Math"/>
                        </a:rPr>
                        <m:t>𝑐𝑜𝑛𝑠𝑡𝑎𝑛𝑡</m:t>
                      </m:r>
                      <m:r>
                        <a:rPr lang="en-US" sz="2400" i="1">
                          <a:latin typeface="Cambria Math"/>
                        </a:rPr>
                        <m:t>−</m:t>
                      </m:r>
                      <m:r>
                        <a:rPr lang="en-US" sz="2400" i="1">
                          <a:latin typeface="Cambria Math"/>
                        </a:rPr>
                        <m:t>𝑚𝑔𝑎</m:t>
                      </m:r>
                      <m:func>
                        <m:funcPr>
                          <m:ctrlPr>
                            <a:rPr lang="en-US" sz="2400" i="1">
                              <a:latin typeface="Cambria Math"/>
                            </a:rPr>
                          </m:ctrlPr>
                        </m:funcPr>
                        <m:fName>
                          <m:r>
                            <m:rPr>
                              <m:sty m:val="p"/>
                            </m:rPr>
                            <a:rPr lang="en-US" sz="2400">
                              <a:latin typeface="Cambria Math"/>
                            </a:rPr>
                            <m:t>cos</m:t>
                          </m:r>
                        </m:fName>
                        <m:e>
                          <m:r>
                            <a:rPr lang="en-US" sz="2400" i="1" smtClean="0">
                              <a:latin typeface="Cambria Math"/>
                              <a:ea typeface="Cambria Math"/>
                            </a:rPr>
                            <m:t>𝜃</m:t>
                          </m:r>
                        </m:e>
                      </m:func>
                    </m:oMath>
                  </m:oMathPara>
                </a14:m>
                <a:endParaRPr lang="en-US" sz="2400" dirty="0"/>
              </a:p>
              <a:p>
                <a:pPr algn="just"/>
                <a:r>
                  <a:rPr lang="en-US" sz="2400" dirty="0" smtClean="0"/>
                  <a:t>The Lagrange’s equations </a:t>
                </a:r>
                <a:r>
                  <a:rPr lang="en-US" sz="2400" dirty="0"/>
                  <a:t>in </a:t>
                </a:r>
                <a14:m>
                  <m:oMath xmlns:m="http://schemas.openxmlformats.org/officeDocument/2006/math">
                    <m:r>
                      <a:rPr lang="en-US" sz="2400" i="1">
                        <a:latin typeface="Cambria Math"/>
                        <a:ea typeface="Cambria Math"/>
                      </a:rPr>
                      <m:t>𝜃</m:t>
                    </m:r>
                  </m:oMath>
                </a14:m>
                <a:r>
                  <a:rPr lang="en-US" sz="2400" dirty="0" smtClean="0"/>
                  <a:t> and </a:t>
                </a:r>
                <a14:m>
                  <m:oMath xmlns:m="http://schemas.openxmlformats.org/officeDocument/2006/math">
                    <m:r>
                      <a:rPr lang="en-US" sz="2400" i="1">
                        <a:latin typeface="Cambria Math"/>
                        <a:ea typeface="Cambria Math"/>
                      </a:rPr>
                      <m:t>𝜑</m:t>
                    </m:r>
                  </m:oMath>
                </a14:m>
                <a:r>
                  <a:rPr lang="en-US" sz="2400" dirty="0" smtClean="0"/>
                  <a:t> become</a:t>
                </a:r>
              </a:p>
              <a:p>
                <a:pPr algn="just"/>
                <a14:m>
                  <m:oMathPara xmlns:m="http://schemas.openxmlformats.org/officeDocument/2006/math">
                    <m:oMathParaPr>
                      <m:jc m:val="centerGroup"/>
                    </m:oMathParaPr>
                    <m:oMath xmlns:m="http://schemas.openxmlformats.org/officeDocument/2006/math">
                      <m:r>
                        <a:rPr lang="en-US" sz="2400" i="1">
                          <a:latin typeface="Cambria Math"/>
                        </a:rPr>
                        <m:t>𝑎</m:t>
                      </m:r>
                      <m:d>
                        <m:dPr>
                          <m:ctrlPr>
                            <a:rPr lang="en-US" sz="2400" i="1">
                              <a:latin typeface="Cambria Math"/>
                            </a:rPr>
                          </m:ctrlPr>
                        </m:dPr>
                        <m:e>
                          <m:acc>
                            <m:accPr>
                              <m:chr m:val="̈"/>
                              <m:ctrlPr>
                                <a:rPr lang="en-US" sz="2400" i="1">
                                  <a:latin typeface="Cambria Math"/>
                                </a:rPr>
                              </m:ctrlPr>
                            </m:accPr>
                            <m:e>
                              <m:r>
                                <a:rPr lang="en-US" sz="2400" i="1">
                                  <a:latin typeface="Cambria Math"/>
                                  <a:ea typeface="Cambria Math"/>
                                </a:rPr>
                                <m:t>𝜃</m:t>
                              </m:r>
                            </m:e>
                          </m:acc>
                          <m:r>
                            <a:rPr lang="en-US" sz="2400" i="1">
                              <a:latin typeface="Cambria Math"/>
                            </a:rPr>
                            <m:t>−</m:t>
                          </m:r>
                          <m:acc>
                            <m:accPr>
                              <m:chr m:val="̈"/>
                              <m:ctrlPr>
                                <a:rPr lang="en-US" sz="2400" i="1">
                                  <a:latin typeface="Cambria Math"/>
                                </a:rPr>
                              </m:ctrlPr>
                            </m:accPr>
                            <m:e>
                              <m:r>
                                <a:rPr lang="en-US" sz="2400" i="1">
                                  <a:latin typeface="Cambria Math"/>
                                  <a:ea typeface="Cambria Math"/>
                                </a:rPr>
                                <m:t>𝜑</m:t>
                              </m:r>
                            </m:e>
                          </m:acc>
                          <m:func>
                            <m:funcPr>
                              <m:ctrlPr>
                                <a:rPr lang="en-US" sz="2400" i="1">
                                  <a:latin typeface="Cambria Math"/>
                                </a:rPr>
                              </m:ctrlPr>
                            </m:funcPr>
                            <m:fName>
                              <m:r>
                                <m:rPr>
                                  <m:sty m:val="p"/>
                                </m:rPr>
                                <a:rPr lang="en-US" sz="2400">
                                  <a:latin typeface="Cambria Math"/>
                                </a:rPr>
                                <m:t>cos</m:t>
                              </m:r>
                            </m:fName>
                            <m:e>
                              <m:r>
                                <a:rPr lang="en-US" sz="2400" i="1">
                                  <a:latin typeface="Cambria Math"/>
                                  <a:ea typeface="Cambria Math"/>
                                </a:rPr>
                                <m:t>𝜃</m:t>
                              </m:r>
                            </m:e>
                          </m:func>
                        </m:e>
                      </m:d>
                      <m:r>
                        <a:rPr lang="en-US" sz="2400" i="1">
                          <a:latin typeface="Cambria Math"/>
                        </a:rPr>
                        <m:t>+</m:t>
                      </m:r>
                      <m:r>
                        <a:rPr lang="en-US" sz="2400" i="1">
                          <a:latin typeface="Cambria Math"/>
                        </a:rPr>
                        <m:t>𝑔</m:t>
                      </m:r>
                      <m:func>
                        <m:funcPr>
                          <m:ctrlPr>
                            <a:rPr lang="en-US" sz="2400" i="1">
                              <a:latin typeface="Cambria Math"/>
                            </a:rPr>
                          </m:ctrlPr>
                        </m:funcPr>
                        <m:fName>
                          <m:r>
                            <m:rPr>
                              <m:sty m:val="p"/>
                            </m:rPr>
                            <a:rPr lang="en-US" sz="2400">
                              <a:latin typeface="Cambria Math"/>
                            </a:rPr>
                            <m:t>sin</m:t>
                          </m:r>
                        </m:fName>
                        <m:e>
                          <m:r>
                            <a:rPr lang="en-US" sz="2400" i="1">
                              <a:latin typeface="Cambria Math"/>
                              <a:ea typeface="Cambria Math"/>
                            </a:rPr>
                            <m:t>𝜃</m:t>
                          </m:r>
                        </m:e>
                      </m:func>
                      <m:r>
                        <a:rPr lang="en-US" sz="2400" i="1">
                          <a:latin typeface="Cambria Math"/>
                        </a:rPr>
                        <m:t>=0</m:t>
                      </m:r>
                    </m:oMath>
                  </m:oMathPara>
                </a14:m>
                <a:endParaRPr lang="en-US" sz="2400" dirty="0"/>
              </a:p>
              <a:p>
                <a:pPr algn="just"/>
                <a14:m>
                  <m:oMathPara xmlns:m="http://schemas.openxmlformats.org/officeDocument/2006/math">
                    <m:oMathParaPr>
                      <m:jc m:val="centerGroup"/>
                    </m:oMathParaPr>
                    <m:oMath xmlns:m="http://schemas.openxmlformats.org/officeDocument/2006/math">
                      <m:d>
                        <m:dPr>
                          <m:ctrlPr>
                            <a:rPr lang="en-US" sz="2400" i="1">
                              <a:latin typeface="Cambria Math"/>
                            </a:rPr>
                          </m:ctrlPr>
                        </m:dPr>
                        <m:e>
                          <m:r>
                            <a:rPr lang="en-US" sz="2400" i="1">
                              <a:latin typeface="Cambria Math"/>
                            </a:rPr>
                            <m:t>2</m:t>
                          </m:r>
                          <m:r>
                            <a:rPr lang="en-US" sz="2400" i="1">
                              <a:latin typeface="Cambria Math"/>
                            </a:rPr>
                            <m:t>𝑀</m:t>
                          </m:r>
                          <m:r>
                            <a:rPr lang="en-US" sz="2400" i="1">
                              <a:latin typeface="Cambria Math"/>
                            </a:rPr>
                            <m:t>+</m:t>
                          </m:r>
                          <m:r>
                            <a:rPr lang="en-US" sz="2400" i="1">
                              <a:latin typeface="Cambria Math"/>
                            </a:rPr>
                            <m:t>𝑚</m:t>
                          </m:r>
                        </m:e>
                      </m:d>
                      <m:acc>
                        <m:accPr>
                          <m:chr m:val="̈"/>
                          <m:ctrlPr>
                            <a:rPr lang="en-US" sz="2400" i="1">
                              <a:latin typeface="Cambria Math"/>
                            </a:rPr>
                          </m:ctrlPr>
                        </m:accPr>
                        <m:e>
                          <m:r>
                            <a:rPr lang="en-US" sz="2400" i="1">
                              <a:latin typeface="Cambria Math"/>
                              <a:ea typeface="Cambria Math"/>
                            </a:rPr>
                            <m:t>𝜑</m:t>
                          </m:r>
                        </m:e>
                      </m:acc>
                      <m:r>
                        <a:rPr lang="en-US" sz="2400" i="1">
                          <a:latin typeface="Cambria Math"/>
                        </a:rPr>
                        <m:t>=</m:t>
                      </m:r>
                      <m:r>
                        <a:rPr lang="en-US" sz="2400" i="1">
                          <a:latin typeface="Cambria Math"/>
                        </a:rPr>
                        <m:t>𝑚</m:t>
                      </m:r>
                      <m:d>
                        <m:dPr>
                          <m:ctrlPr>
                            <a:rPr lang="en-US" sz="2400" i="1">
                              <a:latin typeface="Cambria Math"/>
                            </a:rPr>
                          </m:ctrlPr>
                        </m:dPr>
                        <m:e>
                          <m:acc>
                            <m:accPr>
                              <m:chr m:val="̈"/>
                              <m:ctrlPr>
                                <a:rPr lang="en-US" sz="2400" i="1">
                                  <a:latin typeface="Cambria Math"/>
                                </a:rPr>
                              </m:ctrlPr>
                            </m:accPr>
                            <m:e>
                              <m:r>
                                <a:rPr lang="en-US" sz="2400" i="1">
                                  <a:latin typeface="Cambria Math"/>
                                  <a:ea typeface="Cambria Math"/>
                                </a:rPr>
                                <m:t>𝜃</m:t>
                              </m:r>
                            </m:e>
                          </m:acc>
                          <m:func>
                            <m:funcPr>
                              <m:ctrlPr>
                                <a:rPr lang="en-US" sz="2400" i="1">
                                  <a:latin typeface="Cambria Math"/>
                                </a:rPr>
                              </m:ctrlPr>
                            </m:funcPr>
                            <m:fName>
                              <m:r>
                                <m:rPr>
                                  <m:sty m:val="p"/>
                                </m:rPr>
                                <a:rPr lang="en-US" sz="2400">
                                  <a:latin typeface="Cambria Math"/>
                                </a:rPr>
                                <m:t>cos</m:t>
                              </m:r>
                            </m:fName>
                            <m:e>
                              <m:r>
                                <a:rPr lang="en-US" sz="2400" i="1">
                                  <a:latin typeface="Cambria Math"/>
                                  <a:ea typeface="Cambria Math"/>
                                </a:rPr>
                                <m:t>𝜃</m:t>
                              </m:r>
                            </m:e>
                          </m:func>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func>
                            <m:funcPr>
                              <m:ctrlPr>
                                <a:rPr lang="en-US" sz="2400" i="1">
                                  <a:latin typeface="Cambria Math"/>
                                </a:rPr>
                              </m:ctrlPr>
                            </m:funcPr>
                            <m:fName>
                              <m:r>
                                <m:rPr>
                                  <m:sty m:val="p"/>
                                </m:rPr>
                                <a:rPr lang="en-US" sz="2400">
                                  <a:latin typeface="Cambria Math"/>
                                </a:rPr>
                                <m:t>sin</m:t>
                              </m:r>
                            </m:fName>
                            <m:e>
                              <m:r>
                                <a:rPr lang="en-US" sz="2400" i="1">
                                  <a:latin typeface="Cambria Math"/>
                                  <a:ea typeface="Cambria Math"/>
                                </a:rPr>
                                <m:t>𝜃</m:t>
                              </m:r>
                            </m:e>
                          </m:func>
                        </m:e>
                      </m:d>
                    </m:oMath>
                  </m:oMathPara>
                </a14:m>
                <a:endParaRPr lang="en-US" sz="2400" dirty="0"/>
              </a:p>
              <a:p>
                <a:pPr algn="just"/>
                <a:r>
                  <a:rPr lang="en-US" sz="2400" dirty="0" smtClean="0"/>
                  <a:t>These</a:t>
                </a:r>
                <a:r>
                  <a:rPr lang="en-US" sz="2400" dirty="0"/>
                  <a:t>, then, are two differential equations in the two variables. </a:t>
                </a:r>
              </a:p>
            </p:txBody>
          </p:sp>
        </mc:Choice>
        <mc:Fallback>
          <p:sp>
            <p:nvSpPr>
              <p:cNvPr id="2" name="Rectangle 1"/>
              <p:cNvSpPr>
                <a:spLocks noRot="1" noChangeAspect="1" noMove="1" noResize="1" noEditPoints="1" noAdjustHandles="1" noChangeArrowheads="1" noChangeShapeType="1" noTextEdit="1"/>
              </p:cNvSpPr>
              <p:nvPr/>
            </p:nvSpPr>
            <p:spPr>
              <a:xfrm>
                <a:off x="990600" y="1323556"/>
                <a:ext cx="7239000" cy="3858044"/>
              </a:xfrm>
              <a:prstGeom prst="rect">
                <a:avLst/>
              </a:prstGeom>
              <a:blipFill rotWithShape="1">
                <a:blip r:embed="rId3"/>
                <a:stretch>
                  <a:fillRect l="-1348" t="-1264" r="-1264" b="-2212"/>
                </a:stretch>
              </a:blipFill>
            </p:spPr>
            <p:txBody>
              <a:bodyPr/>
              <a:lstStyle/>
              <a:p>
                <a:r>
                  <a:rPr lang="en-US">
                    <a:noFill/>
                  </a:rPr>
                  <a:t> </a:t>
                </a:r>
              </a:p>
            </p:txBody>
          </p:sp>
        </mc:Fallback>
      </mc:AlternateContent>
    </p:spTree>
    <p:extLst>
      <p:ext uri="{BB962C8B-B14F-4D97-AF65-F5344CB8AC3E}">
        <p14:creationId xmlns="" xmlns:p14="http://schemas.microsoft.com/office/powerpoint/2010/main" val="41350877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5504824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43000" y="762000"/>
                <a:ext cx="7010400" cy="5352619"/>
              </a:xfrm>
              <a:prstGeom prst="rect">
                <a:avLst/>
              </a:prstGeom>
            </p:spPr>
            <p:txBody>
              <a:bodyPr wrap="square">
                <a:spAutoFit/>
              </a:bodyPr>
              <a:lstStyle/>
              <a:p>
                <a:pPr algn="just"/>
                <a:r>
                  <a:rPr lang="en-US" sz="2400" dirty="0"/>
                  <a:t>It is easy to eliminate </a:t>
                </a:r>
                <a14:m>
                  <m:oMath xmlns:m="http://schemas.openxmlformats.org/officeDocument/2006/math">
                    <m:r>
                      <a:rPr lang="en-US" sz="2400" i="1">
                        <a:latin typeface="Cambria Math"/>
                        <a:ea typeface="Cambria Math"/>
                      </a:rPr>
                      <m:t>𝜑</m:t>
                    </m:r>
                  </m:oMath>
                </a14:m>
                <a:r>
                  <a:rPr lang="en-US" sz="2400" dirty="0"/>
                  <a:t> and hence get a single differential equation in </a:t>
                </a:r>
                <a14:m>
                  <m:oMath xmlns:m="http://schemas.openxmlformats.org/officeDocument/2006/math">
                    <m:r>
                      <a:rPr lang="en-US" sz="2400" i="1">
                        <a:latin typeface="Cambria Math"/>
                        <a:ea typeface="Cambria Math"/>
                      </a:rPr>
                      <m:t>𝜃</m:t>
                    </m:r>
                    <m:r>
                      <a:rPr lang="en-US" sz="2400" i="1">
                        <a:latin typeface="Cambria Math"/>
                        <a:ea typeface="Cambria Math"/>
                      </a:rPr>
                      <m:t> </m:t>
                    </m:r>
                  </m:oMath>
                </a14:m>
                <a:r>
                  <a:rPr lang="en-US" sz="2400" dirty="0"/>
                  <a:t>:</a:t>
                </a:r>
              </a:p>
              <a:p>
                <a:pPr algn="just"/>
                <a14:m>
                  <m:oMathPara xmlns:m="http://schemas.openxmlformats.org/officeDocument/2006/math">
                    <m:oMathParaPr>
                      <m:jc m:val="centerGroup"/>
                    </m:oMathParaPr>
                    <m:oMath xmlns:m="http://schemas.openxmlformats.org/officeDocument/2006/math">
                      <m:d>
                        <m:dPr>
                          <m:ctrlPr>
                            <a:rPr lang="en-US" sz="2400" i="1">
                              <a:latin typeface="Cambria Math"/>
                            </a:rPr>
                          </m:ctrlPr>
                        </m:dPr>
                        <m:e>
                          <m:r>
                            <a:rPr lang="en-US" sz="2400" i="1">
                              <a:latin typeface="Cambria Math"/>
                            </a:rPr>
                            <m:t>2</m:t>
                          </m:r>
                          <m:r>
                            <a:rPr lang="en-US" sz="2400" i="1">
                              <a:latin typeface="Cambria Math"/>
                            </a:rPr>
                            <m:t>𝑀</m:t>
                          </m:r>
                          <m:r>
                            <a:rPr lang="en-US" sz="2400" i="1">
                              <a:latin typeface="Cambria Math"/>
                            </a:rPr>
                            <m:t>+</m:t>
                          </m:r>
                          <m:r>
                            <a:rPr lang="en-US" sz="2400" i="1">
                              <a:latin typeface="Cambria Math"/>
                            </a:rPr>
                            <m:t>𝑚</m:t>
                          </m:r>
                          <m:sSup>
                            <m:sSupPr>
                              <m:ctrlPr>
                                <a:rPr lang="en-US" sz="2400" i="1">
                                  <a:latin typeface="Cambria Math"/>
                                </a:rPr>
                              </m:ctrlPr>
                            </m:sSupPr>
                            <m:e>
                              <m:func>
                                <m:funcPr>
                                  <m:ctrlPr>
                                    <a:rPr lang="en-US" sz="2400" i="1">
                                      <a:latin typeface="Cambria Math"/>
                                    </a:rPr>
                                  </m:ctrlPr>
                                </m:funcPr>
                                <m:fName>
                                  <m:r>
                                    <a:rPr lang="en-US" sz="2400">
                                      <a:latin typeface="Cambria Math"/>
                                    </a:rPr>
                                    <m:t>(</m:t>
                                  </m:r>
                                  <m:r>
                                    <m:rPr>
                                      <m:sty m:val="p"/>
                                    </m:rPr>
                                    <a:rPr lang="en-US" sz="2400">
                                      <a:latin typeface="Cambria Math"/>
                                    </a:rPr>
                                    <m:t>sin</m:t>
                                  </m:r>
                                </m:fName>
                                <m:e>
                                  <m:r>
                                    <a:rPr lang="en-US" sz="2400" i="1">
                                      <a:latin typeface="Cambria Math"/>
                                      <a:ea typeface="Cambria Math"/>
                                    </a:rPr>
                                    <m:t>𝜃</m:t>
                                  </m:r>
                                  <m:r>
                                    <a:rPr lang="en-US" sz="2400" i="1">
                                      <a:latin typeface="Cambria Math"/>
                                      <a:ea typeface="Cambria Math"/>
                                    </a:rPr>
                                    <m:t>)</m:t>
                                  </m:r>
                                </m:e>
                              </m:func>
                            </m:e>
                            <m:sup>
                              <m:r>
                                <a:rPr lang="en-US" sz="2400" i="1">
                                  <a:latin typeface="Cambria Math"/>
                                </a:rPr>
                                <m:t>2</m:t>
                              </m:r>
                            </m:sup>
                          </m:sSup>
                        </m:e>
                      </m:d>
                      <m:r>
                        <a:rPr lang="en-US" sz="2400" i="1">
                          <a:latin typeface="Cambria Math"/>
                        </a:rPr>
                        <m:t>𝑎</m:t>
                      </m:r>
                      <m:acc>
                        <m:accPr>
                          <m:chr m:val="̈"/>
                          <m:ctrlPr>
                            <a:rPr lang="en-US" sz="2400" i="1">
                              <a:latin typeface="Cambria Math"/>
                            </a:rPr>
                          </m:ctrlPr>
                        </m:accPr>
                        <m:e>
                          <m:r>
                            <a:rPr lang="en-US" sz="2400" i="1">
                              <a:latin typeface="Cambria Math"/>
                              <a:ea typeface="Cambria Math"/>
                            </a:rPr>
                            <m:t>𝜃</m:t>
                          </m:r>
                        </m:e>
                      </m:acc>
                      <m:r>
                        <a:rPr lang="en-US" sz="2400" i="1">
                          <a:latin typeface="Cambria Math"/>
                        </a:rPr>
                        <m:t>+</m:t>
                      </m:r>
                      <m:r>
                        <a:rPr lang="en-US" sz="2400" i="1">
                          <a:latin typeface="Cambria Math"/>
                        </a:rPr>
                        <m:t>𝑚𝑎</m:t>
                      </m:r>
                      <m:func>
                        <m:funcPr>
                          <m:ctrlPr>
                            <a:rPr lang="en-US" sz="2400" i="1">
                              <a:latin typeface="Cambria Math"/>
                            </a:rPr>
                          </m:ctrlPr>
                        </m:funcPr>
                        <m:fName>
                          <m:r>
                            <m:rPr>
                              <m:sty m:val="p"/>
                            </m:rPr>
                            <a:rPr lang="en-US" sz="2400">
                              <a:latin typeface="Cambria Math"/>
                            </a:rPr>
                            <m:t>sin</m:t>
                          </m:r>
                        </m:fName>
                        <m:e>
                          <m:r>
                            <a:rPr lang="en-US" sz="2400" i="1">
                              <a:latin typeface="Cambria Math"/>
                              <a:ea typeface="Cambria Math"/>
                            </a:rPr>
                            <m:t>𝜃</m:t>
                          </m:r>
                        </m:e>
                      </m:func>
                      <m:func>
                        <m:funcPr>
                          <m:ctrlPr>
                            <a:rPr lang="en-US" sz="2400" i="1">
                              <a:latin typeface="Cambria Math"/>
                              <a:ea typeface="Cambria Math"/>
                            </a:rPr>
                          </m:ctrlPr>
                        </m:funcPr>
                        <m:fName>
                          <m:r>
                            <m:rPr>
                              <m:sty m:val="p"/>
                            </m:rPr>
                            <a:rPr lang="en-US" sz="2400">
                              <a:latin typeface="Cambria Math"/>
                              <a:ea typeface="Cambria Math"/>
                            </a:rPr>
                            <m:t>cos</m:t>
                          </m:r>
                        </m:fName>
                        <m:e>
                          <m:r>
                            <a:rPr lang="en-US" sz="2400" i="1">
                              <a:latin typeface="Cambria Math"/>
                              <a:ea typeface="Cambria Math"/>
                            </a:rPr>
                            <m:t>𝜃</m:t>
                          </m:r>
                        </m:e>
                      </m:func>
                      <m:sSup>
                        <m:sSupPr>
                          <m:ctrlPr>
                            <a:rPr lang="en-US" sz="2400" i="1">
                              <a:latin typeface="Cambria Math"/>
                              <a:ea typeface="Cambria Math"/>
                            </a:rPr>
                          </m:ctrlPr>
                        </m:sSupPr>
                        <m:e>
                          <m:acc>
                            <m:accPr>
                              <m:chr m:val="̇"/>
                              <m:ctrlPr>
                                <a:rPr lang="en-US" sz="2400" i="1">
                                  <a:latin typeface="Cambria Math"/>
                                  <a:ea typeface="Cambria Math"/>
                                </a:rPr>
                              </m:ctrlPr>
                            </m:accPr>
                            <m:e>
                              <m:r>
                                <a:rPr lang="en-US" sz="2400" i="1">
                                  <a:latin typeface="Cambria Math"/>
                                  <a:ea typeface="Cambria Math"/>
                                </a:rPr>
                                <m:t>𝜃</m:t>
                              </m:r>
                            </m:e>
                          </m:acc>
                        </m:e>
                        <m:sup>
                          <m:r>
                            <a:rPr lang="en-US" sz="2400" i="1">
                              <a:latin typeface="Cambria Math"/>
                              <a:ea typeface="Cambria Math"/>
                            </a:rPr>
                            <m:t>2</m:t>
                          </m:r>
                        </m:sup>
                      </m:sSup>
                      <m:r>
                        <a:rPr lang="en-US" sz="2400" i="1">
                          <a:latin typeface="Cambria Math"/>
                        </a:rPr>
                        <m:t>+</m:t>
                      </m:r>
                      <m:d>
                        <m:dPr>
                          <m:ctrlPr>
                            <a:rPr lang="en-US" sz="2400" i="1">
                              <a:latin typeface="Cambria Math"/>
                            </a:rPr>
                          </m:ctrlPr>
                        </m:dPr>
                        <m:e>
                          <m:r>
                            <a:rPr lang="en-US" sz="2400" i="1">
                              <a:latin typeface="Cambria Math"/>
                            </a:rPr>
                            <m:t>2</m:t>
                          </m:r>
                          <m:r>
                            <a:rPr lang="en-US" sz="2400" i="1">
                              <a:latin typeface="Cambria Math"/>
                            </a:rPr>
                            <m:t>𝑀</m:t>
                          </m:r>
                          <m:r>
                            <a:rPr lang="en-US" sz="2400" i="1">
                              <a:latin typeface="Cambria Math"/>
                            </a:rPr>
                            <m:t>+</m:t>
                          </m:r>
                          <m:r>
                            <a:rPr lang="en-US" sz="2400" i="1">
                              <a:latin typeface="Cambria Math"/>
                            </a:rPr>
                            <m:t>𝑚</m:t>
                          </m:r>
                        </m:e>
                      </m:d>
                      <m:r>
                        <a:rPr lang="en-US" sz="2400" i="1">
                          <a:latin typeface="Cambria Math"/>
                        </a:rPr>
                        <m:t>𝑔</m:t>
                      </m:r>
                      <m:func>
                        <m:funcPr>
                          <m:ctrlPr>
                            <a:rPr lang="en-US" sz="2400" i="1">
                              <a:latin typeface="Cambria Math"/>
                            </a:rPr>
                          </m:ctrlPr>
                        </m:funcPr>
                        <m:fName>
                          <m:r>
                            <m:rPr>
                              <m:sty m:val="p"/>
                            </m:rPr>
                            <a:rPr lang="en-US" sz="2400">
                              <a:latin typeface="Cambria Math"/>
                            </a:rPr>
                            <m:t>sin</m:t>
                          </m:r>
                        </m:fName>
                        <m:e>
                          <m:r>
                            <a:rPr lang="en-US" sz="2400" i="1">
                              <a:latin typeface="Cambria Math"/>
                              <a:ea typeface="Cambria Math"/>
                            </a:rPr>
                            <m:t>𝜃</m:t>
                          </m:r>
                        </m:e>
                      </m:func>
                      <m:r>
                        <a:rPr lang="en-US" sz="2400" i="1">
                          <a:latin typeface="Cambria Math"/>
                        </a:rPr>
                        <m:t>=0</m:t>
                      </m:r>
                    </m:oMath>
                  </m:oMathPara>
                </a14:m>
                <a:endParaRPr lang="en-US" sz="2400" dirty="0"/>
              </a:p>
              <a:p>
                <a:pPr algn="just"/>
                <a:r>
                  <a:rPr lang="en-US" sz="2400" dirty="0"/>
                  <a:t>Solving this gives </a:t>
                </a:r>
                <a14:m>
                  <m:oMath xmlns:m="http://schemas.openxmlformats.org/officeDocument/2006/math">
                    <m:r>
                      <a:rPr lang="en-US" sz="2400" i="1">
                        <a:latin typeface="Cambria Math"/>
                        <a:ea typeface="Cambria Math"/>
                      </a:rPr>
                      <m:t>𝜃</m:t>
                    </m:r>
                  </m:oMath>
                </a14:m>
                <a:r>
                  <a:rPr lang="en-US" sz="2400" dirty="0"/>
                  <a:t> as a function of the time. In the meantime, </a:t>
                </a:r>
                <a:r>
                  <a:rPr lang="en-US" sz="2400" dirty="0" smtClean="0"/>
                  <a:t>we can get </a:t>
                </a:r>
                <a:r>
                  <a:rPr lang="en-US" sz="2400" dirty="0"/>
                  <a:t>the </a:t>
                </a:r>
                <a14:m>
                  <m:oMath xmlns:m="http://schemas.openxmlformats.org/officeDocument/2006/math">
                    <m:acc>
                      <m:accPr>
                        <m:chr m:val="̇"/>
                        <m:ctrlPr>
                          <a:rPr lang="en-US" sz="2400" i="1">
                            <a:latin typeface="Cambria Math"/>
                            <a:ea typeface="Cambria Math"/>
                          </a:rPr>
                        </m:ctrlPr>
                      </m:accPr>
                      <m:e>
                        <m:r>
                          <a:rPr lang="en-US" sz="2400" i="1">
                            <a:latin typeface="Cambria Math"/>
                            <a:ea typeface="Cambria Math"/>
                          </a:rPr>
                          <m:t>𝜃</m:t>
                        </m:r>
                      </m:e>
                    </m:acc>
                  </m:oMath>
                </a14:m>
                <a:r>
                  <a:rPr lang="en-US" sz="2400" dirty="0"/>
                  <a:t> as a function of </a:t>
                </a:r>
                <a14:m>
                  <m:oMath xmlns:m="http://schemas.openxmlformats.org/officeDocument/2006/math">
                    <m:r>
                      <a:rPr lang="en-US" sz="2400" i="1">
                        <a:latin typeface="Cambria Math"/>
                        <a:ea typeface="Cambria Math"/>
                      </a:rPr>
                      <m:t>𝜃</m:t>
                    </m:r>
                  </m:oMath>
                </a14:m>
                <a:r>
                  <a:rPr lang="en-US" sz="2400" dirty="0"/>
                  <a:t>. Thus, the total energy is constant:</a:t>
                </a:r>
              </a:p>
              <a:p>
                <a:pPr algn="just"/>
                <a14:m>
                  <m:oMathPara xmlns:m="http://schemas.openxmlformats.org/officeDocument/2006/math">
                    <m:oMathParaPr>
                      <m:jc m:val="centerGroup"/>
                    </m:oMathParaPr>
                    <m:oMath xmlns:m="http://schemas.openxmlformats.org/officeDocument/2006/math">
                      <m:r>
                        <a:rPr lang="en-US" sz="2400" i="1">
                          <a:latin typeface="Cambria Math"/>
                        </a:rPr>
                        <m:t>𝑀</m:t>
                      </m:r>
                      <m:sSup>
                        <m:sSupPr>
                          <m:ctrlPr>
                            <a:rPr lang="en-US" sz="2400" i="1">
                              <a:latin typeface="Cambria Math"/>
                            </a:rPr>
                          </m:ctrlPr>
                        </m:sSupPr>
                        <m:e>
                          <m:r>
                            <a:rPr lang="en-US" sz="2400" i="1">
                              <a:latin typeface="Cambria Math"/>
                            </a:rPr>
                            <m:t>𝑎</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den>
                      </m:f>
                      <m:r>
                        <a:rPr lang="en-US" sz="2400" i="1">
                          <a:latin typeface="Cambria Math"/>
                        </a:rPr>
                        <m:t>𝑚</m:t>
                      </m:r>
                      <m:sSup>
                        <m:sSupPr>
                          <m:ctrlPr>
                            <a:rPr lang="en-US" sz="2400" i="1">
                              <a:latin typeface="Cambria Math"/>
                            </a:rPr>
                          </m:ctrlPr>
                        </m:sSupPr>
                        <m:e>
                          <m:r>
                            <a:rPr lang="en-US" sz="2400" i="1">
                              <a:latin typeface="Cambria Math"/>
                            </a:rPr>
                            <m:t>𝑎</m:t>
                          </m:r>
                        </m:e>
                        <m:sup>
                          <m:r>
                            <a:rPr lang="en-US" sz="2400" i="1">
                              <a:latin typeface="Cambria Math"/>
                            </a:rPr>
                            <m:t>2</m:t>
                          </m:r>
                        </m:sup>
                      </m:sSup>
                      <m:d>
                        <m:dPr>
                          <m:ctrlPr>
                            <a:rPr lang="en-US" sz="2400" i="1">
                              <a:latin typeface="Cambria Math"/>
                            </a:rPr>
                          </m:ctrlPr>
                        </m:dPr>
                        <m:e>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𝜑</m:t>
                                  </m:r>
                                </m:e>
                              </m:acc>
                            </m:e>
                            <m:sup>
                              <m:r>
                                <a:rPr lang="en-US" sz="2400" i="1">
                                  <a:latin typeface="Cambria Math"/>
                                </a:rPr>
                                <m:t>2</m:t>
                              </m:r>
                            </m:sup>
                          </m:sSup>
                          <m:r>
                            <a:rPr lang="en-US" sz="2400" i="1">
                              <a:latin typeface="Cambria Math"/>
                            </a:rPr>
                            <m:t>−2</m:t>
                          </m:r>
                          <m:acc>
                            <m:accPr>
                              <m:chr m:val="̇"/>
                              <m:ctrlPr>
                                <a:rPr lang="en-US" sz="2400" i="1">
                                  <a:latin typeface="Cambria Math"/>
                                </a:rPr>
                              </m:ctrlPr>
                            </m:accPr>
                            <m:e>
                              <m:r>
                                <a:rPr lang="en-US" sz="2400" i="1">
                                  <a:latin typeface="Cambria Math"/>
                                  <a:ea typeface="Cambria Math"/>
                                </a:rPr>
                                <m:t>𝜃</m:t>
                              </m:r>
                            </m:e>
                          </m:acc>
                          <m:acc>
                            <m:accPr>
                              <m:chr m:val="̇"/>
                              <m:ctrlPr>
                                <a:rPr lang="en-US" sz="2400" i="1">
                                  <a:latin typeface="Cambria Math"/>
                                </a:rPr>
                              </m:ctrlPr>
                            </m:accPr>
                            <m:e>
                              <m:r>
                                <a:rPr lang="en-US" sz="2400" i="1">
                                  <a:latin typeface="Cambria Math"/>
                                  <a:ea typeface="Cambria Math"/>
                                </a:rPr>
                                <m:t>𝜑</m:t>
                              </m:r>
                            </m:e>
                          </m:acc>
                          <m:func>
                            <m:funcPr>
                              <m:ctrlPr>
                                <a:rPr lang="en-US" sz="2400" i="1">
                                  <a:latin typeface="Cambria Math"/>
                                  <a:ea typeface="Cambria Math"/>
                                </a:rPr>
                              </m:ctrlPr>
                            </m:funcPr>
                            <m:fName>
                              <m:r>
                                <m:rPr>
                                  <m:sty m:val="p"/>
                                </m:rPr>
                                <a:rPr lang="en-US" sz="2400">
                                  <a:latin typeface="Cambria Math"/>
                                  <a:ea typeface="Cambria Math"/>
                                </a:rPr>
                                <m:t>cos</m:t>
                              </m:r>
                            </m:fName>
                            <m:e>
                              <m:r>
                                <a:rPr lang="en-US" sz="2400" i="1">
                                  <a:latin typeface="Cambria Math"/>
                                  <a:ea typeface="Cambria Math"/>
                                </a:rPr>
                                <m:t>𝜃</m:t>
                              </m:r>
                            </m:e>
                          </m:func>
                        </m:e>
                      </m:d>
                      <m:r>
                        <a:rPr lang="en-US" sz="2400" i="1">
                          <a:latin typeface="Cambria Math"/>
                        </a:rPr>
                        <m:t>−</m:t>
                      </m:r>
                      <m:r>
                        <a:rPr lang="en-US" sz="2400" i="1">
                          <a:latin typeface="Cambria Math"/>
                        </a:rPr>
                        <m:t>𝑚𝑔𝑎</m:t>
                      </m:r>
                      <m:func>
                        <m:funcPr>
                          <m:ctrlPr>
                            <a:rPr lang="en-US" sz="2400" i="1">
                              <a:latin typeface="Cambria Math"/>
                            </a:rPr>
                          </m:ctrlPr>
                        </m:funcPr>
                        <m:fName>
                          <m:r>
                            <m:rPr>
                              <m:sty m:val="p"/>
                            </m:rPr>
                            <a:rPr lang="en-US" sz="2400">
                              <a:latin typeface="Cambria Math"/>
                            </a:rPr>
                            <m:t>cos</m:t>
                          </m:r>
                        </m:fName>
                        <m:e>
                          <m:r>
                            <a:rPr lang="en-US" sz="2400" i="1">
                              <a:latin typeface="Cambria Math"/>
                              <a:ea typeface="Cambria Math"/>
                            </a:rPr>
                            <m:t>𝜃</m:t>
                          </m:r>
                        </m:e>
                      </m:func>
                      <m:r>
                        <a:rPr lang="en-US" sz="2400" i="1">
                          <a:latin typeface="Cambria Math"/>
                        </a:rPr>
                        <m:t>=</m:t>
                      </m:r>
                      <m:r>
                        <a:rPr lang="en-US" sz="2400" i="1">
                          <a:latin typeface="Cambria Math"/>
                        </a:rPr>
                        <m:t>𝐸</m:t>
                      </m:r>
                    </m:oMath>
                  </m:oMathPara>
                </a14:m>
                <a:endParaRPr lang="en-US" sz="2400" dirty="0"/>
              </a:p>
              <a:p>
                <a:pPr algn="just"/>
                <a:r>
                  <a:rPr lang="en-US" sz="2400" dirty="0"/>
                  <a:t>Here, the potential energy is being measured from the </a:t>
                </a:r>
                <a:r>
                  <a:rPr lang="en-US" sz="2400" dirty="0" err="1"/>
                  <a:t>centre</a:t>
                </a:r>
                <a:r>
                  <a:rPr lang="en-US" sz="2400" dirty="0"/>
                  <a:t> of the circle. Also, if we assume that the initial condition is that at time </a:t>
                </a:r>
                <a14:m>
                  <m:oMath xmlns:m="http://schemas.openxmlformats.org/officeDocument/2006/math">
                    <m:r>
                      <a:rPr lang="en-US" sz="2400" i="1">
                        <a:latin typeface="Cambria Math"/>
                      </a:rPr>
                      <m:t>𝑡</m:t>
                    </m:r>
                    <m:r>
                      <a:rPr lang="en-US" sz="2400" i="1">
                        <a:latin typeface="Cambria Math"/>
                      </a:rPr>
                      <m:t>=0,</m:t>
                    </m:r>
                  </m:oMath>
                </a14:m>
                <a:r>
                  <a:rPr lang="en-US" sz="2400" dirty="0"/>
                  <a:t> the kinetic energy was zero and </a:t>
                </a:r>
                <a14:m>
                  <m:oMath xmlns:m="http://schemas.openxmlformats.org/officeDocument/2006/math">
                    <m:r>
                      <a:rPr lang="en-US" sz="2400" i="1">
                        <a:latin typeface="Cambria Math"/>
                        <a:ea typeface="Cambria Math"/>
                      </a:rPr>
                      <m:t>𝜃</m:t>
                    </m:r>
                    <m:r>
                      <a:rPr lang="en-US" sz="2400" i="1">
                        <a:latin typeface="Cambria Math"/>
                        <a:ea typeface="Cambria Math"/>
                      </a:rPr>
                      <m:t>=</m:t>
                    </m:r>
                    <m:r>
                      <a:rPr lang="en-US" sz="2400" i="1">
                        <a:latin typeface="Cambria Math"/>
                        <a:ea typeface="Cambria Math"/>
                      </a:rPr>
                      <m:t>𝛼</m:t>
                    </m:r>
                    <m:r>
                      <a:rPr lang="en-US" sz="2400" i="1">
                        <a:latin typeface="Cambria Math"/>
                        <a:ea typeface="Cambria Math"/>
                      </a:rPr>
                      <m:t>,</m:t>
                    </m:r>
                  </m:oMath>
                </a14:m>
                <a:r>
                  <a:rPr lang="it-IT" sz="2400" dirty="0"/>
                  <a:t> then </a:t>
                </a:r>
                <a14:m>
                  <m:oMath xmlns:m="http://schemas.openxmlformats.org/officeDocument/2006/math">
                    <m:r>
                      <a:rPr lang="en-US" sz="2400" i="1">
                        <a:latin typeface="Cambria Math"/>
                      </a:rPr>
                      <m:t>𝐸</m:t>
                    </m:r>
                    <m:r>
                      <a:rPr lang="en-US" sz="2400" i="1">
                        <a:latin typeface="Cambria Math"/>
                      </a:rPr>
                      <m:t>=−</m:t>
                    </m:r>
                    <m:r>
                      <a:rPr lang="en-US" sz="2400" i="1">
                        <a:latin typeface="Cambria Math"/>
                      </a:rPr>
                      <m:t>𝑚𝑔𝑎</m:t>
                    </m:r>
                    <m:func>
                      <m:funcPr>
                        <m:ctrlPr>
                          <a:rPr lang="en-US" sz="2400" i="1">
                            <a:latin typeface="Cambria Math"/>
                          </a:rPr>
                        </m:ctrlPr>
                      </m:funcPr>
                      <m:fName>
                        <m:r>
                          <m:rPr>
                            <m:sty m:val="p"/>
                          </m:rPr>
                          <a:rPr lang="en-US" sz="2400">
                            <a:latin typeface="Cambria Math"/>
                          </a:rPr>
                          <m:t>cos</m:t>
                        </m:r>
                      </m:fName>
                      <m:e>
                        <m:r>
                          <a:rPr lang="en-US" sz="2400" i="1">
                            <a:latin typeface="Cambria Math"/>
                            <a:ea typeface="Cambria Math"/>
                          </a:rPr>
                          <m:t>𝛼</m:t>
                        </m:r>
                        <m:r>
                          <a:rPr lang="en-US" sz="2400" i="1">
                            <a:latin typeface="Cambria Math"/>
                            <a:ea typeface="Cambria Math"/>
                          </a:rPr>
                          <m:t>.</m:t>
                        </m:r>
                      </m:e>
                    </m:func>
                  </m:oMath>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143000" y="762000"/>
                <a:ext cx="7010400" cy="5352619"/>
              </a:xfrm>
              <a:prstGeom prst="rect">
                <a:avLst/>
              </a:prstGeom>
              <a:blipFill rotWithShape="1">
                <a:blip r:embed="rId2"/>
                <a:stretch>
                  <a:fillRect l="-1391" t="-911" r="-1304" b="-1822"/>
                </a:stretch>
              </a:blipFill>
            </p:spPr>
            <p:txBody>
              <a:bodyPr/>
              <a:lstStyle/>
              <a:p>
                <a:r>
                  <a:rPr lang="en-US">
                    <a:noFill/>
                  </a:rPr>
                  <a:t> </a:t>
                </a:r>
              </a:p>
            </p:txBody>
          </p:sp>
        </mc:Fallback>
      </mc:AlternateContent>
    </p:spTree>
    <p:extLst>
      <p:ext uri="{BB962C8B-B14F-4D97-AF65-F5344CB8AC3E}">
        <p14:creationId xmlns="" xmlns:p14="http://schemas.microsoft.com/office/powerpoint/2010/main" val="27283557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 xmlns:p14="http://schemas.microsoft.com/office/powerpoint/2010/main" val="21966670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lipFill rotWithShape="1">
          <a:blip xmlns:r="http://schemas.openxmlformats.org/officeDocument/2006/relationships" r:embed="rId1"/>
          <a:stretch>
            <a:fillRect l="-1165" t="-1361" r="-1087" b="-2891"/>
          </a:stretch>
        </a:blipFill>
      </a:spPr>
      <a:bodyPr/>
      <a:lstStyle>
        <a:defPPr>
          <a:defRPr>
            <a:no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2514</TotalTime>
  <Words>58</Words>
  <Application>Microsoft Office PowerPoint</Application>
  <PresentationFormat>On-screen Show (4:3)</PresentationFormat>
  <Paragraphs>24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Revision</vt:lpstr>
      <vt:lpstr>Some Examples related to Lagrangian and Hamiltonian</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vcomsats</cp:lastModifiedBy>
  <cp:revision>107</cp:revision>
  <dcterms:created xsi:type="dcterms:W3CDTF">2012-12-31T05:54:03Z</dcterms:created>
  <dcterms:modified xsi:type="dcterms:W3CDTF">2013-01-06T07:25:16Z</dcterms:modified>
</cp:coreProperties>
</file>