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9" r:id="rId4"/>
    <p:sldId id="260" r:id="rId5"/>
    <p:sldId id="261" r:id="rId6"/>
    <p:sldId id="262" r:id="rId7"/>
    <p:sldId id="270" r:id="rId8"/>
    <p:sldId id="263" r:id="rId9"/>
    <p:sldId id="264" r:id="rId10"/>
    <p:sldId id="265" r:id="rId11"/>
    <p:sldId id="266" r:id="rId12"/>
    <p:sldId id="271" r:id="rId13"/>
    <p:sldId id="267" r:id="rId14"/>
    <p:sldId id="272" r:id="rId15"/>
    <p:sldId id="268" r:id="rId16"/>
    <p:sldId id="25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580A-309C-4FFF-B0F2-4F9073DA1A2D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4BC5-CD96-479F-A1AB-892A1116B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8035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580A-309C-4FFF-B0F2-4F9073DA1A2D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4BC5-CD96-479F-A1AB-892A1116B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32616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580A-309C-4FFF-B0F2-4F9073DA1A2D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4BC5-CD96-479F-A1AB-892A1116B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0470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580A-309C-4FFF-B0F2-4F9073DA1A2D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4BC5-CD96-479F-A1AB-892A1116B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2973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580A-309C-4FFF-B0F2-4F9073DA1A2D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4BC5-CD96-479F-A1AB-892A1116B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9390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580A-309C-4FFF-B0F2-4F9073DA1A2D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4BC5-CD96-479F-A1AB-892A1116B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858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580A-309C-4FFF-B0F2-4F9073DA1A2D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4BC5-CD96-479F-A1AB-892A1116B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5492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580A-309C-4FFF-B0F2-4F9073DA1A2D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4BC5-CD96-479F-A1AB-892A1116B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8918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580A-309C-4FFF-B0F2-4F9073DA1A2D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4BC5-CD96-479F-A1AB-892A1116B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7669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580A-309C-4FFF-B0F2-4F9073DA1A2D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4BC5-CD96-479F-A1AB-892A1116B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1793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580A-309C-4FFF-B0F2-4F9073DA1A2D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F4BC5-CD96-479F-A1AB-892A1116B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8590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E580A-309C-4FFF-B0F2-4F9073DA1A2D}" type="datetimeFigureOut">
              <a:rPr lang="en-US" smtClean="0"/>
              <a:pPr/>
              <a:t>1/6/2013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F4BC5-CD96-479F-A1AB-892A1116B6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312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14400" y="1905000"/>
            <a:ext cx="7391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 was about</a:t>
            </a:r>
          </a:p>
          <a:p>
            <a:endParaRPr lang="en-US" sz="2400" dirty="0"/>
          </a:p>
          <a:p>
            <a:r>
              <a:rPr lang="en-US" sz="2400" dirty="0" err="1" smtClean="0"/>
              <a:t>Variational</a:t>
            </a:r>
            <a:r>
              <a:rPr lang="en-US" sz="2400" dirty="0" smtClean="0"/>
              <a:t> Principle</a:t>
            </a:r>
          </a:p>
          <a:p>
            <a:endParaRPr lang="en-US" sz="2400" dirty="0"/>
          </a:p>
          <a:p>
            <a:r>
              <a:rPr lang="en-US" sz="2400" dirty="0" smtClean="0"/>
              <a:t>Euler-Lagrange Equation</a:t>
            </a:r>
          </a:p>
          <a:p>
            <a:endParaRPr lang="en-US" sz="2400" dirty="0"/>
          </a:p>
          <a:p>
            <a:r>
              <a:rPr lang="en-US" sz="2400" dirty="0" smtClean="0"/>
              <a:t>Hamilton’s Principle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95304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990600" y="1296044"/>
                <a:ext cx="7315200" cy="47372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 smtClean="0"/>
                  <a:t>Example (Calculus):</a:t>
                </a:r>
              </a:p>
              <a:p>
                <a:pPr algn="just"/>
                <a:endParaRPr lang="en-US" sz="2400" b="1" dirty="0" smtClean="0"/>
              </a:p>
              <a:p>
                <a:pPr algn="just"/>
                <a:r>
                  <a:rPr lang="en-US" sz="2400" dirty="0" smtClean="0"/>
                  <a:t>A </a:t>
                </a:r>
                <a:r>
                  <a:rPr lang="en-US" sz="2400" dirty="0"/>
                  <a:t>standard example is finding the real-valued function on the interval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[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𝑏</m:t>
                    </m:r>
                    <m:r>
                      <a:rPr lang="en-US" sz="2400" i="1">
                        <a:latin typeface="Cambria Math"/>
                      </a:rPr>
                      <m:t>]</m:t>
                    </m:r>
                  </m:oMath>
                </a14:m>
                <a:r>
                  <a:rPr lang="en-US" sz="2400" dirty="0"/>
                  <a:t>, such that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𝑐</m:t>
                    </m:r>
                  </m:oMath>
                </a14:m>
                <a:r>
                  <a:rPr lang="en-US" sz="2400" dirty="0"/>
                  <a:t> and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𝑑</m:t>
                    </m:r>
                  </m:oMath>
                </a14:m>
                <a:r>
                  <a:rPr lang="en-US" sz="2400" dirty="0"/>
                  <a:t>, the length of whose graph is as short as possible. The length of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 is: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𝑙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𝑎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𝑏</m:t>
                          </m:r>
                        </m:sup>
                        <m:e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′(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))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nary>
                      <m:r>
                        <a:rPr lang="en-US" sz="2400" i="1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the integrand function being </a:t>
                </a:r>
                <a:endParaRPr lang="en-US" sz="2400" dirty="0" smtClean="0"/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𝑦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/>
                          </a:rPr>
                          <m:t>1+</m:t>
                        </m:r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𝑦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′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2400" dirty="0"/>
                  <a:t> </a:t>
                </a:r>
                <a:endParaRPr lang="en-US" sz="2400" dirty="0" smtClean="0"/>
              </a:p>
              <a:p>
                <a:pPr algn="just"/>
                <a:r>
                  <a:rPr lang="en-US" sz="2400" dirty="0" smtClean="0"/>
                  <a:t>evaluated </a:t>
                </a:r>
                <a:r>
                  <a:rPr lang="en-US" sz="2400" dirty="0"/>
                  <a:t>at 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𝑦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sSup>
                          <m:sSup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en-US" sz="2400" i="1">
                                <a:latin typeface="Cambria Math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i="1">
                        <a:latin typeface="Cambria Math"/>
                      </a:rPr>
                      <m:t>=(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,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1296044"/>
                <a:ext cx="7315200" cy="4737259"/>
              </a:xfrm>
              <a:prstGeom prst="rect">
                <a:avLst/>
              </a:prstGeom>
              <a:blipFill rotWithShape="1">
                <a:blip r:embed="rId3"/>
                <a:stretch>
                  <a:fillRect l="-1333" t="-1030" r="-1250" b="-16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Euler-Lagrange Equations (Again)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109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5708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838200" y="533400"/>
                <a:ext cx="7696200" cy="6314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The partial derivatives of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dirty="0"/>
                  <a:t> are: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  <m:r>
                            <a:rPr lang="en-US" sz="2400" i="1">
                              <a:latin typeface="Cambria Math"/>
                            </a:rPr>
                            <m:t>′)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 smtClean="0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′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</a:t>
                </a:r>
                <a:r>
                  <a:rPr lang="en-US" sz="2400" dirty="0" smtClean="0"/>
                  <a:t>nd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  <m:r>
                            <a:rPr lang="en-US" sz="2400" i="1">
                              <a:latin typeface="Cambria Math"/>
                            </a:rPr>
                            <m:t>′)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=0.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/>
                  <a:t>By substituting these into the Euler–Lagrange equation, we obtain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sz="2400" i="1" smtClean="0">
                              <a:latin typeface="Cambria Math"/>
                            </a:rPr>
                            <m:t>′(</m:t>
                          </m:r>
                          <m:r>
                            <a:rPr lang="en-US" sz="240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i="1" smtClean="0">
                              <a:latin typeface="Cambria Math"/>
                            </a:rPr>
                            <m:t>)/</m:t>
                          </m:r>
                          <m:rad>
                            <m:radPr>
                              <m:degHide m:val="on"/>
                              <m:ctrlPr>
                                <a:rPr lang="en-US" sz="2400" i="1" smtClean="0">
                                  <a:latin typeface="Cambria Math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1+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′(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))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</m:d>
                      <m:r>
                        <a:rPr lang="en-US" sz="24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</a:rPr>
                        <m:t>𝑓</m:t>
                      </m:r>
                      <m:r>
                        <a:rPr lang="en-US" sz="2400" i="1" smtClean="0">
                          <a:latin typeface="Cambria Math"/>
                        </a:rPr>
                        <m:t>′(</m:t>
                      </m:r>
                      <m:r>
                        <a:rPr lang="en-US" sz="2400" i="1" smtClean="0">
                          <a:latin typeface="Cambria Math"/>
                        </a:rPr>
                        <m:t>𝑥</m:t>
                      </m:r>
                      <m:r>
                        <a:rPr lang="en-US" sz="2400" i="1" smtClean="0">
                          <a:latin typeface="Cambria Math"/>
                        </a:rPr>
                        <m:t>)/</m:t>
                      </m:r>
                      <m:rad>
                        <m:radPr>
                          <m:degHide m:val="on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′(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))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𝑐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𝑐𝑜𝑛𝑠𝑡𝑎𝑛𝑡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 smtClean="0">
                          <a:latin typeface="Cambria Math"/>
                        </a:rPr>
                        <m:t>𝑐</m:t>
                      </m:r>
                      <m:r>
                        <a:rPr lang="en-US" sz="2400" b="0" i="1" smtClean="0">
                          <a:latin typeface="Cambria Math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𝑎𝑥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𝑏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that is, the function must have constant first derivative, and thus its graph is a straight line.</a:t>
                </a:r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33400"/>
                <a:ext cx="7696200" cy="6314998"/>
              </a:xfrm>
              <a:prstGeom prst="rect">
                <a:avLst/>
              </a:prstGeom>
              <a:blipFill rotWithShape="1">
                <a:blip r:embed="rId3"/>
                <a:stretch>
                  <a:fillRect l="-1268" t="-773" r="-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893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3400" y="304800"/>
                <a:ext cx="7924800" cy="62794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 smtClean="0"/>
                  <a:t>Classical mechanics</a:t>
                </a:r>
              </a:p>
              <a:p>
                <a:r>
                  <a:rPr lang="en-US" sz="2400" b="1" i="1" dirty="0"/>
                  <a:t>Basic method</a:t>
                </a:r>
              </a:p>
              <a:p>
                <a:r>
                  <a:rPr lang="en-US" sz="2400" dirty="0"/>
                  <a:t>To find the equations of motions for a given system, one only has to follow these steps:</a:t>
                </a:r>
              </a:p>
              <a:p>
                <a:pPr marL="342900" lvl="0" indent="-342900">
                  <a:buFont typeface="Arial" pitchFamily="34" charset="0"/>
                  <a:buChar char="•"/>
                </a:pPr>
                <a:r>
                  <a:rPr lang="en-US" sz="2400" dirty="0"/>
                  <a:t>From the kinetic energy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𝑇</m:t>
                    </m:r>
                  </m:oMath>
                </a14:m>
                <a:r>
                  <a:rPr lang="en-US" sz="2400" dirty="0"/>
                  <a:t>, and the potential energy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𝑉</m:t>
                    </m:r>
                  </m:oMath>
                </a14:m>
                <a:r>
                  <a:rPr lang="en-US" sz="2400" dirty="0"/>
                  <a:t>, compute the 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𝑇</m:t>
                    </m:r>
                    <m:r>
                      <a:rPr lang="en-US" sz="2400" i="1">
                        <a:latin typeface="Cambria Math"/>
                      </a:rPr>
                      <m:t>−</m:t>
                    </m:r>
                    <m:r>
                      <a:rPr lang="en-US" sz="2400" i="1">
                        <a:latin typeface="Cambria Math"/>
                      </a:rPr>
                      <m:t>𝑉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marL="342900" lvl="0" indent="-342900">
                  <a:buFont typeface="Arial" pitchFamily="34" charset="0"/>
                  <a:buChar char="•"/>
                </a:pPr>
                <a:r>
                  <a:rPr lang="en-US" sz="2400" dirty="0"/>
                  <a:t>Compute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den>
                    </m:f>
                  </m:oMath>
                </a14:m>
                <a:r>
                  <a:rPr lang="en-US" sz="2400" dirty="0"/>
                  <a:t>.</a:t>
                </a:r>
              </a:p>
              <a:p>
                <a:pPr marL="342900" lvl="0" indent="-342900">
                  <a:buFont typeface="Arial" pitchFamily="34" charset="0"/>
                  <a:buChar char="•"/>
                </a:pPr>
                <a:r>
                  <a:rPr lang="en-US" sz="2400" dirty="0"/>
                  <a:t>Compute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𝑞</m:t>
                            </m:r>
                          </m:e>
                        </m:acc>
                      </m:den>
                    </m:f>
                  </m:oMath>
                </a14:m>
                <a:r>
                  <a:rPr lang="en-US" sz="2400" dirty="0"/>
                  <a:t>  and from it,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𝑑𝑡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𝑞</m:t>
                            </m:r>
                          </m:e>
                        </m:acc>
                      </m:den>
                    </m:f>
                  </m:oMath>
                </a14:m>
                <a:r>
                  <a:rPr lang="en-US" sz="2400" dirty="0"/>
                  <a:t> . It is important that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</m:acc>
                  </m:oMath>
                </a14:m>
                <a:r>
                  <a:rPr lang="en-US" sz="2400" dirty="0"/>
                  <a:t> be treated as a complete variable in its own right, and not as a derivative.</a:t>
                </a:r>
              </a:p>
              <a:p>
                <a:pPr marL="342900" lvl="0" indent="-342900">
                  <a:buFont typeface="Arial" pitchFamily="34" charset="0"/>
                  <a:buChar char="•"/>
                </a:pPr>
                <a:r>
                  <a:rPr lang="en-US" sz="2400" dirty="0"/>
                  <a:t>Equate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𝑑𝑡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𝐿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𝑞</m:t>
                            </m:r>
                          </m:e>
                        </m:acc>
                      </m:den>
                    </m:f>
                  </m:oMath>
                </a14:m>
                <a:r>
                  <a:rPr lang="en-US" sz="2400" dirty="0"/>
                  <a:t>. This is the Euler–Lagrange equation.</a:t>
                </a:r>
              </a:p>
              <a:p>
                <a:pPr marL="342900" lvl="0" indent="-342900">
                  <a:buFont typeface="Arial" pitchFamily="34" charset="0"/>
                  <a:buChar char="•"/>
                </a:pPr>
                <a:r>
                  <a:rPr lang="en-US" sz="2400" dirty="0"/>
                  <a:t>Solve the differential equation obtained in the preceding step. At this point,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 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</m:acc>
                  </m:oMath>
                </a14:m>
                <a:r>
                  <a:rPr lang="en-US" sz="2400" dirty="0"/>
                  <a:t> is treated "normally". Note that the above might be a system of equations and not simply one equation.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304800"/>
                <a:ext cx="7924800" cy="6279411"/>
              </a:xfrm>
              <a:prstGeom prst="rect">
                <a:avLst/>
              </a:prstGeom>
              <a:blipFill rotWithShape="1">
                <a:blip r:embed="rId2"/>
                <a:stretch>
                  <a:fillRect l="-1231" t="-777" r="-692" b="-12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99961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09600" y="531647"/>
                <a:ext cx="7772400" cy="60677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i="1" dirty="0"/>
                  <a:t>Particle in a conservative force field</a:t>
                </a:r>
              </a:p>
              <a:p>
                <a:pPr algn="just"/>
                <a:r>
                  <a:rPr lang="en-US" sz="2400" dirty="0"/>
                  <a:t>The motion of a single particle in a conservative force field </a:t>
                </a:r>
                <a:r>
                  <a:rPr lang="en-US" sz="2400" dirty="0" smtClean="0"/>
                  <a:t>(</a:t>
                </a:r>
                <a:r>
                  <a:rPr lang="en-US" sz="2400" dirty="0" smtClean="0"/>
                  <a:t>e.g., </a:t>
                </a:r>
                <a:r>
                  <a:rPr lang="en-US" sz="2400" dirty="0" smtClean="0"/>
                  <a:t>the </a:t>
                </a:r>
                <a:r>
                  <a:rPr lang="en-US" sz="2400" dirty="0"/>
                  <a:t>gravitational force) can be determined by requiring the action to be stationary, by Hamilton's principle. The action for this system 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𝑆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b="1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latin typeface="Cambria Math"/>
                                </a:rPr>
                                <m:t>𝒙</m:t>
                              </m:r>
                            </m:e>
                          </m:acc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))</m:t>
                          </m:r>
                        </m:e>
                      </m:nary>
                      <m:r>
                        <a:rPr lang="en-US" sz="2400" i="1">
                          <a:latin typeface="Cambria Math"/>
                        </a:rPr>
                        <m:t>𝑑𝑡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where 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𝒙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400" dirty="0"/>
                  <a:t> is the position of the particle at time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dirty="0"/>
                  <a:t>. The dot above is Newton's notation for the time derivative: thus 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1" i="1">
                            <a:latin typeface="Cambria Math"/>
                          </a:rPr>
                          <m:t>𝒙</m:t>
                        </m:r>
                      </m:e>
                    </m:acc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is the particle velocity, 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𝒗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400" dirty="0"/>
                  <a:t>. In the equation above,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dirty="0"/>
                  <a:t> is the 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𝐿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b="1" i="1">
                              <a:latin typeface="Cambria Math"/>
                            </a:rPr>
                            <m:t>𝒗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𝑈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In this case, the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 does not vary with its first argument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dirty="0" smtClean="0"/>
                  <a:t>.</a:t>
                </a:r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31647"/>
                <a:ext cx="7772400" cy="6067751"/>
              </a:xfrm>
              <a:prstGeom prst="rect">
                <a:avLst/>
              </a:prstGeom>
              <a:blipFill rotWithShape="1">
                <a:blip r:embed="rId3"/>
                <a:stretch>
                  <a:fillRect l="-1176" t="-803" r="-1176" b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088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5361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838200" y="762000"/>
                <a:ext cx="7696200" cy="49368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By partial differentiation of the above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, we find: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𝑈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b="1" i="1">
                                  <a:latin typeface="Cambria Math"/>
                                </a:rPr>
                                <m:t>𝒗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By substituting these into the Euler–Lagrange equation, we obtain a system of second-order differential equations for the coordinates on the particle's trajectory,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which can be solved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given the boundary values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and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762000"/>
                <a:ext cx="7696200" cy="4936864"/>
              </a:xfrm>
              <a:prstGeom prst="rect">
                <a:avLst/>
              </a:prstGeom>
              <a:blipFill rotWithShape="1">
                <a:blip r:embed="rId3"/>
                <a:stretch>
                  <a:fillRect l="-1268" t="-988" b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8553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85800" y="1850453"/>
                <a:ext cx="7848600" cy="41693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The </a:t>
                </a:r>
                <a:r>
                  <a:rPr lang="en-US" sz="2400" dirty="0"/>
                  <a:t>stationary values of the functional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𝐼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′′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,…,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  <m:r>
                            <a:rPr lang="en-US" sz="2400" i="1">
                              <a:latin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can be obtained from the Euler–Lagrange equation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′′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−…+</m:t>
                      </m:r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</m:sSup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</m:d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under fixed boundary conditions for the function itself as well as for the first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  <m:r>
                      <a:rPr lang="en-US" sz="2400" i="1">
                        <a:latin typeface="Cambria Math"/>
                      </a:rPr>
                      <m:t>−1</m:t>
                    </m:r>
                  </m:oMath>
                </a14:m>
                <a:r>
                  <a:rPr lang="en-US" sz="2400" dirty="0"/>
                  <a:t> derivatives (i.e. for all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𝑖</m:t>
                    </m:r>
                    <m:r>
                      <a:rPr lang="en-US" sz="2400" i="1">
                        <a:latin typeface="Cambria Math"/>
                      </a:rPr>
                      <m:t>=1,2,…,</m:t>
                    </m:r>
                    <m:r>
                      <a:rPr lang="en-US" sz="2400" i="1">
                        <a:latin typeface="Cambria Math"/>
                      </a:rPr>
                      <m:t>𝑛</m:t>
                    </m:r>
                    <m:r>
                      <a:rPr lang="en-US" sz="2400" i="1">
                        <a:latin typeface="Cambria Math"/>
                      </a:rPr>
                      <m:t>−1</m:t>
                    </m:r>
                  </m:oMath>
                </a14:m>
                <a:r>
                  <a:rPr lang="en-US" sz="2400" dirty="0"/>
                  <a:t> ). The endpoint values of the highest derivative 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  <m:r>
                          <a:rPr lang="en-US" sz="2400" i="1">
                            <a:latin typeface="Cambria Math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sz="2400" dirty="0"/>
                  <a:t> remain flexible.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850453"/>
                <a:ext cx="7848600" cy="4169347"/>
              </a:xfrm>
              <a:prstGeom prst="rect">
                <a:avLst/>
              </a:prstGeom>
              <a:blipFill rotWithShape="1">
                <a:blip r:embed="rId3"/>
                <a:stretch>
                  <a:fillRect l="-1243" t="-1170" r="-1476" b="-2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Single function of single variable with higher derivatives</a:t>
            </a:r>
            <a:br>
              <a:rPr lang="en-US" b="1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394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762000" y="2057400"/>
                <a:ext cx="7620000" cy="34344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If </a:t>
                </a:r>
                <a:r>
                  <a:rPr lang="en-US" sz="2400" dirty="0"/>
                  <a:t>the problem involves finding several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 of a single independent variable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/>
                  <a:t> that define an </a:t>
                </a:r>
                <a:r>
                  <a:rPr lang="en-US" sz="2400" dirty="0" err="1"/>
                  <a:t>extremum</a:t>
                </a:r>
                <a:r>
                  <a:rPr lang="en-US" sz="2400" dirty="0"/>
                  <a:t> of the functional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𝐼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sup>
                        <m:e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  <m:r>
                            <a:rPr lang="en-US" sz="2400" i="1">
                              <a:latin typeface="Cambria Math"/>
                            </a:rPr>
                            <m:t>(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)</m:t>
                          </m:r>
                          <m:r>
                            <a:rPr lang="en-US" sz="2400" i="1">
                              <a:latin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then the corresponding </a:t>
                </a:r>
                <a:r>
                  <a:rPr lang="en-US" sz="2400" dirty="0" smtClean="0"/>
                  <a:t>Euler – Lagrange </a:t>
                </a:r>
                <a:r>
                  <a:rPr lang="en-US" sz="2400" dirty="0"/>
                  <a:t>equations are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𝑓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=0.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2057400"/>
                <a:ext cx="7620000" cy="3434402"/>
              </a:xfrm>
              <a:prstGeom prst="rect">
                <a:avLst/>
              </a:prstGeom>
              <a:blipFill rotWithShape="1">
                <a:blip r:embed="rId3"/>
                <a:stretch>
                  <a:fillRect l="-1200" t="-1421" r="-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Several functions of one variable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4143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Single function of several variables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609600" y="1836221"/>
                <a:ext cx="7924800" cy="38025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A multi-dimensional generalization comes from considering a function on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dirty="0"/>
                  <a:t> 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. 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/>
                      </a:rPr>
                      <m:t>Ω</m:t>
                    </m:r>
                  </m:oMath>
                </a14:m>
                <a:r>
                  <a:rPr lang="en-US" sz="2400" dirty="0"/>
                  <a:t> is some surface, then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𝐼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/>
                            </a:rPr>
                            <m:t>Ω</m:t>
                          </m:r>
                        </m:sub>
                        <m:sup/>
                        <m:e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a:rPr lang="en-US" sz="2400" i="1">
                                  <a:latin typeface="Cambria Math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r>
                            <a:rPr lang="en-US" sz="2400" b="1" i="1">
                              <a:latin typeface="Cambria Math"/>
                            </a:rPr>
                            <m:t>𝒙</m:t>
                          </m:r>
                          <m:r>
                            <a:rPr lang="en-US" sz="2400" b="1" i="1">
                              <a:latin typeface="Cambria Math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𝑓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is </a:t>
                </a:r>
                <a:r>
                  <a:rPr lang="en-US" sz="2400" dirty="0" err="1"/>
                  <a:t>extremized</a:t>
                </a:r>
                <a:r>
                  <a:rPr lang="en-US" sz="2400" dirty="0"/>
                  <a:t> only if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satisfies the partial differential equation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𝑓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  <m:r>
                            <a:rPr lang="en-US" sz="24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4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4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  <m:r>
                      <a:rPr lang="en-US" sz="2400" i="1">
                        <a:latin typeface="Cambria Math"/>
                      </a:rPr>
                      <m:t>=2</m:t>
                    </m:r>
                  </m:oMath>
                </a14:m>
                <a:r>
                  <a:rPr lang="en-US" sz="2400" dirty="0"/>
                  <a:t> and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dirty="0"/>
                  <a:t> is the energy functional, this leads to the soap-film minimal surface problem.</a:t>
                </a: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836221"/>
                <a:ext cx="7924800" cy="3802579"/>
              </a:xfrm>
              <a:prstGeom prst="rect">
                <a:avLst/>
              </a:prstGeom>
              <a:blipFill rotWithShape="1">
                <a:blip r:embed="rId3"/>
                <a:stretch>
                  <a:fillRect l="-1154" t="-1282" r="-1154" b="-27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2335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5122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Several functions of several variables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838200" y="1228430"/>
                <a:ext cx="7620000" cy="51179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If there are several unknown functions to be determined and several variables such that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𝐼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US" sz="2000">
                              <a:latin typeface="Cambria Math"/>
                            </a:rPr>
                            <m:t>Ω</m:t>
                          </m:r>
                        </m:sub>
                        <m:sup/>
                        <m:e>
                          <m:r>
                            <a:rPr lang="en-US" sz="2000" i="1">
                              <a:latin typeface="Cambria Math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1,1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2,1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𝑚</m:t>
                                  </m:r>
                                  <m:r>
                                    <a:rPr lang="en-US" sz="2000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latin typeface="Cambria Math"/>
                            </a:rPr>
                            <m:t>𝑑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𝒙</m:t>
                          </m:r>
                          <m:r>
                            <a:rPr lang="en-US" sz="2000" b="1" i="1">
                              <a:latin typeface="Cambria Math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𝑖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sz="2000" dirty="0"/>
              </a:p>
              <a:p>
                <a:pPr algn="just"/>
                <a:r>
                  <a:rPr lang="en-US" sz="2400" dirty="0"/>
                  <a:t>T</a:t>
                </a:r>
                <a:r>
                  <a:rPr lang="en-US" sz="2400" dirty="0" smtClean="0"/>
                  <a:t>he </a:t>
                </a:r>
                <a:r>
                  <a:rPr lang="en-US" sz="2400" dirty="0"/>
                  <a:t>system of Euler–Lagrange equations 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sz="20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000" i="1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/>
                            </a:rPr>
                            <m:t>𝑖</m:t>
                          </m:r>
                          <m:r>
                            <a:rPr lang="en-US" sz="20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1,</m:t>
                                  </m:r>
                                  <m:r>
                                    <a:rPr lang="en-US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0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sz="20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000" i="1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/>
                            </a:rPr>
                            <m:t>𝑖</m:t>
                          </m:r>
                          <m:r>
                            <a:rPr lang="en-US" sz="20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2,</m:t>
                                  </m:r>
                                  <m:r>
                                    <a:rPr lang="en-US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0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…   …    …    …</m:t>
                      </m:r>
                    </m:oMath>
                  </m:oMathPara>
                </a14:m>
                <a:endParaRPr lang="en-US" sz="2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sz="20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r>
                        <a:rPr lang="en-US" sz="2000" i="1">
                          <a:latin typeface="Cambria Math"/>
                        </a:rPr>
                        <m:t>−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sz="2000" i="1">
                              <a:latin typeface="Cambria Math"/>
                            </a:rPr>
                            <m:t>𝑖</m:t>
                          </m:r>
                          <m:r>
                            <a:rPr lang="en-US" sz="2000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𝑚</m:t>
                                  </m:r>
                                  <m:r>
                                    <a:rPr lang="en-US" sz="2000" i="1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0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228430"/>
                <a:ext cx="7620000" cy="5117940"/>
              </a:xfrm>
              <a:prstGeom prst="rect">
                <a:avLst/>
              </a:prstGeom>
              <a:blipFill rotWithShape="1">
                <a:blip r:embed="rId3"/>
                <a:stretch>
                  <a:fillRect l="-1280" t="-954" r="-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07376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7343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09600" y="1663205"/>
                <a:ext cx="8001000" cy="45784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If </a:t>
                </a:r>
                <a:r>
                  <a:rPr lang="en-US" sz="2400" dirty="0"/>
                  <a:t>there is a single unknown function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 to be determined that is dependent on two variables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 and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 and if the functional depends on higher derivatives of 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 up to </a:t>
                </a:r>
                <a:r>
                  <a:rPr lang="en-US" sz="2400" i="1" dirty="0"/>
                  <a:t>n</a:t>
                </a:r>
                <a:r>
                  <a:rPr lang="en-US" sz="2400" dirty="0"/>
                  <a:t>-</a:t>
                </a:r>
                <a:r>
                  <a:rPr lang="en-US" sz="2400" dirty="0" err="1"/>
                  <a:t>th</a:t>
                </a:r>
                <a:r>
                  <a:rPr lang="en-US" sz="2400" dirty="0"/>
                  <a:t> order such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𝐼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𝑓</m:t>
                          </m:r>
                        </m:e>
                      </m:d>
                      <m:r>
                        <a:rPr lang="en-US" sz="20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20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en-US" sz="2000">
                              <a:latin typeface="Cambria Math"/>
                            </a:rPr>
                            <m:t>Ω</m:t>
                          </m:r>
                        </m:sub>
                        <m:sup/>
                        <m:e>
                          <m:r>
                            <a:rPr lang="en-US" sz="2000" i="1">
                              <a:latin typeface="Cambria Math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,2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,11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,12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,22</m:t>
                                  </m:r>
                                </m:sub>
                              </m:sSub>
                              <m:r>
                                <a:rPr lang="en-US" sz="2000" i="1">
                                  <a:latin typeface="Cambria Math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,22…2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latin typeface="Cambria Math"/>
                            </a:rPr>
                            <m:t>𝑑</m:t>
                          </m:r>
                          <m:r>
                            <a:rPr lang="en-US" sz="2000" b="1" i="1">
                              <a:latin typeface="Cambria Math"/>
                            </a:rPr>
                            <m:t>𝒙</m:t>
                          </m:r>
                          <m:r>
                            <a:rPr lang="en-US" sz="2000" b="1" i="1">
                              <a:latin typeface="Cambria Math"/>
                            </a:rPr>
                            <m:t>,</m:t>
                          </m:r>
                        </m:e>
                      </m:nary>
                    </m:oMath>
                  </m:oMathPara>
                </a14:m>
                <a:endParaRPr lang="en-US" sz="2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,</m:t>
                          </m:r>
                          <m:r>
                            <a:rPr lang="en-US" sz="20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sz="2000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0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000" i="1">
                              <a:latin typeface="Cambria Math"/>
                            </a:rPr>
                            <m:t>,</m:t>
                          </m:r>
                          <m:r>
                            <a:rPr lang="en-US" sz="2000" i="1">
                              <a:latin typeface="Cambria Math"/>
                            </a:rPr>
                            <m:t>𝑖𝑗</m:t>
                          </m:r>
                        </m:sub>
                      </m:sSub>
                      <m:r>
                        <a:rPr lang="en-US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sz="2000" i="1">
                          <a:latin typeface="Cambria Math"/>
                        </a:rPr>
                        <m:t>,…</m:t>
                      </m:r>
                    </m:oMath>
                  </m:oMathPara>
                </a14:m>
                <a:endParaRPr lang="en-US" sz="2000" dirty="0"/>
              </a:p>
              <a:p>
                <a:r>
                  <a:rPr lang="en-US" sz="2400" dirty="0"/>
                  <a:t>then the Euler–Lagrange equation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sz="20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r>
                            <a:rPr lang="en-US" sz="2000" i="1">
                              <a:latin typeface="Cambria Math"/>
                            </a:rPr>
                            <m:t>𝑓</m:t>
                          </m:r>
                        </m:den>
                      </m:f>
                      <m:r>
                        <a:rPr lang="en-US" sz="20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,1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0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0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,11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0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i="1">
                              <a:latin typeface="Cambria Math"/>
                            </a:rPr>
                            <m:t>𝑓</m:t>
                          </m:r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,12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0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,22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000" i="1">
                          <a:latin typeface="Cambria Math"/>
                        </a:rPr>
                        <m:t>−…</m:t>
                      </m:r>
                      <m:sSup>
                        <m:sSupPr>
                          <m:ctrlPr>
                            <a:rPr lang="en-US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/>
                            </a:rPr>
                            <m:t>(−1)</m:t>
                          </m:r>
                        </m:e>
                        <m:sup>
                          <m:r>
                            <a:rPr lang="en-US" sz="2000" i="1">
                              <a:latin typeface="Cambria Math"/>
                            </a:rPr>
                            <m:t>𝑛</m:t>
                          </m:r>
                        </m:sup>
                      </m:sSup>
                      <m:f>
                        <m:fPr>
                          <m:ctrlPr>
                            <a:rPr lang="en-US" sz="20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000" i="1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r>
                                <a:rPr lang="en-US" sz="2000" i="1">
                                  <a:latin typeface="Cambria Math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/>
                                    </a:rPr>
                                    <m:t>,22…2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20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663205"/>
                <a:ext cx="8001000" cy="4578433"/>
              </a:xfrm>
              <a:prstGeom prst="rect">
                <a:avLst/>
              </a:prstGeom>
              <a:blipFill rotWithShape="1">
                <a:blip r:embed="rId3"/>
                <a:stretch>
                  <a:fillRect l="-1142" t="-1065" r="-15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Single function of two variables with higher derivatives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245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xmlns="" val="314484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49</Words>
  <Application>Microsoft Office PowerPoint</Application>
  <PresentationFormat>On-screen Show (4:3)</PresentationFormat>
  <Paragraphs>25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Revision</vt:lpstr>
      <vt:lpstr>Euler-Lagrange Equations (Again)</vt:lpstr>
      <vt:lpstr>Slide 3</vt:lpstr>
      <vt:lpstr>Slide 4</vt:lpstr>
      <vt:lpstr>Slide 5</vt:lpstr>
      <vt:lpstr>Slide 6</vt:lpstr>
      <vt:lpstr>Slide 7</vt:lpstr>
      <vt:lpstr>Slide 8</vt:lpstr>
      <vt:lpstr>Single function of single variable with higher derivatives </vt:lpstr>
      <vt:lpstr>Several functions of one variable</vt:lpstr>
      <vt:lpstr>Single function of several variables</vt:lpstr>
      <vt:lpstr>Slide 12</vt:lpstr>
      <vt:lpstr>Several functions of several variables</vt:lpstr>
      <vt:lpstr>Slide 14</vt:lpstr>
      <vt:lpstr>Single function of two variables with higher derivatives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</dc:title>
  <dc:creator>UMBER</dc:creator>
  <cp:lastModifiedBy>vcomsats</cp:lastModifiedBy>
  <cp:revision>10</cp:revision>
  <dcterms:created xsi:type="dcterms:W3CDTF">2013-01-05T15:58:22Z</dcterms:created>
  <dcterms:modified xsi:type="dcterms:W3CDTF">2013-01-06T05:53:25Z</dcterms:modified>
</cp:coreProperties>
</file>