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83" r:id="rId4"/>
    <p:sldId id="284" r:id="rId5"/>
    <p:sldId id="285" r:id="rId6"/>
    <p:sldId id="286" r:id="rId7"/>
    <p:sldId id="287" r:id="rId8"/>
    <p:sldId id="295" r:id="rId9"/>
    <p:sldId id="289" r:id="rId10"/>
    <p:sldId id="290" r:id="rId11"/>
    <p:sldId id="291" r:id="rId12"/>
    <p:sldId id="299" r:id="rId13"/>
    <p:sldId id="292" r:id="rId14"/>
    <p:sldId id="301" r:id="rId15"/>
    <p:sldId id="296" r:id="rId16"/>
    <p:sldId id="297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lectures were about</a:t>
            </a:r>
          </a:p>
          <a:p>
            <a:endParaRPr lang="en-US" sz="2400" dirty="0"/>
          </a:p>
          <a:p>
            <a:r>
              <a:rPr lang="en-US" sz="2400" dirty="0" smtClean="0"/>
              <a:t>Hamiltonian, Construction of Hamiltonian, Hamilton’s Equations, Some applications of </a:t>
            </a:r>
            <a:r>
              <a:rPr lang="en-US" sz="2400" dirty="0"/>
              <a:t>Hamiltonian </a:t>
            </a:r>
            <a:r>
              <a:rPr lang="en-US" sz="2400" dirty="0" smtClean="0"/>
              <a:t>and </a:t>
            </a:r>
            <a:r>
              <a:rPr lang="en-US" sz="2400" dirty="0"/>
              <a:t>Hamilton’s Equations </a:t>
            </a:r>
            <a:r>
              <a:rPr lang="en-US" sz="2400" dirty="0" smtClean="0"/>
              <a:t>of Motion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512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90600" y="1295400"/>
                <a:ext cx="7620000" cy="4793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Lagrange </a:t>
                </a:r>
                <a:r>
                  <a:rPr lang="en-US" sz="2400" b="1" dirty="0"/>
                  <a:t>brackets</a:t>
                </a:r>
                <a:r>
                  <a:rPr lang="en-US" sz="2400" dirty="0"/>
                  <a:t> are certain </a:t>
                </a:r>
                <a:r>
                  <a:rPr lang="en-US" sz="2400" dirty="0" smtClean="0"/>
                  <a:t>expressions</a:t>
                </a:r>
                <a:r>
                  <a:rPr lang="en-US" sz="2400" dirty="0"/>
                  <a:t> that were introduced by Joseph Louis </a:t>
                </a:r>
                <a:r>
                  <a:rPr lang="en-US" sz="2400" dirty="0" smtClean="0"/>
                  <a:t>Lagrange</a:t>
                </a:r>
                <a:r>
                  <a:rPr lang="en-US" sz="2400" dirty="0"/>
                  <a:t/>
                </a:r>
                <a:r>
                  <a:rPr lang="en-US" sz="2400" dirty="0" smtClean="0"/>
                  <a:t>in </a:t>
                </a:r>
                <a:r>
                  <a:rPr lang="en-US" sz="2400" dirty="0"/>
                  <a:t>1808–1810 for the purposes of mathematical formulation </a:t>
                </a:r>
                <a:r>
                  <a:rPr lang="en-US" sz="2400" dirty="0" smtClean="0"/>
                  <a:t>of classical </a:t>
                </a:r>
                <a:r>
                  <a:rPr lang="en-US" sz="2400" dirty="0"/>
                  <a:t>mechanics, but unlike the Poisson brackets, have fallen out of use.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/>
                  <a:t>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is a system of canonical coordinates on a phase space. If each of them is expressed as a function of two variables, </a:t>
                </a:r>
                <a:r>
                  <a:rPr lang="en-US" sz="2400" i="1" dirty="0"/>
                  <a:t>u</a:t>
                </a:r>
                <a:r>
                  <a:rPr lang="en-US" sz="2400" dirty="0"/>
                  <a:t> and </a:t>
                </a:r>
                <a:r>
                  <a:rPr lang="en-US" sz="2400" i="1" dirty="0"/>
                  <a:t>v</a:t>
                </a:r>
                <a:r>
                  <a:rPr lang="en-US" sz="2400" dirty="0"/>
                  <a:t>, then the Lagrange bracket of </a:t>
                </a:r>
                <a:r>
                  <a:rPr lang="en-US" sz="2400" i="1" dirty="0"/>
                  <a:t>u</a:t>
                </a:r>
                <a:r>
                  <a:rPr lang="en-US" sz="2400" dirty="0"/>
                  <a:t> and </a:t>
                </a:r>
                <a:r>
                  <a:rPr lang="en-US" sz="2400" i="1" dirty="0"/>
                  <a:t>v</a:t>
                </a:r>
                <a:r>
                  <a:rPr lang="en-US" sz="2400" dirty="0"/>
                  <a:t> is defined by the </a:t>
                </a:r>
                <a:r>
                  <a:rPr lang="en-US" sz="2400" dirty="0" smtClean="0"/>
                  <a:t>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𝑢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𝑢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95400"/>
                <a:ext cx="7620000" cy="4793876"/>
              </a:xfrm>
              <a:prstGeom prst="rect">
                <a:avLst/>
              </a:prstGeom>
              <a:blipFill rotWithShape="1">
                <a:blip r:embed="rId3"/>
                <a:stretch>
                  <a:fillRect l="-1280" t="-1018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Lagrange </a:t>
            </a:r>
            <a:r>
              <a:rPr lang="en-US" dirty="0" smtClean="0"/>
              <a:t>Brackets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75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762000" y="316909"/>
                <a:ext cx="7696200" cy="768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Properties:</a:t>
                </a:r>
              </a:p>
              <a:p>
                <a:pPr marL="342900" lvl="0" indent="-342900" algn="just">
                  <a:buFont typeface="Wingdings" pitchFamily="2" charset="2"/>
                  <a:buChar char="§"/>
                </a:pPr>
                <a:r>
                  <a:rPr lang="en-US" sz="2400" dirty="0" smtClean="0"/>
                  <a:t>Lagrange </a:t>
                </a:r>
                <a:r>
                  <a:rPr lang="en-US" sz="2400" dirty="0"/>
                  <a:t>brackets do not depend on the system of canonical coordinates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𝑄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another system of canonical coordinates, so </a:t>
                </a:r>
                <a:r>
                  <a:rPr lang="en-US" sz="2400" dirty="0" smtClean="0"/>
                  <a:t>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)→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𝑄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en-US" sz="2400" dirty="0" smtClean="0"/>
                  <a:t> is </a:t>
                </a:r>
                <a:r>
                  <a:rPr lang="en-US" sz="2400" dirty="0"/>
                  <a:t>a canonical transformation, then the Lagrange bracket is an invariant of the transformation, in the sense </a:t>
                </a:r>
                <a:r>
                  <a:rPr lang="en-US" sz="2400" dirty="0" smtClean="0"/>
                  <a:t>that</a:t>
                </a:r>
              </a:p>
              <a:p>
                <a:pPr lvl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/>
                </a:r>
                <a:r>
                  <a:rPr lang="en-US" sz="2400" dirty="0" smtClean="0"/>
                  <a:t>    Therefore</a:t>
                </a:r>
                <a:r>
                  <a:rPr lang="en-US" sz="2400" dirty="0"/>
                  <a:t>, the subscripts indicating the canonical </a:t>
                </a:r>
                <a:r>
                  <a:rPr lang="en-US" sz="2400" dirty="0" smtClean="0"/>
                  <a:t/>
                </a:r>
              </a:p>
              <a:p>
                <a:pPr algn="just"/>
                <a:r>
                  <a:rPr lang="en-US" sz="2400" dirty="0"/>
                  <a:t/>
                </a:r>
                <a:r>
                  <a:rPr lang="en-US" sz="2400" dirty="0" smtClean="0"/>
                  <a:t>    coordinates </a:t>
                </a:r>
                <a:r>
                  <a:rPr lang="en-US" sz="2400" dirty="0"/>
                  <a:t>are </a:t>
                </a:r>
                <a:r>
                  <a:rPr lang="en-US" sz="2400" dirty="0" smtClean="0"/>
                  <a:t>often omitted</a:t>
                </a:r>
              </a:p>
              <a:p>
                <a:pPr algn="just"/>
                <a:endParaRPr lang="en-US" sz="2400" dirty="0" smtClean="0"/>
              </a:p>
              <a:p>
                <a:pPr marL="342900" indent="-342900" algn="just">
                  <a:buFont typeface="Wingdings" pitchFamily="2" charset="2"/>
                  <a:buChar char="§"/>
                </a:pPr>
                <a:r>
                  <a:rPr lang="en-US" sz="2400" dirty="0" smtClean="0"/>
                  <a:t>The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on a phase space are canonical if and only if the Lagrange brackets between them have the </a:t>
                </a:r>
                <a:r>
                  <a:rPr lang="en-US" sz="2400" dirty="0" smtClean="0"/>
                  <a:t>form</a:t>
                </a:r>
              </a:p>
              <a:p>
                <a:pPr lvl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=0,</m:t>
                      </m:r>
                      <m:r>
                        <a:rPr lang="en-US" sz="240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=0,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/>
              </a:p>
              <a:p>
                <a:pPr lvl="0" algn="just"/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16909"/>
                <a:ext cx="7696200" cy="7683194"/>
              </a:xfrm>
              <a:prstGeom prst="rect">
                <a:avLst/>
              </a:prstGeom>
              <a:blipFill rotWithShape="1">
                <a:blip r:embed="rId3"/>
                <a:stretch>
                  <a:fillRect l="-1188" t="-635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09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26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Brackets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419285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 mathematics and classical mechanics, the </a:t>
            </a:r>
            <a:r>
              <a:rPr lang="en-US" sz="2400" b="1" dirty="0"/>
              <a:t>Poisson bracket</a:t>
            </a:r>
            <a:r>
              <a:rPr lang="en-US" sz="2400" dirty="0"/>
              <a:t> is an important binary operation in </a:t>
            </a:r>
            <a:r>
              <a:rPr lang="en-US" sz="2400" dirty="0" smtClean="0"/>
              <a:t>Hamiltonian </a:t>
            </a:r>
            <a:r>
              <a:rPr lang="en-US" sz="2400" dirty="0"/>
              <a:t>mechanics, playing a central role in Hamilton's equations of motion, which govern the time-evolution of a Hamiltonian dynamical system. The Poisson bracket also distinguishes a certain class of coordinate-transformations, called </a:t>
            </a:r>
            <a:r>
              <a:rPr lang="en-US" sz="2400" i="1" dirty="0"/>
              <a:t>canonical transformations</a:t>
            </a:r>
            <a:r>
              <a:rPr lang="en-US" sz="2400" dirty="0"/>
              <a:t>, which maps canonical coordinate systems into canonical coordinate systems. (A "canonical coordinate system" consists of canonical position and momentum variables that satisfy canonical Poisson-bracket </a:t>
            </a:r>
            <a:r>
              <a:rPr lang="en-US" sz="2400" dirty="0" smtClean="0"/>
              <a:t>relations).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4973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066800" y="1241086"/>
                <a:ext cx="7162800" cy="36063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From </a:t>
                </a:r>
                <a:r>
                  <a:rPr lang="en-US" sz="2400" dirty="0"/>
                  <a:t>Hamilton's equations we can easily calculate the rate of change of any </a:t>
                </a:r>
                <a:r>
                  <a:rPr lang="en-US" sz="2400" dirty="0" smtClean="0"/>
                  <a:t>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In canonical </a:t>
                </a:r>
                <a:r>
                  <a:rPr lang="en-US" sz="2400" dirty="0" smtClean="0"/>
                  <a:t>coordinates</a:t>
                </a:r>
                <a:r>
                  <a:rPr lang="en-US" sz="2400" dirty="0"/>
                  <a:t> on the phase space, given two </a:t>
                </a:r>
                <a:r>
                  <a:rPr lang="en-US" sz="2400" dirty="0" smtClean="0"/>
                  <a:t>functions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 smtClean="0"/>
                  <a:t>and</a:t>
                </a:r>
                <a:r>
                  <a:rPr lang="en-US" sz="2400" dirty="0"/>
                  <a:t>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g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the Poisson bracket takes the </a:t>
                </a:r>
                <a:r>
                  <a:rPr lang="en-US" sz="2400" dirty="0" smtClean="0"/>
                  <a:t>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[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]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41086"/>
                <a:ext cx="7162800" cy="3606372"/>
              </a:xfrm>
              <a:prstGeom prst="rect">
                <a:avLst/>
              </a:prstGeom>
              <a:blipFill rotWithShape="1">
                <a:blip r:embed="rId3"/>
                <a:stretch>
                  <a:fillRect l="-1277" t="-1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4777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838200" y="457200"/>
                <a:ext cx="78486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Properties:</a:t>
                </a:r>
              </a:p>
              <a:p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In particular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7200"/>
                <a:ext cx="7848600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08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769203"/>
                <a:ext cx="75438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r>
                        <a:rPr lang="en-US" sz="2400" i="1"/>
                        <m:t>𝑓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𝑔h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h</m:t>
                      </m:r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sz="2400" i="1"/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769203"/>
                <a:ext cx="7543800" cy="830997"/>
              </a:xfrm>
              <a:prstGeom prst="rect">
                <a:avLst/>
              </a:prstGeom>
              <a:blipFill rotWithShape="1">
                <a:blip r:embed="rId3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4541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762000"/>
                <a:ext cx="7543800" cy="1739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62000"/>
                <a:ext cx="7543800" cy="17399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90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838200"/>
                <a:ext cx="7315200" cy="1549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 smtClean="0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38200"/>
                <a:ext cx="7315200" cy="15497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384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838200"/>
                <a:ext cx="7848600" cy="876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e>
                      </m:d>
                      <m:r>
                        <a:rPr lang="en-US" sz="2400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h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 called the </a:t>
                </a:r>
                <a:r>
                  <a:rPr lang="en-US" sz="2400" b="1" dirty="0"/>
                  <a:t>Jacobi’s Identity</a:t>
                </a:r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38200"/>
                <a:ext cx="7848600" cy="876715"/>
              </a:xfrm>
              <a:prstGeom prst="rect">
                <a:avLst/>
              </a:prstGeom>
              <a:blipFill rotWithShape="1">
                <a:blip r:embed="rId3"/>
                <a:stretch>
                  <a:fillRect l="-124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750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66800" y="838200"/>
                <a:ext cx="7162800" cy="5036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</a:t>
                </a:r>
                <a:r>
                  <a:rPr lang="en-US" sz="2400" dirty="0"/>
                  <a:t> Hamilton's equations of motion have an equivalent expression in terms of the Poisson bracket. This may be most directly demonstrated in an explicit coordinate frame. Suppose that  </a:t>
                </a:r>
                <a14:m>
                  <m:oMath xmlns:m="http://schemas.openxmlformats.org/officeDocument/2006/math">
                    <m:r>
                      <a:rPr lang="en-US" sz="2400" i="1"/>
                      <m:t>𝑓</m:t>
                    </m:r>
                    <m:r>
                      <a:rPr lang="en-US" sz="2400" i="1"/>
                      <m:t>(</m:t>
                    </m:r>
                    <m:r>
                      <a:rPr lang="en-US" sz="2400" i="1"/>
                      <m:t>𝑞</m:t>
                    </m:r>
                    <m:r>
                      <a:rPr lang="en-US" sz="2400" i="1"/>
                      <m:t>,</m:t>
                    </m:r>
                    <m:r>
                      <a:rPr lang="en-US" sz="2400" i="1"/>
                      <m:t>𝑝</m:t>
                    </m:r>
                    <m:r>
                      <a:rPr lang="en-US" sz="2400" i="1"/>
                      <m:t>,</m:t>
                    </m:r>
                    <m:r>
                      <a:rPr lang="en-US" sz="2400" i="1"/>
                      <m:t>𝑡</m:t>
                    </m:r>
                    <m:r>
                      <a:rPr lang="en-US" sz="2400" i="1"/>
                      <m:t>) </m:t>
                    </m:r>
                  </m:oMath>
                </a14:m>
                <a:r>
                  <a:rPr lang="en-US" sz="2400" dirty="0"/>
                  <a:t> is a function </a:t>
                </a:r>
                <a:r>
                  <a:rPr lang="en-US" sz="2400" dirty="0"/>
                  <a:t>in space, then </a:t>
                </a:r>
                <a:r>
                  <a:rPr lang="en-US" sz="2400" dirty="0"/>
                  <a:t>from the multivariable chain rule, one has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𝑑𝑓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𝑝</m:t>
                          </m:r>
                        </m:den>
                      </m:f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  <m:r>
                            <a:rPr lang="en-US" sz="2400" i="1"/>
                            <m:t>𝑝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  <m:r>
                            <a:rPr lang="en-US" sz="2400" i="1"/>
                            <m:t>𝑞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Further</a:t>
                </a:r>
                <a:r>
                  <a:rPr lang="en-US" sz="2400" dirty="0"/>
                  <a:t>, one may take </a:t>
                </a:r>
                <a:r>
                  <a:rPr lang="en-US" sz="2400" i="1" dirty="0"/>
                  <a:t>p</a:t>
                </a:r>
                <a:r>
                  <a:rPr lang="en-US" sz="2400" dirty="0"/>
                  <a:t> = </a:t>
                </a:r>
                <a:r>
                  <a:rPr lang="en-US" sz="2400" i="1" dirty="0"/>
                  <a:t>p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and </a:t>
                </a:r>
                <a:r>
                  <a:rPr lang="en-US" sz="2400" i="1" dirty="0"/>
                  <a:t>q</a:t>
                </a:r>
                <a:r>
                  <a:rPr lang="en-US" sz="2400" dirty="0"/>
                  <a:t> = </a:t>
                </a:r>
                <a:r>
                  <a:rPr lang="en-US" sz="2400" i="1" dirty="0"/>
                  <a:t>q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to be solutions to Hamilton's equations; that is</a:t>
                </a:r>
                <a:r>
                  <a:rPr lang="en-US" sz="2400" dirty="0"/>
                  <a:t>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𝑞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𝑝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  <m:r>
                        <a:rPr lang="en-US" sz="2400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𝑝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r>
                        <a:rPr lang="en-US" sz="2400" i="1"/>
                        <m:t>−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𝑞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𝑑𝑓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f>
                            <m:fPr>
                              <m:ctrlPr>
                                <a:rPr lang="en-US" sz="2400" i="1"/>
                              </m:ctrlPr>
                            </m:fPr>
                            <m:num>
                              <m:r>
                                <a:rPr lang="en-US" sz="2400" i="1"/>
                                <m:t>𝜕</m:t>
                              </m:r>
                            </m:num>
                            <m:den>
                              <m:r>
                                <a:rPr lang="en-US" sz="2400" i="1"/>
                                <m:t>𝜕</m:t>
                              </m:r>
                              <m:r>
                                <a:rPr lang="en-US" sz="2400" i="1"/>
                                <m:t>𝑡</m:t>
                              </m:r>
                            </m:den>
                          </m:f>
                          <m:r>
                            <a:rPr lang="en-US" sz="2400" i="1"/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838200"/>
                <a:ext cx="7162800" cy="5036507"/>
              </a:xfrm>
              <a:prstGeom prst="rect">
                <a:avLst/>
              </a:prstGeom>
              <a:blipFill rotWithShape="1">
                <a:blip r:embed="rId3"/>
                <a:stretch>
                  <a:fillRect l="-1277" t="-969" r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570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1484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2067</TotalTime>
  <Words>30</Words>
  <Application>Microsoft Office PowerPoint</Application>
  <PresentationFormat>On-screen Show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Revision</vt:lpstr>
      <vt:lpstr>Slide 2</vt:lpstr>
      <vt:lpstr>Lagrange Brackets </vt:lpstr>
      <vt:lpstr>Slide 4</vt:lpstr>
      <vt:lpstr>Slide 5</vt:lpstr>
      <vt:lpstr>Poisson Brackets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vcomsats</cp:lastModifiedBy>
  <cp:revision>73</cp:revision>
  <dcterms:created xsi:type="dcterms:W3CDTF">2012-12-31T05:54:03Z</dcterms:created>
  <dcterms:modified xsi:type="dcterms:W3CDTF">2013-01-03T05:18:23Z</dcterms:modified>
</cp:coreProperties>
</file>