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34A4F-075C-4E2F-8C72-2C09DEFB8C13}" type="datetimeFigureOut">
              <a:rPr lang="en-US" smtClean="0"/>
              <a:t>1/1/2013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661B4-12E4-4DC3-A157-938952F712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1676400"/>
            <a:ext cx="655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previous lecture, we have discussed</a:t>
            </a:r>
          </a:p>
          <a:p>
            <a:endParaRPr lang="en-US" sz="2400" dirty="0"/>
          </a:p>
          <a:p>
            <a:r>
              <a:rPr lang="en-US" sz="2400" dirty="0" smtClean="0"/>
              <a:t>Phase Space</a:t>
            </a:r>
          </a:p>
          <a:p>
            <a:endParaRPr lang="en-US" sz="2400" dirty="0"/>
          </a:p>
          <a:p>
            <a:r>
              <a:rPr lang="en-US" sz="2400" dirty="0" err="1" smtClean="0"/>
              <a:t>Liouvillie’s</a:t>
            </a:r>
            <a:r>
              <a:rPr lang="en-US" sz="2400" dirty="0" smtClean="0"/>
              <a:t> Theorem</a:t>
            </a:r>
          </a:p>
          <a:p>
            <a:endParaRPr lang="en-US" sz="2400" dirty="0"/>
          </a:p>
          <a:p>
            <a:r>
              <a:rPr lang="en-US" sz="2400" dirty="0" smtClean="0"/>
              <a:t>Hamiltonian</a:t>
            </a:r>
          </a:p>
          <a:p>
            <a:endParaRPr lang="en-US" sz="2400" dirty="0"/>
          </a:p>
          <a:p>
            <a:r>
              <a:rPr lang="en-US" sz="2400" dirty="0" smtClean="0"/>
              <a:t>Hamilton’s Equations of Motion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914400" y="609600"/>
                <a:ext cx="7467600" cy="6087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Construction of Hamiltonian: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Write a chosen set of generalized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𝑞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, the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i="1"/>
                      <m:t>𝐿</m:t>
                    </m:r>
                    <m:d>
                      <m:dPr>
                        <m:ctrlPr>
                          <a:rPr lang="en-US" sz="2400" i="1"/>
                        </m:ctrlPr>
                      </m:dPr>
                      <m:e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𝑞</m:t>
                            </m:r>
                          </m:e>
                          <m:sub>
                            <m:r>
                              <a:rPr lang="en-US" sz="2400" i="1"/>
                              <m:t>𝑖</m:t>
                            </m:r>
                          </m:sub>
                        </m:sSub>
                        <m:r>
                          <a:rPr lang="en-US" sz="2400" i="1"/>
                          <m:t>,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/>
                                </m:ctrlPr>
                              </m:accPr>
                              <m:e>
                                <m:r>
                                  <a:rPr lang="en-US" sz="2400" i="1"/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/>
                              <m:t>𝑖</m:t>
                            </m:r>
                          </m:sub>
                        </m:sSub>
                        <m:r>
                          <a:rPr lang="en-US" sz="2400" i="1"/>
                          <m:t>,</m:t>
                        </m:r>
                        <m:r>
                          <a:rPr lang="en-US" sz="2400" i="1"/>
                          <m:t>𝑡</m:t>
                        </m:r>
                      </m:e>
                    </m:d>
                    <m:r>
                      <a:rPr lang="en-US" sz="2400" b="0" i="1" smtClean="0"/>
                      <m:t>=</m:t>
                    </m:r>
                    <m:r>
                      <a:rPr lang="en-US" sz="2400" b="0" i="1" smtClean="0"/>
                      <m:t>𝑇</m:t>
                    </m:r>
                    <m:r>
                      <a:rPr lang="en-US" sz="2400" b="0" i="1" smtClean="0"/>
                      <m:t>−</m:t>
                    </m:r>
                    <m:r>
                      <a:rPr lang="en-US" sz="2400" b="0" i="1" smtClean="0"/>
                      <m:t>𝑉</m:t>
                    </m:r>
                  </m:oMath>
                </a14:m>
                <a:r>
                  <a:rPr lang="en-US" sz="2400" dirty="0" smtClean="0"/>
                  <a:t> is constructed.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The conjugate momenta are defined as func</a:t>
                </a:r>
                <a:r>
                  <a:rPr lang="en-US" sz="2400" dirty="0"/>
                  <a:t>tions of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𝑞</m:t>
                        </m:r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  <m:r>
                      <a:rPr lang="en-US" sz="2400" i="1"/>
                      <m:t>,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/>
                            </m:ctrlPr>
                          </m:accPr>
                          <m:e>
                            <m:r>
                              <a:rPr lang="en-US" sz="2400" i="1"/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/>
                        </m:ctrlPr>
                      </m:fPr>
                      <m:num>
                        <m:r>
                          <a:rPr lang="en-US" sz="2400" i="1" smtClean="0"/>
                          <m:t>𝜕</m:t>
                        </m:r>
                        <m:r>
                          <a:rPr lang="en-US" sz="2400" b="0" i="1" smtClean="0"/>
                          <m:t>𝐿</m:t>
                        </m:r>
                      </m:num>
                      <m:den>
                        <m:r>
                          <a:rPr lang="en-US" sz="2400" i="1" smtClean="0"/>
                          <m:t>𝜕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/>
                                </m:ctrlPr>
                              </m:accPr>
                              <m:e>
                                <m:r>
                                  <a:rPr lang="en-US" sz="2400" i="1"/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/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Construct the Hamiltonian.</a:t>
                </a:r>
              </a:p>
              <a:p>
                <a:r>
                  <a:rPr lang="en-US" sz="2400" dirty="0" smtClean="0"/>
                  <a:t/>
                </a:r>
                <a:endParaRPr lang="en-US" sz="2400" dirty="0"/>
              </a:p>
              <a:p>
                <a:r>
                  <a:rPr lang="en-US" sz="2400" dirty="0" smtClean="0"/>
                  <a:t>Find the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/>
                            </m:ctrlPr>
                          </m:accPr>
                          <m:e>
                            <m:r>
                              <a:rPr lang="en-US" sz="2400" i="1"/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  <m:r>
                      <a:rPr lang="en-US" sz="2400" b="0" i="1" smtClean="0"/>
                      <m:t>=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/>
                            </m:ctrlPr>
                          </m:accPr>
                          <m:e>
                            <m:r>
                              <a:rPr lang="en-US" sz="2400" i="1"/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b="0" i="1" smtClean="0"/>
                        </m:ctrlPr>
                      </m:dPr>
                      <m:e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𝑞</m:t>
                            </m:r>
                          </m:e>
                          <m:sub>
                            <m:r>
                              <a:rPr lang="en-US" sz="2400" i="1"/>
                              <m:t>𝑖</m:t>
                            </m:r>
                          </m:sub>
                        </m:sSub>
                        <m:r>
                          <a:rPr lang="en-US" sz="2400" b="0" i="1" smtClean="0"/>
                          <m:t>,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b="0" i="1" smtClean="0"/>
                              <m:t>𝑝</m:t>
                            </m:r>
                          </m:e>
                          <m:sub>
                            <m:r>
                              <a:rPr lang="en-US" sz="2400" i="1"/>
                              <m:t>𝑖</m:t>
                            </m:r>
                          </m:sub>
                        </m:sSub>
                        <m:r>
                          <a:rPr lang="en-US" sz="2400" b="0" i="1" smtClean="0"/>
                          <m:t>,</m:t>
                        </m:r>
                        <m:r>
                          <a:rPr lang="en-US" sz="2400" b="0" i="1" smtClean="0"/>
                          <m:t>𝑡</m:t>
                        </m:r>
                      </m:e>
                    </m:d>
                    <m:r>
                      <a:rPr lang="en-US" sz="2400" b="0" i="1" smtClean="0"/>
                      <m:t>.</m:t>
                    </m:r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With the help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/>
                            </m:ctrlPr>
                          </m:accPr>
                          <m:e>
                            <m:r>
                              <a:rPr lang="en-US" sz="2400" i="1"/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400" i="1"/>
                          <m:t>𝑖</m:t>
                        </m:r>
                      </m:sub>
                    </m:sSub>
                    <m:r>
                      <a:rPr lang="en-US" sz="2400" b="0" i="1" smtClean="0"/>
                      <m:t>,</m:t>
                    </m:r>
                  </m:oMath>
                </a14:m>
                <a:r>
                  <a:rPr lang="en-US" sz="2400" dirty="0" smtClean="0"/>
                  <a:t> eliminate these values from the Hamiltonian.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09600"/>
                <a:ext cx="7467600" cy="6087885"/>
              </a:xfrm>
              <a:prstGeom prst="rect">
                <a:avLst/>
              </a:prstGeom>
              <a:blipFill rotWithShape="1">
                <a:blip r:embed="rId3"/>
                <a:stretch>
                  <a:fillRect l="-1224" t="-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78614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Construction of Hamiltonian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33400" y="1752600"/>
                <a:ext cx="8153400" cy="4060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Example:</a:t>
                </a:r>
                <a:r>
                  <a:rPr lang="en-US" sz="2400" dirty="0" smtClean="0"/>
                  <a:t> Construct the Hamiltonian for planar motion of a particle with central force potential. Also find Hamilton’s Equations.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Solution:</a:t>
                </a:r>
              </a:p>
              <a:p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𝑥</m:t>
                      </m:r>
                      <m:r>
                        <a:rPr lang="en-US" sz="2400" b="0" i="1" smtClean="0"/>
                        <m:t>=</m:t>
                      </m:r>
                      <m:r>
                        <a:rPr lang="en-US" sz="2400" b="0" i="1" smtClean="0"/>
                        <m:t>𝑟</m:t>
                      </m:r>
                      <m:func>
                        <m:funcPr>
                          <m:ctrlPr>
                            <a:rPr lang="en-US" sz="2400" b="0" i="1" smtClean="0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/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b="0" i="1" smtClean="0"/>
                        <m:t>, </m:t>
                      </m:r>
                      <m:r>
                        <a:rPr lang="en-US" sz="2400" b="0" i="1" smtClean="0"/>
                        <m:t>𝑦</m:t>
                      </m:r>
                      <m:r>
                        <a:rPr lang="en-US" sz="2400" b="0" i="1" smtClean="0"/>
                        <m:t>=</m:t>
                      </m:r>
                      <m:r>
                        <a:rPr lang="en-US" sz="2400" b="0" i="1" smtClean="0"/>
                        <m:t>𝑟</m:t>
                      </m:r>
                      <m:func>
                        <m:funcPr>
                          <m:ctrlPr>
                            <a:rPr lang="en-US" sz="2400" b="0" i="1" smtClean="0"/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/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ea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b="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𝑇</m:t>
                      </m:r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b="0" i="1" smtClean="0"/>
                          </m:ctrlPr>
                        </m:fPr>
                        <m:num>
                          <m:r>
                            <a:rPr lang="en-US" sz="2400" b="0" i="1" smtClean="0"/>
                            <m:t>1</m:t>
                          </m:r>
                        </m:num>
                        <m:den>
                          <m:r>
                            <a:rPr lang="en-US" sz="2400" b="0" i="1" smtClean="0"/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/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/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/>
                                  </m:ctrlPr>
                                </m:accPr>
                                <m:e>
                                  <m:r>
                                    <a:rPr lang="en-US" sz="2400" b="0" i="1" smtClean="0"/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/>
                                <m:t>2</m:t>
                              </m:r>
                            </m:sup>
                          </m:sSup>
                          <m:r>
                            <a:rPr lang="en-US" sz="2400" b="0" i="1" smtClean="0"/>
                            <m:t>+</m:t>
                          </m:r>
                          <m:sSup>
                            <m:sSupPr>
                              <m:ctrlPr>
                                <a:rPr lang="en-US" sz="2400" b="0" i="1" smtClean="0"/>
                              </m:ctrlPr>
                            </m:sSupPr>
                            <m:e>
                              <m:r>
                                <a:rPr lang="en-US" sz="2400" b="0" i="1" smtClean="0"/>
                                <m:t>𝑟</m:t>
                              </m:r>
                            </m:e>
                            <m:sup>
                              <m:r>
                                <a:rPr lang="en-US" sz="2400" b="0" i="1" smtClean="0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/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/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/>
                        <m:t>,</m:t>
                      </m:r>
                      <m:r>
                        <a:rPr lang="en-US" sz="2400" b="0" i="1" smtClean="0"/>
                        <m:t>𝑉</m:t>
                      </m:r>
                      <m:r>
                        <a:rPr lang="en-US" sz="2400" b="0" i="1" smtClean="0"/>
                        <m:t>=</m:t>
                      </m:r>
                      <m:r>
                        <a:rPr lang="en-US" sz="2400" b="0" i="1" smtClean="0"/>
                        <m:t>𝑉</m:t>
                      </m:r>
                      <m:r>
                        <a:rPr lang="en-US" sz="2400" b="0" i="1" smtClean="0"/>
                        <m:t>(</m:t>
                      </m:r>
                      <m:r>
                        <a:rPr lang="en-US" sz="2400" b="0" i="1" smtClean="0"/>
                        <m:t>𝑟</m:t>
                      </m:r>
                      <m:r>
                        <a:rPr lang="en-US" sz="2400" b="0" i="1" smtClean="0"/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/>
                        <m:t>𝐿</m:t>
                      </m:r>
                      <m:r>
                        <a:rPr lang="en-US" sz="2400" b="0" i="1" smtClean="0"/>
                        <m:t>=</m:t>
                      </m:r>
                      <m:r>
                        <a:rPr lang="en-US" sz="2400" b="0" i="1" smtClean="0"/>
                        <m:t>𝑇</m:t>
                      </m:r>
                      <m:r>
                        <a:rPr lang="en-US" sz="2400" b="0" i="1" smtClean="0"/>
                        <m:t>−</m:t>
                      </m:r>
                      <m:r>
                        <a:rPr lang="en-US" sz="2400" b="0" i="1" smtClean="0"/>
                        <m:t>𝑉</m:t>
                      </m:r>
                      <m:r>
                        <a:rPr lang="en-US" sz="2400" b="0" i="1" smtClean="0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1</m:t>
                          </m:r>
                        </m:num>
                        <m:den>
                          <m:r>
                            <a:rPr lang="en-US" sz="2400" i="1"/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/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r>
                            <a:rPr lang="en-US" sz="2400" i="1"/>
                            <m:t>+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𝑟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/>
                        <m:t>−</m:t>
                      </m:r>
                      <m:r>
                        <a:rPr lang="en-US" sz="2400" i="1"/>
                        <m:t>𝑉</m:t>
                      </m:r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r>
                            <a:rPr lang="en-US" sz="2400" i="1"/>
                            <m:t>𝑟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752600"/>
                <a:ext cx="8153400" cy="4060599"/>
              </a:xfrm>
              <a:prstGeom prst="rect">
                <a:avLst/>
              </a:prstGeom>
              <a:blipFill rotWithShape="1">
                <a:blip r:embed="rId2"/>
                <a:stretch>
                  <a:fillRect l="-1197" t="-12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4949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978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371600" y="685800"/>
                <a:ext cx="6477000" cy="39560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/>
                          </m:ctrlPr>
                        </m:sSubPr>
                        <m:e>
                          <m:r>
                            <a:rPr lang="en-US" sz="2400" i="1"/>
                            <m:t>𝑝</m:t>
                          </m:r>
                        </m:e>
                        <m:sub>
                          <m:r>
                            <a:rPr lang="en-US" sz="2400" i="1"/>
                            <m:t>𝑟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𝐿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𝑟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r>
                        <a:rPr lang="en-US" sz="2400" i="1"/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𝑟</m:t>
                          </m:r>
                        </m:e>
                      </m:acc>
                      <m:r>
                        <a:rPr lang="en-US" sz="2400" i="1"/>
                        <m:t>,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𝑝</m:t>
                          </m:r>
                        </m:e>
                        <m:sub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𝐿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r>
                        <a:rPr lang="en-US" sz="2400" i="1"/>
                        <m:t>𝑚𝑟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𝑟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/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/>
                            <m:t>𝑚</m:t>
                          </m:r>
                        </m:den>
                      </m:f>
                      <m:r>
                        <a:rPr lang="en-US" sz="2400" i="1"/>
                        <m:t>,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ea typeface="Cambria Math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sz="2400" i="1"/>
                            <m:t>𝑚𝑟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400" i="1"/>
                          </m:ctrlPr>
                        </m:naryPr>
                        <m:sub>
                          <m:r>
                            <a:rPr lang="en-US" sz="2400" i="1"/>
                            <m:t>𝑖</m:t>
                          </m:r>
                          <m:r>
                            <a:rPr lang="en-US" sz="2400" i="1"/>
                            <m:t>=1</m:t>
                          </m:r>
                        </m:sub>
                        <m:sup>
                          <m:r>
                            <a:rPr lang="en-US" sz="2400" i="1"/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/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𝑞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𝑖</m:t>
                                  </m:r>
                                </m:sub>
                              </m:sSub>
                            </m:e>
                          </m:acc>
                          <m:r>
                            <a:rPr lang="en-US" sz="2400" i="1"/>
                            <m:t>−</m:t>
                          </m:r>
                          <m:r>
                            <a:rPr lang="en-US" sz="2400" i="1"/>
                            <m:t>𝐿</m:t>
                          </m:r>
                          <m:r>
                            <a:rPr lang="en-US" sz="2400" i="1"/>
                            <m:t>(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𝑞</m:t>
                              </m:r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  <m:r>
                            <a:rPr lang="en-US" sz="2400" i="1"/>
                            <m:t>,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/>
                                  </m:ctrlPr>
                                </m:accPr>
                                <m:e>
                                  <m:r>
                                    <a:rPr lang="en-US" sz="2400" i="1"/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/>
                                <m:t>𝑖</m:t>
                              </m:r>
                            </m:sub>
                          </m:sSub>
                          <m:r>
                            <a:rPr lang="en-US" sz="2400" i="1"/>
                            <m:t>,</m:t>
                          </m:r>
                          <m:r>
                            <a:rPr lang="en-US" sz="2400" i="1"/>
                            <m:t>𝑡</m:t>
                          </m:r>
                          <m:r>
                            <a:rPr lang="en-US" sz="2400" i="1"/>
                            <m:t>)</m:t>
                          </m:r>
                        </m:e>
                      </m:nary>
                      <m:r>
                        <a:rPr lang="en-US" sz="2400" i="1"/>
                        <m:t>=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𝑝</m:t>
                          </m:r>
                        </m:e>
                        <m:sub>
                          <m:r>
                            <a:rPr lang="en-US" sz="2400" i="1"/>
                            <m:t>𝑟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𝑟</m:t>
                          </m:r>
                        </m:e>
                      </m:acc>
                      <m:r>
                        <a:rPr lang="en-US" sz="2400" i="1"/>
                        <m:t>+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𝑝</m:t>
                          </m:r>
                        </m:e>
                        <m:sub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ea typeface="Cambria Math"/>
                        </a:rPr>
                        <m:t>−</m:t>
                      </m:r>
                      <m:r>
                        <a:rPr lang="en-US" sz="2400" i="1">
                          <a:ea typeface="Cambria Math"/>
                        </a:rPr>
                        <m:t>𝐿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𝐻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/>
                                    <m:t>𝑟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/>
                            <m:t>2</m:t>
                          </m:r>
                          <m:r>
                            <a:rPr lang="en-US" sz="2400" i="1"/>
                            <m:t>𝑚</m:t>
                          </m:r>
                        </m:den>
                      </m:f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/>
                                  </m:ctrlPr>
                                </m:sSubPr>
                                <m:e>
                                  <m:r>
                                    <a:rPr lang="en-US" sz="2400" i="1"/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ea typeface="Cambria Math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/>
                            <m:t>2</m:t>
                          </m:r>
                          <m:r>
                            <a:rPr lang="en-US" sz="2400" i="1"/>
                            <m:t>𝑚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𝑟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/>
                        <m:t>−</m:t>
                      </m:r>
                      <m:r>
                        <a:rPr lang="en-US" sz="2400" i="1"/>
                        <m:t>𝑉</m:t>
                      </m:r>
                      <m:r>
                        <a:rPr lang="en-US" sz="2400" i="1"/>
                        <m:t>(</m:t>
                      </m:r>
                      <m:r>
                        <a:rPr lang="en-US" sz="2400" i="1"/>
                        <m:t>𝑟</m:t>
                      </m:r>
                      <m:r>
                        <a:rPr lang="en-US" sz="2400" i="1"/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/>
                <a:endParaRPr lang="en-US" sz="2400" dirty="0" smtClean="0"/>
              </a:p>
              <a:p>
                <a:pPr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685800"/>
                <a:ext cx="6477000" cy="395608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2399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058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295400" y="764902"/>
                <a:ext cx="6858000" cy="19782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Hamilton’s Equations 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/>
                              </m:ctrlPr>
                            </m:acc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/>
                            <m:t>𝑟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𝑟</m:t>
                          </m:r>
                        </m:den>
                      </m:f>
                      <m:r>
                        <a:rPr lang="en-US" sz="2400" i="1"/>
                        <m:t>,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𝑟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/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en-US" sz="2400"/>
                        <m:t>,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/>
                              </m:ctrlPr>
                            </m:acc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den>
                      </m:f>
                      <m:r>
                        <a:rPr lang="en-US" sz="2400" i="1"/>
                        <m:t>,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ea typeface="Cambria Math"/>
                                </a:rPr>
                                <m:t>𝜃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/>
                              </m:ctrlPr>
                            </m:acc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/>
                            <m:t>𝑟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r>
                        <a:rPr lang="en-US" sz="2400" i="1"/>
                        <m:t>−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𝑉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𝑟</m:t>
                          </m:r>
                        </m:den>
                      </m:f>
                      <m:r>
                        <a:rPr lang="en-US" sz="2400" i="1"/>
                        <m:t>,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𝑟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/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2400" i="1"/>
                            <m:t>𝑚</m:t>
                          </m:r>
                        </m:den>
                      </m:f>
                      <m:r>
                        <a:rPr lang="en-US" sz="2400"/>
                        <m:t>,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/>
                              </m:ctrlPr>
                            </m:acc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r>
                        <a:rPr lang="en-US" sz="2400" i="1"/>
                        <m:t>0</m:t>
                      </m:r>
                      <m:r>
                        <a:rPr lang="en-US" sz="2400" i="1"/>
                        <m:t>,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/>
                              </m:ctrlPr>
                            </m:accPr>
                            <m:e>
                              <m:r>
                                <a:rPr lang="en-US" sz="2400" i="1"/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ea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ea typeface="Cambria Math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sz="2400" i="1"/>
                            <m:t>𝑚</m:t>
                          </m:r>
                          <m:sSup>
                            <m:sSupPr>
                              <m:ctrlPr>
                                <a:rPr lang="en-US" sz="2400" i="1"/>
                              </m:ctrlPr>
                            </m:sSupPr>
                            <m:e>
                              <m:r>
                                <a:rPr lang="en-US" sz="2400" i="1"/>
                                <m:t>𝑟</m:t>
                              </m:r>
                            </m:e>
                            <m:sup>
                              <m:r>
                                <a:rPr lang="en-US" sz="2400" i="1"/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764902"/>
                <a:ext cx="6858000" cy="1978298"/>
              </a:xfrm>
              <a:prstGeom prst="rect">
                <a:avLst/>
              </a:prstGeom>
              <a:blipFill rotWithShape="1">
                <a:blip r:embed="rId3"/>
                <a:stretch>
                  <a:fillRect l="-1422" t="-2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8480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685800" y="685800"/>
                <a:ext cx="7696200" cy="530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Example:</a:t>
                </a:r>
              </a:p>
              <a:p>
                <a:r>
                  <a:rPr lang="en-US" sz="2400" dirty="0" smtClean="0"/>
                  <a:t>Construct Hamiltonian and find Hamilton’s Equations for a particle of mass m moving in a force field with a potential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 smtClean="0"/>
                  <a:t> in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US" sz="2400" dirty="0" smtClean="0"/>
                  <a:t>Plane Polar Coordinates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US" sz="2400" dirty="0" smtClean="0"/>
                  <a:t>Cylindrical Coordinates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US" sz="2400" dirty="0" smtClean="0"/>
                  <a:t>Spherical Polar Coordinates</a:t>
                </a:r>
              </a:p>
              <a:p>
                <a:pPr marL="342900" indent="-342900">
                  <a:buFont typeface="+mj-lt"/>
                  <a:buAutoNum type="alphaLcParenR"/>
                </a:pPr>
                <a:endParaRPr lang="en-US" sz="2400" dirty="0"/>
              </a:p>
              <a:p>
                <a:r>
                  <a:rPr lang="en-US" sz="2400" dirty="0" smtClean="0"/>
                  <a:t>Solution:</a:t>
                </a:r>
              </a:p>
              <a:p>
                <a:r>
                  <a:rPr lang="en-US" sz="2400" dirty="0" smtClean="0"/>
                  <a:t>For plane polar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𝑟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𝐿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𝑇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𝑉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𝑟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Hamiltonian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𝑞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𝜃</m:t>
                        </m:r>
                      </m:sub>
                    </m:sSub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acc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𝐿</m:t>
                    </m:r>
                  </m:oMath>
                </a14:m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85800"/>
                <a:ext cx="7696200" cy="5304273"/>
              </a:xfrm>
              <a:prstGeom prst="rect">
                <a:avLst/>
              </a:prstGeom>
              <a:blipFill rotWithShape="1">
                <a:blip r:embed="rId2"/>
                <a:stretch>
                  <a:fillRect l="-1268" t="-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750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7916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91050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9731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05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95365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22</Words>
  <Application>Microsoft Office PowerPoint</Application>
  <PresentationFormat>On-screen Show (4:3)</PresentationFormat>
  <Paragraphs>17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REVISION</vt:lpstr>
      <vt:lpstr>Slide 2</vt:lpstr>
      <vt:lpstr>Construction of Hamiltonian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vcomsats</dc:creator>
  <cp:lastModifiedBy>vcomsats</cp:lastModifiedBy>
  <cp:revision>5</cp:revision>
  <dcterms:created xsi:type="dcterms:W3CDTF">2013-01-01T06:40:31Z</dcterms:created>
  <dcterms:modified xsi:type="dcterms:W3CDTF">2013-01-01T08:04:36Z</dcterms:modified>
</cp:coreProperties>
</file>