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7" r:id="rId8"/>
    <p:sldId id="274" r:id="rId9"/>
    <p:sldId id="270" r:id="rId10"/>
    <p:sldId id="266"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659082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21452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72FE3C-45BB-4724-A20A-D31830F1C50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2354342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72FE3C-45BB-4724-A20A-D31830F1C50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74484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72FE3C-45BB-4724-A20A-D31830F1C500}" type="datetimeFigureOut">
              <a:rPr lang="en-US" smtClean="0"/>
              <a:pPr/>
              <a:t>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97411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72FE3C-45BB-4724-A20A-D31830F1C500}" type="datetimeFigureOut">
              <a:rPr lang="en-US" smtClean="0"/>
              <a:pPr/>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2780612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2FE3C-45BB-4724-A20A-D31830F1C500}" type="datetimeFigureOut">
              <a:rPr lang="en-US" smtClean="0"/>
              <a:pPr/>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362797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4168340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72FE3C-45BB-4724-A20A-D31830F1C50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56450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1118668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72FE3C-45BB-4724-A20A-D31830F1C50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3089300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72FE3C-45BB-4724-A20A-D31830F1C500}" type="datetimeFigureOut">
              <a:rPr lang="en-US" smtClean="0"/>
              <a:pPr/>
              <a:t>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B758D-E195-43F3-9424-47965AE832B9}" type="slidenum">
              <a:rPr lang="en-US" smtClean="0"/>
              <a:pPr/>
              <a:t>‹#›</a:t>
            </a:fld>
            <a:endParaRPr lang="en-US"/>
          </a:p>
        </p:txBody>
      </p:sp>
    </p:spTree>
    <p:extLst>
      <p:ext uri="{BB962C8B-B14F-4D97-AF65-F5344CB8AC3E}">
        <p14:creationId xmlns="" xmlns:p14="http://schemas.microsoft.com/office/powerpoint/2010/main" val="8956634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1569660"/>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Some applications of </a:t>
            </a:r>
            <a:r>
              <a:rPr lang="en-US" sz="2400" dirty="0" err="1" smtClean="0"/>
              <a:t>Lagrangian</a:t>
            </a:r>
            <a:r>
              <a:rPr lang="en-US" sz="2400" dirty="0" smtClean="0"/>
              <a:t> and Lagrange Equations of Motion  </a:t>
            </a:r>
            <a:endParaRPr lang="en-US" sz="2400" dirty="0"/>
          </a:p>
        </p:txBody>
      </p:sp>
    </p:spTree>
    <p:extLst>
      <p:ext uri="{BB962C8B-B14F-4D97-AF65-F5344CB8AC3E}">
        <p14:creationId xmlns="" xmlns:p14="http://schemas.microsoft.com/office/powerpoint/2010/main" val="15126621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Phase Space and </a:t>
            </a:r>
            <a:r>
              <a:rPr lang="en-US" dirty="0" err="1" smtClean="0"/>
              <a:t>Liouville’s</a:t>
            </a:r>
            <a:r>
              <a:rPr lang="en-US" dirty="0" smtClean="0"/>
              <a:t> Theorem</a:t>
            </a:r>
            <a:endParaRPr lang="en-US" dirty="0"/>
          </a:p>
        </p:txBody>
      </p:sp>
      <mc:AlternateContent xmlns:mc="http://schemas.openxmlformats.org/markup-compatibility/2006">
        <mc:Choice xmlns="" xmlns:a14="http://schemas.microsoft.com/office/drawing/2010/main" Requires="a14">
          <p:sp>
            <p:nvSpPr>
              <p:cNvPr id="4" name="TextBox 3"/>
              <p:cNvSpPr txBox="1"/>
              <p:nvPr/>
            </p:nvSpPr>
            <p:spPr>
              <a:xfrm>
                <a:off x="838200" y="1143000"/>
                <a:ext cx="7543800" cy="5302092"/>
              </a:xfrm>
              <a:prstGeom prst="rect">
                <a:avLst/>
              </a:prstGeom>
              <a:noFill/>
            </p:spPr>
            <p:txBody>
              <a:bodyPr wrap="square" rtlCol="0">
                <a:spAutoFit/>
              </a:bodyPr>
              <a:lstStyle/>
              <a:p>
                <a:pPr algn="just"/>
                <a:r>
                  <a:rPr lang="en-US" sz="2400" b="1" dirty="0" smtClean="0"/>
                  <a:t>Phase Space:</a:t>
                </a:r>
              </a:p>
              <a:p>
                <a:pPr algn="just"/>
                <a:endParaRPr lang="en-US" sz="2400" dirty="0"/>
              </a:p>
              <a:p>
                <a:pPr algn="just"/>
                <a:r>
                  <a:rPr lang="en-US" sz="2400" dirty="0" smtClean="0"/>
                  <a:t>A space of </a:t>
                </a:r>
                <a14:m>
                  <m:oMath xmlns:m="http://schemas.openxmlformats.org/officeDocument/2006/math">
                    <m:r>
                      <a:rPr lang="en-US" sz="2400" b="0" i="1" smtClean="0">
                        <a:latin typeface="Cambria Math"/>
                      </a:rPr>
                      <m:t>2</m:t>
                    </m:r>
                    <m:r>
                      <a:rPr lang="en-US" sz="2400" b="0" i="1" smtClean="0">
                        <a:latin typeface="Cambria Math"/>
                      </a:rPr>
                      <m:t>𝑛</m:t>
                    </m:r>
                  </m:oMath>
                </a14:m>
                <a:r>
                  <a:rPr lang="en-US" sz="2400" dirty="0" smtClean="0"/>
                  <a:t> dimensions in which a representative point is indicated by the </a:t>
                </a:r>
                <a14:m>
                  <m:oMath xmlns:m="http://schemas.openxmlformats.org/officeDocument/2006/math">
                    <m:r>
                      <a:rPr lang="en-US" sz="2400" i="1">
                        <a:latin typeface="Cambria Math"/>
                      </a:rPr>
                      <m:t>2</m:t>
                    </m:r>
                    <m:r>
                      <a:rPr lang="en-US" sz="2400" i="1">
                        <a:latin typeface="Cambria Math"/>
                      </a:rPr>
                      <m:t>𝑛</m:t>
                    </m:r>
                  </m:oMath>
                </a14:m>
                <a:r>
                  <a:rPr lang="en-US" sz="2400" dirty="0" smtClean="0"/>
                  <a:t> coordinates, </a:t>
                </a:r>
                <a14:m>
                  <m:oMath xmlns:m="http://schemas.openxmlformats.org/officeDocument/2006/math">
                    <m:r>
                      <a:rPr lang="en-US" sz="2400" i="1">
                        <a:latin typeface="Cambria Math"/>
                      </a:rPr>
                      <m:t>𝑛</m:t>
                    </m:r>
                  </m:oMath>
                </a14:m>
                <a:r>
                  <a:rPr lang="en-US" sz="2400" dirty="0" smtClean="0"/>
                  <a:t> position coordinates and </a:t>
                </a:r>
                <a14:m>
                  <m:oMath xmlns:m="http://schemas.openxmlformats.org/officeDocument/2006/math">
                    <m:r>
                      <a:rPr lang="en-US" sz="2400" i="1">
                        <a:latin typeface="Cambria Math"/>
                      </a:rPr>
                      <m:t>𝑛</m:t>
                    </m:r>
                  </m:oMath>
                </a14:m>
                <a:r>
                  <a:rPr lang="en-US" sz="2400" dirty="0" smtClean="0"/>
                  <a:t> momentum coordinates</a:t>
                </a:r>
              </a:p>
              <a:p>
                <a:pPr algn="just"/>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r>
                            <a:rPr lang="en-US" sz="2400" b="0" i="1" smtClean="0">
                              <a:latin typeface="Cambria Math"/>
                            </a:rPr>
                            <m:t>(</m:t>
                          </m:r>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b="0" i="1" smtClean="0">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𝑛</m:t>
                          </m:r>
                        </m:sub>
                      </m:sSub>
                      <m:r>
                        <a:rPr lang="en-US" sz="2400" b="0" i="0" smtClean="0">
                          <a:latin typeface="Cambria Math"/>
                        </a:rPr>
                        <m:t>)</m:t>
                      </m:r>
                    </m:oMath>
                  </m:oMathPara>
                </a14:m>
                <a:endParaRPr lang="en-US" sz="2400" dirty="0" smtClean="0"/>
              </a:p>
              <a:p>
                <a:pPr algn="just"/>
                <a:r>
                  <a:rPr lang="en-US" sz="2400" dirty="0" smtClean="0"/>
                  <a:t>Such a space is called a </a:t>
                </a:r>
                <a14:m>
                  <m:oMath xmlns:m="http://schemas.openxmlformats.org/officeDocument/2006/math">
                    <m:r>
                      <a:rPr lang="en-US" sz="2400" i="1">
                        <a:latin typeface="Cambria Math"/>
                      </a:rPr>
                      <m:t>2</m:t>
                    </m:r>
                    <m:r>
                      <a:rPr lang="en-US" sz="2400" i="1">
                        <a:latin typeface="Cambria Math"/>
                      </a:rPr>
                      <m:t>𝑛</m:t>
                    </m:r>
                  </m:oMath>
                </a14:m>
                <a:r>
                  <a:rPr lang="en-US" sz="2400" dirty="0"/>
                  <a:t/>
                </a:r>
                <a:r>
                  <a:rPr lang="en-US" sz="2400" dirty="0" smtClean="0"/>
                  <a:t>dimensional phase space or a </a:t>
                </a:r>
                <a14:m>
                  <m:oMath xmlns:m="http://schemas.openxmlformats.org/officeDocument/2006/math">
                    <m:r>
                      <a:rPr lang="en-US" sz="2400" b="0" i="1" smtClean="0">
                        <a:latin typeface="Cambria Math"/>
                      </a:rPr>
                      <m:t>𝑝𝑞</m:t>
                    </m:r>
                  </m:oMath>
                </a14:m>
                <a:r>
                  <a:rPr lang="en-US" sz="2400" dirty="0" smtClean="0"/>
                  <a:t> phase space.</a:t>
                </a:r>
              </a:p>
              <a:p>
                <a:pPr algn="just"/>
                <a:endParaRPr lang="en-US" sz="2400" dirty="0" smtClean="0"/>
              </a:p>
              <a:p>
                <a:pPr algn="just"/>
                <a:r>
                  <a:rPr lang="en-US" sz="2400" dirty="0" smtClean="0"/>
                  <a:t>Whenever we know the state of a mechanical system at time </a:t>
                </a:r>
                <a14:m>
                  <m:oMath xmlns:m="http://schemas.openxmlformats.org/officeDocument/2006/math">
                    <m:r>
                      <a:rPr lang="en-US" sz="2400" b="0" i="1" smtClean="0">
                        <a:latin typeface="Cambria Math"/>
                      </a:rPr>
                      <m:t>𝑡</m:t>
                    </m:r>
                    <m:r>
                      <a:rPr lang="en-US" sz="2400" b="0" i="1" smtClean="0">
                        <a:latin typeface="Cambria Math"/>
                      </a:rPr>
                      <m:t>,</m:t>
                    </m:r>
                  </m:oMath>
                </a14:m>
                <a:r>
                  <a:rPr lang="en-US" sz="2400" dirty="0" smtClean="0"/>
                  <a:t> i.e., we know all positions and momentum coordinates, then this corresponds to a particular point in phase space. Conversely, a point in  the phase space specifies the state of the mechanical system.</a:t>
                </a:r>
                <a:endParaRPr lang="en-US" sz="2400" dirty="0"/>
              </a:p>
            </p:txBody>
          </p:sp>
        </mc:Choice>
        <mc:Fallback>
          <p:sp>
            <p:nvSpPr>
              <p:cNvPr id="4" name="TextBox 3"/>
              <p:cNvSpPr txBox="1">
                <a:spLocks noRot="1" noChangeAspect="1" noMove="1" noResize="1" noEditPoints="1" noAdjustHandles="1" noChangeArrowheads="1" noChangeShapeType="1" noTextEdit="1"/>
              </p:cNvSpPr>
              <p:nvPr/>
            </p:nvSpPr>
            <p:spPr>
              <a:xfrm>
                <a:off x="838200" y="1143000"/>
                <a:ext cx="7543800" cy="5302092"/>
              </a:xfrm>
              <a:prstGeom prst="rect">
                <a:avLst/>
              </a:prstGeom>
              <a:blipFill rotWithShape="1">
                <a:blip r:embed="rId2"/>
                <a:stretch>
                  <a:fillRect l="-1293" t="-921" r="-1213" b="-921"/>
                </a:stretch>
              </a:blipFill>
            </p:spPr>
            <p:txBody>
              <a:bodyPr/>
              <a:lstStyle/>
              <a:p>
                <a:r>
                  <a:rPr lang="en-US">
                    <a:noFill/>
                  </a:rPr>
                  <a:t> </a:t>
                </a:r>
              </a:p>
            </p:txBody>
          </p:sp>
        </mc:Fallback>
      </mc:AlternateContent>
    </p:spTree>
    <p:extLst>
      <p:ext uri="{BB962C8B-B14F-4D97-AF65-F5344CB8AC3E}">
        <p14:creationId xmlns="" xmlns:p14="http://schemas.microsoft.com/office/powerpoint/2010/main" val="9408129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TextBox 1"/>
              <p:cNvSpPr txBox="1"/>
              <p:nvPr/>
            </p:nvSpPr>
            <p:spPr>
              <a:xfrm>
                <a:off x="762001" y="762000"/>
                <a:ext cx="7848600" cy="4893647"/>
              </a:xfrm>
              <a:prstGeom prst="rect">
                <a:avLst/>
              </a:prstGeom>
              <a:noFill/>
            </p:spPr>
            <p:txBody>
              <a:bodyPr vert="horz" wrap="square" rtlCol="0">
                <a:spAutoFit/>
              </a:bodyPr>
              <a:lstStyle/>
              <a:p>
                <a:pPr algn="just"/>
                <a:r>
                  <a:rPr lang="en-US" sz="2400" b="1" dirty="0" smtClean="0"/>
                  <a:t>Liouville’s Theorem:</a:t>
                </a:r>
              </a:p>
              <a:p>
                <a:pPr algn="just"/>
                <a:endParaRPr lang="en-US" sz="2400" dirty="0"/>
              </a:p>
              <a:p>
                <a:pPr algn="just"/>
                <a:r>
                  <a:rPr lang="en-US" sz="2400" dirty="0" smtClean="0"/>
                  <a:t>The </a:t>
                </a:r>
                <a14:m>
                  <m:oMath xmlns:m="http://schemas.openxmlformats.org/officeDocument/2006/math">
                    <m:r>
                      <a:rPr lang="en-US" sz="2400" i="1"/>
                      <m:t>2</m:t>
                    </m:r>
                    <m:r>
                      <a:rPr lang="en-US" sz="2400" i="1"/>
                      <m:t>𝑛</m:t>
                    </m:r>
                  </m:oMath>
                </a14:m>
                <a:r>
                  <a:rPr lang="en-US" sz="2400" dirty="0"/>
                  <a:t/>
                </a:r>
                <a:r>
                  <a:rPr lang="en-US" sz="2400" dirty="0" smtClean="0"/>
                  <a:t>dimensional volumes of </a:t>
                </a:r>
                <a14:m>
                  <m:oMath xmlns:m="http://schemas.openxmlformats.org/officeDocument/2006/math">
                    <m:sSub>
                      <m:sSubPr>
                        <m:ctrlPr>
                          <a:rPr lang="en-US" sz="2400" i="1" smtClean="0"/>
                        </m:ctrlPr>
                      </m:sSubPr>
                      <m:e>
                        <m:r>
                          <a:rPr lang="en-US" sz="2400" i="1" smtClean="0">
                            <a:ea typeface="Cambria Math"/>
                          </a:rPr>
                          <m:t>ℛ</m:t>
                        </m:r>
                      </m:e>
                      <m:sub>
                        <m:r>
                          <a:rPr lang="en-US" sz="2400" b="0" i="1" smtClean="0"/>
                          <m:t>1</m:t>
                        </m:r>
                      </m:sub>
                    </m:sSub>
                  </m:oMath>
                </a14:m>
                <a:r>
                  <a:rPr lang="en-US" sz="2400" dirty="0" smtClean="0"/>
                  <a:t> and </a:t>
                </a:r>
                <a14:m>
                  <m:oMath xmlns:m="http://schemas.openxmlformats.org/officeDocument/2006/math">
                    <m:sSub>
                      <m:sSubPr>
                        <m:ctrlPr>
                          <a:rPr lang="en-US" sz="2400" i="1"/>
                        </m:ctrlPr>
                      </m:sSubPr>
                      <m:e>
                        <m:r>
                          <a:rPr lang="en-US" sz="2400" i="1">
                            <a:ea typeface="Cambria Math"/>
                          </a:rPr>
                          <m:t>ℛ</m:t>
                        </m:r>
                      </m:e>
                      <m:sub>
                        <m:r>
                          <a:rPr lang="en-US" sz="2400" b="0" i="1" smtClean="0">
                            <a:ea typeface="Cambria Math"/>
                          </a:rPr>
                          <m:t>2</m:t>
                        </m:r>
                      </m:sub>
                    </m:sSub>
                  </m:oMath>
                </a14:m>
                <a:r>
                  <a:rPr lang="en-US" sz="2400" dirty="0" smtClean="0"/>
                  <a:t> are the same, or if we define the number of points per unit volume as the density, then the density remains the same.</a:t>
                </a:r>
              </a:p>
              <a:p>
                <a:pPr algn="just"/>
                <a:endParaRPr lang="en-US" sz="2400" dirty="0"/>
              </a:p>
              <a:p>
                <a:pPr algn="just"/>
                <a:r>
                  <a:rPr lang="en-US" sz="2400" b="1" dirty="0" smtClean="0"/>
                  <a:t>Proof (for the case of one degree of freedom):</a:t>
                </a:r>
              </a:p>
              <a:p>
                <a:pPr algn="just"/>
                <a:endParaRPr lang="en-US" sz="2400" dirty="0"/>
              </a:p>
              <a:p>
                <a:pPr algn="just"/>
                <a:r>
                  <a:rPr lang="en-US" sz="2400" dirty="0" smtClean="0"/>
                  <a:t>Consider a mechanical system as being described in terms of the motion of representative points through an element of volume in phase space. In such a case we have two dimensional space </a:t>
                </a:r>
                <a14:m>
                  <m:oMath xmlns:m="http://schemas.openxmlformats.org/officeDocument/2006/math">
                    <m:r>
                      <a:rPr lang="en-US" sz="2400" b="0" i="1" smtClean="0"/>
                      <m:t>(</m:t>
                    </m:r>
                    <m:r>
                      <a:rPr lang="en-US" sz="2400" b="0" i="1" smtClean="0"/>
                      <m:t>𝑝</m:t>
                    </m:r>
                    <m:r>
                      <a:rPr lang="en-US" sz="2400" b="0" i="1" smtClean="0"/>
                      <m:t>,</m:t>
                    </m:r>
                    <m:r>
                      <a:rPr lang="en-US" sz="2400" b="0" i="1" smtClean="0"/>
                      <m:t>𝑞</m:t>
                    </m:r>
                    <m:r>
                      <a:rPr lang="en-US" sz="2400" b="0" i="1" smtClean="0"/>
                      <m:t>)</m:t>
                    </m:r>
                  </m:oMath>
                </a14:m>
                <a:r>
                  <a:rPr lang="en-US" sz="2400" dirty="0" smtClean="0"/>
                  <a:t> phase space and the volume element reduces to the area element </a:t>
                </a:r>
                <a14:m>
                  <m:oMath xmlns:m="http://schemas.openxmlformats.org/officeDocument/2006/math">
                    <m:r>
                      <a:rPr lang="en-US" sz="2400" b="0" i="1" smtClean="0"/>
                      <m:t>𝑑𝑝𝑑𝑞</m:t>
                    </m:r>
                    <m:r>
                      <a:rPr lang="en-US" sz="2400" b="0" i="1" smtClean="0"/>
                      <m:t>.</m:t>
                    </m:r>
                  </m:oMath>
                </a14:m>
                <a:endParaRPr lang="en-US" sz="2400" dirty="0" smtClean="0"/>
              </a:p>
            </p:txBody>
          </p:sp>
        </mc:Choice>
        <mc:Fallback>
          <p:sp>
            <p:nvSpPr>
              <p:cNvPr id="2" name="TextBox 1"/>
              <p:cNvSpPr txBox="1">
                <a:spLocks noRot="1" noChangeAspect="1" noMove="1" noResize="1" noEditPoints="1" noAdjustHandles="1" noChangeArrowheads="1" noChangeShapeType="1" noTextEdit="1"/>
              </p:cNvSpPr>
              <p:nvPr/>
            </p:nvSpPr>
            <p:spPr>
              <a:xfrm>
                <a:off x="762001" y="762000"/>
                <a:ext cx="7848600" cy="4893647"/>
              </a:xfrm>
              <a:prstGeom prst="rect">
                <a:avLst/>
              </a:prstGeom>
              <a:blipFill rotWithShape="1">
                <a:blip r:embed="rId3"/>
                <a:stretch>
                  <a:fillRect l="-1165" t="-996" r="-1087" b="-1868"/>
                </a:stretch>
              </a:blipFill>
            </p:spPr>
            <p:txBody>
              <a:bodyPr/>
              <a:lstStyle/>
              <a:p>
                <a:r>
                  <a:rPr lang="en-US">
                    <a:noFill/>
                  </a:rPr>
                  <a:t> </a:t>
                </a:r>
              </a:p>
            </p:txBody>
          </p:sp>
        </mc:Fallback>
      </mc:AlternateContent>
    </p:spTree>
    <p:extLst>
      <p:ext uri="{BB962C8B-B14F-4D97-AF65-F5344CB8AC3E}">
        <p14:creationId xmlns="" xmlns:p14="http://schemas.microsoft.com/office/powerpoint/2010/main" val="3896986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14400" y="456469"/>
                <a:ext cx="7239000" cy="5802614"/>
              </a:xfrm>
              <a:prstGeom prst="rect">
                <a:avLst/>
              </a:prstGeom>
            </p:spPr>
            <p:txBody>
              <a:bodyPr wrap="square">
                <a:spAutoFit/>
              </a:bodyPr>
              <a:lstStyle/>
              <a:p>
                <a:pPr algn="just"/>
                <a:r>
                  <a:rPr lang="en-US" sz="2400" dirty="0" smtClean="0"/>
                  <a:t>Let </a:t>
                </a:r>
                <a14:m>
                  <m:oMath xmlns:m="http://schemas.openxmlformats.org/officeDocument/2006/math">
                    <m:r>
                      <a:rPr lang="en-US" sz="2400" i="1">
                        <a:ea typeface="Cambria Math"/>
                      </a:rPr>
                      <m:t>𝜌</m:t>
                    </m:r>
                    <m:r>
                      <a:rPr lang="en-US" sz="2400" i="1">
                        <a:ea typeface="Cambria Math"/>
                      </a:rPr>
                      <m:t>=</m:t>
                    </m:r>
                    <m:r>
                      <a:rPr lang="en-US" sz="2400" i="1">
                        <a:ea typeface="Cambria Math"/>
                      </a:rPr>
                      <m:t>𝜌</m:t>
                    </m:r>
                    <m:r>
                      <a:rPr lang="en-US" sz="2400" i="1">
                        <a:ea typeface="Cambria Math"/>
                      </a:rPr>
                      <m:t>(</m:t>
                    </m:r>
                    <m:r>
                      <a:rPr lang="en-US" sz="2400" i="1">
                        <a:ea typeface="Cambria Math"/>
                      </a:rPr>
                      <m:t>𝑝</m:t>
                    </m:r>
                    <m:r>
                      <a:rPr lang="en-US" sz="2400" i="1">
                        <a:ea typeface="Cambria Math"/>
                      </a:rPr>
                      <m:t>,</m:t>
                    </m:r>
                    <m:r>
                      <a:rPr lang="en-US" sz="2400" i="1">
                        <a:ea typeface="Cambria Math"/>
                      </a:rPr>
                      <m:t>𝑞</m:t>
                    </m:r>
                    <m:r>
                      <a:rPr lang="en-US" sz="2400" i="1">
                        <a:ea typeface="Cambria Math"/>
                      </a:rPr>
                      <m:t>,</m:t>
                    </m:r>
                    <m:r>
                      <a:rPr lang="en-US" sz="2400" i="1">
                        <a:ea typeface="Cambria Math"/>
                      </a:rPr>
                      <m:t>𝑡</m:t>
                    </m:r>
                    <m:r>
                      <a:rPr lang="en-US" sz="2400" i="1">
                        <a:ea typeface="Cambria Math"/>
                      </a:rPr>
                      <m:t>)</m:t>
                    </m:r>
                  </m:oMath>
                </a14:m>
                <a:r>
                  <a:rPr lang="en-US" sz="2400" dirty="0"/>
                  <a:t> be the density of the representative points, i.e., the number of representative points per unit area as obtained by an appropriate limiting procedure. Since the speed with which representative points enter through </a:t>
                </a:r>
                <a14:m>
                  <m:oMath xmlns:m="http://schemas.openxmlformats.org/officeDocument/2006/math">
                    <m:r>
                      <a:rPr lang="en-US" sz="2400" i="1"/>
                      <m:t>𝐴𝐵</m:t>
                    </m:r>
                  </m:oMath>
                </a14:m>
                <a:r>
                  <a:rPr lang="en-US" sz="2400" dirty="0"/>
                  <a:t> is </a:t>
                </a:r>
                <a14:m>
                  <m:oMath xmlns:m="http://schemas.openxmlformats.org/officeDocument/2006/math">
                    <m:acc>
                      <m:accPr>
                        <m:chr m:val="̇"/>
                        <m:ctrlPr>
                          <a:rPr lang="en-US" sz="2400" i="1"/>
                        </m:ctrlPr>
                      </m:accPr>
                      <m:e>
                        <m:r>
                          <a:rPr lang="en-US" sz="2400" i="1"/>
                          <m:t>𝑞</m:t>
                        </m:r>
                      </m:e>
                    </m:acc>
                    <m:r>
                      <a:rPr lang="en-US" sz="2400" i="1"/>
                      <m:t>,</m:t>
                    </m:r>
                  </m:oMath>
                </a14:m>
                <a:r>
                  <a:rPr lang="en-US" sz="2400" dirty="0"/>
                  <a:t> the number of representative points which enter through </a:t>
                </a:r>
                <a14:m>
                  <m:oMath xmlns:m="http://schemas.openxmlformats.org/officeDocument/2006/math">
                    <m:r>
                      <a:rPr lang="en-US" sz="2400" i="1"/>
                      <m:t>𝐴𝐵</m:t>
                    </m:r>
                  </m:oMath>
                </a14:m>
                <a:r>
                  <a:rPr lang="en-US" sz="2400" dirty="0"/>
                  <a:t> per unit time is </a:t>
                </a:r>
              </a:p>
              <a:p>
                <a:pPr algn="just"/>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𝑞</m:t>
                          </m:r>
                        </m:e>
                      </m:acc>
                      <m:r>
                        <a:rPr lang="en-US" sz="2400" i="1">
                          <a:ea typeface="Cambria Math"/>
                        </a:rPr>
                        <m:t>𝑑𝑝</m:t>
                      </m:r>
                    </m:oMath>
                  </m:oMathPara>
                </a14:m>
                <a:endParaRPr lang="en-US" sz="2400" dirty="0">
                  <a:ea typeface="Cambria Math"/>
                </a:endParaRPr>
              </a:p>
              <a:p>
                <a:pPr algn="just"/>
                <a:r>
                  <a:rPr lang="en-US" sz="2400" dirty="0"/>
                  <a:t>The number of representative points which leave through </a:t>
                </a:r>
                <a14:m>
                  <m:oMath xmlns:m="http://schemas.openxmlformats.org/officeDocument/2006/math">
                    <m:r>
                      <a:rPr lang="en-US" sz="2400" i="1"/>
                      <m:t>𝐶𝐷</m:t>
                    </m:r>
                  </m:oMath>
                </a14:m>
                <a:r>
                  <a:rPr lang="en-US" sz="2400" dirty="0"/>
                  <a:t> is</a:t>
                </a:r>
              </a:p>
              <a:p>
                <a:pPr algn="just"/>
                <a14:m>
                  <m:oMathPara xmlns:m="http://schemas.openxmlformats.org/officeDocument/2006/math">
                    <m:oMathParaPr>
                      <m:jc m:val="centerGroup"/>
                    </m:oMathParaPr>
                    <m:oMath xmlns:m="http://schemas.openxmlformats.org/officeDocument/2006/math">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r>
                            <a:rPr lang="en-US" sz="2400" i="1"/>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𝑑𝑞</m:t>
                          </m:r>
                        </m:e>
                      </m:d>
                      <m:r>
                        <a:rPr lang="en-US" sz="2400" i="1"/>
                        <m:t>𝑑𝑝</m:t>
                      </m:r>
                    </m:oMath>
                  </m:oMathPara>
                </a14:m>
                <a:endParaRPr lang="en-US" sz="2400" dirty="0"/>
              </a:p>
              <a:p>
                <a:pPr algn="just"/>
                <a:r>
                  <a:rPr lang="en-US" sz="2400" dirty="0"/>
                  <a:t>Thus the number of points which remains in the element is</a:t>
                </a:r>
              </a:p>
              <a:p>
                <a:pPr algn="just"/>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𝑞</m:t>
                          </m:r>
                        </m:e>
                      </m:acc>
                      <m:r>
                        <a:rPr lang="en-US" sz="2400" i="1">
                          <a:ea typeface="Cambria Math"/>
                        </a:rPr>
                        <m:t>𝑑𝑝</m:t>
                      </m:r>
                      <m:r>
                        <a:rPr lang="en-US" sz="2400">
                          <a:ea typeface="Cambria Math"/>
                        </a:rPr>
                        <m:t>−</m:t>
                      </m:r>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r>
                            <a:rPr lang="en-US" sz="2400" i="1"/>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𝑑𝑞</m:t>
                          </m:r>
                        </m:e>
                      </m:d>
                      <m:r>
                        <a:rPr lang="en-US" sz="2400" i="1"/>
                        <m:t>𝑑𝑝</m:t>
                      </m:r>
                      <m:r>
                        <a:rPr lang="en-US" sz="2400" i="1"/>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𝑑𝑞𝑑𝑝</m:t>
                      </m:r>
                      <m:r>
                        <a:rPr lang="en-US" sz="2400" i="1"/>
                        <m:t>.</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456469"/>
                <a:ext cx="7239000" cy="5802614"/>
              </a:xfrm>
              <a:prstGeom prst="rect">
                <a:avLst/>
              </a:prstGeom>
              <a:blipFill rotWithShape="1">
                <a:blip r:embed="rId2"/>
                <a:stretch>
                  <a:fillRect l="-1263" t="-840" r="-1178"/>
                </a:stretch>
              </a:blipFill>
            </p:spPr>
            <p:txBody>
              <a:bodyPr/>
              <a:lstStyle/>
              <a:p>
                <a:r>
                  <a:rPr lang="en-US">
                    <a:noFill/>
                  </a:rPr>
                  <a:t> </a:t>
                </a:r>
              </a:p>
            </p:txBody>
          </p:sp>
        </mc:Fallback>
      </mc:AlternateContent>
    </p:spTree>
    <p:extLst>
      <p:ext uri="{BB962C8B-B14F-4D97-AF65-F5344CB8AC3E}">
        <p14:creationId xmlns="" xmlns:p14="http://schemas.microsoft.com/office/powerpoint/2010/main" val="15644091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43000" y="782830"/>
                <a:ext cx="6858000" cy="4779770"/>
              </a:xfrm>
              <a:prstGeom prst="rect">
                <a:avLst/>
              </a:prstGeom>
            </p:spPr>
            <p:txBody>
              <a:bodyPr wrap="square">
                <a:spAutoFit/>
              </a:bodyPr>
              <a:lstStyle/>
              <a:p>
                <a:r>
                  <a:rPr lang="en-US" sz="2400" dirty="0" smtClean="0"/>
                  <a:t>Similarly number of points which enter through </a:t>
                </a:r>
                <a14:m>
                  <m:oMath xmlns:m="http://schemas.openxmlformats.org/officeDocument/2006/math">
                    <m:r>
                      <a:rPr lang="en-US" sz="2400" i="1"/>
                      <m:t>𝐴𝐷</m:t>
                    </m:r>
                  </m:oMath>
                </a14:m>
                <a:r>
                  <a:rPr lang="en-US" sz="2400" dirty="0"/>
                  <a:t> and leaves through </a:t>
                </a:r>
                <a14:m>
                  <m:oMath xmlns:m="http://schemas.openxmlformats.org/officeDocument/2006/math">
                    <m:r>
                      <a:rPr lang="en-US" sz="2400" i="1"/>
                      <m:t>𝐵𝐶</m:t>
                    </m:r>
                  </m:oMath>
                </a14:m>
                <a:r>
                  <a:rPr lang="en-US" sz="2400" dirty="0"/>
                  <a:t> are respectively</a:t>
                </a:r>
              </a:p>
              <a:p>
                <a:pPr/>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𝑝</m:t>
                          </m:r>
                        </m:e>
                      </m:acc>
                      <m:r>
                        <a:rPr lang="en-US" sz="2400" i="1">
                          <a:ea typeface="Cambria Math"/>
                        </a:rPr>
                        <m:t>𝑑</m:t>
                      </m:r>
                      <m:r>
                        <m:rPr>
                          <m:sty m:val="p"/>
                        </m:rPr>
                        <a:rPr lang="en-US" sz="2400">
                          <a:ea typeface="Cambria Math"/>
                        </a:rPr>
                        <m:t>q</m:t>
                      </m:r>
                      <m:r>
                        <a:rPr lang="en-US" sz="2400">
                          <a:ea typeface="Cambria Math"/>
                        </a:rPr>
                        <m:t>,</m:t>
                      </m:r>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i="1"/>
                            <m:t>𝑑𝑝</m:t>
                          </m:r>
                        </m:e>
                      </m:d>
                      <m:r>
                        <a:rPr lang="en-US" sz="2400" i="1"/>
                        <m:t>𝑑𝑞</m:t>
                      </m:r>
                    </m:oMath>
                  </m:oMathPara>
                </a14:m>
                <a:endParaRPr lang="en-US" sz="2400" dirty="0"/>
              </a:p>
              <a:p>
                <a:r>
                  <a:rPr lang="en-US" sz="2400" dirty="0"/>
                  <a:t>Thus the number of points which remains in the element is</a:t>
                </a:r>
              </a:p>
              <a:p>
                <a:pPr/>
                <a14:m>
                  <m:oMathPara xmlns:m="http://schemas.openxmlformats.org/officeDocument/2006/math">
                    <m:oMathParaPr>
                      <m:jc m:val="centerGroup"/>
                    </m:oMathParaPr>
                    <m:oMath xmlns:m="http://schemas.openxmlformats.org/officeDocument/2006/math">
                      <m:r>
                        <a:rPr lang="en-US" sz="2400" i="1">
                          <a:ea typeface="Cambria Math"/>
                        </a:rPr>
                        <m:t>𝜌</m:t>
                      </m:r>
                      <m:acc>
                        <m:accPr>
                          <m:chr m:val="̇"/>
                          <m:ctrlPr>
                            <a:rPr lang="en-US" sz="2400" i="1">
                              <a:ea typeface="Cambria Math"/>
                            </a:rPr>
                          </m:ctrlPr>
                        </m:accPr>
                        <m:e>
                          <m:r>
                            <a:rPr lang="en-US" sz="2400" i="1">
                              <a:ea typeface="Cambria Math"/>
                            </a:rPr>
                            <m:t>𝑝</m:t>
                          </m:r>
                        </m:e>
                      </m:acc>
                      <m:r>
                        <a:rPr lang="en-US" sz="2400" i="1">
                          <a:ea typeface="Cambria Math"/>
                        </a:rPr>
                        <m:t>𝑑</m:t>
                      </m:r>
                      <m:r>
                        <m:rPr>
                          <m:sty m:val="p"/>
                        </m:rPr>
                        <a:rPr lang="en-US" sz="2400">
                          <a:ea typeface="Cambria Math"/>
                        </a:rPr>
                        <m:t>q</m:t>
                      </m:r>
                      <m:r>
                        <a:rPr lang="en-US" sz="2400" i="1">
                          <a:ea typeface="Cambria Math"/>
                        </a:rPr>
                        <m:t>−</m:t>
                      </m:r>
                      <m:d>
                        <m:dPr>
                          <m:begChr m:val="{"/>
                          <m:endChr m:val="}"/>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i="1"/>
                            <m:t>𝑑𝑝</m:t>
                          </m:r>
                        </m:e>
                      </m:d>
                      <m:r>
                        <a:rPr lang="en-US" sz="2400" i="1"/>
                        <m:t>𝑑𝑞</m:t>
                      </m:r>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i="1"/>
                        <m:t>𝑑𝑝𝑑𝑞</m:t>
                      </m:r>
                    </m:oMath>
                  </m:oMathPara>
                </a14:m>
                <a:endParaRPr lang="en-US" sz="2400" dirty="0"/>
              </a:p>
              <a:p>
                <a:r>
                  <a:rPr lang="en-US" sz="2400" dirty="0"/>
                  <a:t>The increase in representative points are</a:t>
                </a:r>
              </a:p>
              <a:p>
                <a:endParaRPr lang="en-US" sz="2400" dirty="0"/>
              </a:p>
              <a:p>
                <a:pPr/>
                <a14:m>
                  <m:oMathPara xmlns:m="http://schemas.openxmlformats.org/officeDocument/2006/math">
                    <m:oMathParaPr>
                      <m:jc m:val="centerGroup"/>
                    </m:oMathParaPr>
                    <m:oMath xmlns:m="http://schemas.openxmlformats.org/officeDocument/2006/math">
                      <m:r>
                        <a:rPr lang="en-US" sz="2400" i="1"/>
                        <m:t>−</m:t>
                      </m:r>
                      <m:d>
                        <m:dPr>
                          <m:begChr m:val="{"/>
                          <m:endChr m:val="}"/>
                          <m:ctrlPr>
                            <a:rPr lang="en-US" sz="2400" i="1"/>
                          </m:ctrlPr>
                        </m:dPr>
                        <m:e>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e>
                      </m:d>
                      <m:r>
                        <a:rPr lang="en-US" sz="2400" i="1"/>
                        <m:t>𝑑𝑝𝑑𝑞</m:t>
                      </m:r>
                      <m:r>
                        <a:rPr lang="en-US" sz="2400" i="1"/>
                        <m:t>.</m:t>
                      </m:r>
                    </m:oMath>
                  </m:oMathPara>
                </a14:m>
                <a:endParaRPr lang="en-US" sz="2400" dirty="0">
                  <a:ea typeface="Cambria Math"/>
                </a:endParaRPr>
              </a:p>
            </p:txBody>
          </p:sp>
        </mc:Choice>
        <mc:Fallback>
          <p:sp>
            <p:nvSpPr>
              <p:cNvPr id="2" name="Rectangle 1"/>
              <p:cNvSpPr>
                <a:spLocks noRot="1" noChangeAspect="1" noMove="1" noResize="1" noEditPoints="1" noAdjustHandles="1" noChangeArrowheads="1" noChangeShapeType="1" noTextEdit="1"/>
              </p:cNvSpPr>
              <p:nvPr/>
            </p:nvSpPr>
            <p:spPr>
              <a:xfrm>
                <a:off x="1143000" y="782830"/>
                <a:ext cx="6858000" cy="4779770"/>
              </a:xfrm>
              <a:prstGeom prst="rect">
                <a:avLst/>
              </a:prstGeom>
              <a:blipFill rotWithShape="1">
                <a:blip r:embed="rId3"/>
                <a:stretch>
                  <a:fillRect l="-1422" t="-1019"/>
                </a:stretch>
              </a:blipFill>
            </p:spPr>
            <p:txBody>
              <a:bodyPr/>
              <a:lstStyle/>
              <a:p>
                <a:r>
                  <a:rPr lang="en-US">
                    <a:noFill/>
                  </a:rPr>
                  <a:t> </a:t>
                </a:r>
              </a:p>
            </p:txBody>
          </p:sp>
        </mc:Fallback>
      </mc:AlternateContent>
    </p:spTree>
    <p:extLst>
      <p:ext uri="{BB962C8B-B14F-4D97-AF65-F5344CB8AC3E}">
        <p14:creationId xmlns="" xmlns:p14="http://schemas.microsoft.com/office/powerpoint/2010/main" val="4292593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914400" y="403142"/>
                <a:ext cx="7467600" cy="6237926"/>
              </a:xfrm>
              <a:prstGeom prst="rect">
                <a:avLst/>
              </a:prstGeom>
            </p:spPr>
            <p:txBody>
              <a:bodyPr wrap="square">
                <a:spAutoFit/>
              </a:bodyPr>
              <a:lstStyle/>
              <a:p>
                <a:r>
                  <a:rPr lang="en-US" sz="2400" dirty="0" smtClean="0">
                    <a:ea typeface="Cambria Math"/>
                  </a:rPr>
                  <a:t>Since this is equal to </a:t>
                </a:r>
                <a14:m>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𝑑𝑝𝑑𝑞</m:t>
                    </m:r>
                    <m:r>
                      <a:rPr lang="en-US" sz="2400" i="1">
                        <a:ea typeface="Cambria Math"/>
                      </a:rPr>
                      <m:t>,</m:t>
                    </m:r>
                  </m:oMath>
                </a14:m>
                <a:r>
                  <a:rPr lang="en-US" sz="2400" dirty="0">
                    <a:ea typeface="Cambria Math"/>
                  </a:rPr>
                  <a:t> thus</a:t>
                </a:r>
              </a:p>
              <a:p>
                <a:pPr/>
                <a14:m>
                  <m:oMathPara xmlns:m="http://schemas.openxmlformats.org/officeDocument/2006/math">
                    <m:oMathParaPr>
                      <m:jc m:val="centerGroup"/>
                    </m:oMathParaPr>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m:t>
                      </m:r>
                      <m:f>
                        <m:fPr>
                          <m:ctrlPr>
                            <a:rPr lang="en-US" sz="2400" i="1"/>
                          </m:ctrlPr>
                        </m:fPr>
                        <m:num>
                          <m:r>
                            <a:rPr lang="en-US" sz="2400" i="1"/>
                            <m:t>𝜕</m:t>
                          </m:r>
                        </m:num>
                        <m:den>
                          <m:r>
                            <a:rPr lang="en-US" sz="2400" i="1"/>
                            <m:t>𝜕</m:t>
                          </m:r>
                          <m:r>
                            <a:rPr lang="en-US" sz="2400" i="1"/>
                            <m:t>𝑞</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𝑞</m:t>
                              </m:r>
                            </m:e>
                          </m:acc>
                        </m:e>
                      </m:d>
                      <m:r>
                        <a:rPr lang="en-US" sz="2400" i="1"/>
                        <m:t>+</m:t>
                      </m:r>
                      <m:f>
                        <m:fPr>
                          <m:ctrlPr>
                            <a:rPr lang="en-US" sz="2400" i="1"/>
                          </m:ctrlPr>
                        </m:fPr>
                        <m:num>
                          <m:r>
                            <a:rPr lang="en-US" sz="2400" i="1"/>
                            <m:t>𝜕</m:t>
                          </m:r>
                        </m:num>
                        <m:den>
                          <m:r>
                            <a:rPr lang="en-US" sz="2400" i="1"/>
                            <m:t>𝜕</m:t>
                          </m:r>
                          <m:r>
                            <a:rPr lang="en-US" sz="2400" i="1"/>
                            <m:t>𝑝</m:t>
                          </m:r>
                        </m:den>
                      </m:f>
                      <m:d>
                        <m:dPr>
                          <m:ctrlPr>
                            <a:rPr lang="en-US" sz="2400" i="1"/>
                          </m:ctrlPr>
                        </m:dPr>
                        <m:e>
                          <m:r>
                            <a:rPr lang="en-US" sz="2400" i="1">
                              <a:ea typeface="Cambria Math"/>
                            </a:rPr>
                            <m:t>𝜌</m:t>
                          </m:r>
                          <m:acc>
                            <m:accPr>
                              <m:chr m:val="̇"/>
                              <m:ctrlPr>
                                <a:rPr lang="en-US" sz="2400" i="1">
                                  <a:ea typeface="Cambria Math"/>
                                </a:rPr>
                              </m:ctrlPr>
                            </m:accPr>
                            <m:e>
                              <m:r>
                                <a:rPr lang="en-US" sz="2400" i="1">
                                  <a:ea typeface="Cambria Math"/>
                                </a:rPr>
                                <m:t>𝑝</m:t>
                              </m:r>
                            </m:e>
                          </m:acc>
                        </m:e>
                      </m:d>
                      <m:r>
                        <a:rPr lang="en-US" sz="2400">
                          <a:ea typeface="Cambria Math"/>
                        </a:rPr>
                        <m:t>=0.</m:t>
                      </m:r>
                    </m:oMath>
                  </m:oMathPara>
                </a14:m>
                <a:endParaRPr lang="en-US" sz="2400" dirty="0">
                  <a:ea typeface="Cambria Math"/>
                </a:endParaRPr>
              </a:p>
              <a:p>
                <a:r>
                  <a:rPr lang="en-US" sz="2400" dirty="0"/>
                  <a:t>Or</a:t>
                </a:r>
              </a:p>
              <a:p>
                <a:pPr/>
                <a14:m>
                  <m:oMathPara xmlns:m="http://schemas.openxmlformats.org/officeDocument/2006/math">
                    <m:oMathParaPr>
                      <m:jc m:val="centerGroup"/>
                    </m:oMathParaPr>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m:t>
                      </m:r>
                      <m:f>
                        <m:fPr>
                          <m:ctrlPr>
                            <a:rPr lang="en-US" sz="2400" i="1"/>
                          </m:ctrlPr>
                        </m:fPr>
                        <m:num>
                          <m:r>
                            <a:rPr lang="en-US" sz="2400" i="1"/>
                            <m:t>𝜕</m:t>
                          </m:r>
                          <m:r>
                            <a:rPr lang="en-US" sz="2400" i="1">
                              <a:ea typeface="Cambria Math"/>
                            </a:rPr>
                            <m:t>𝜌</m:t>
                          </m:r>
                        </m:num>
                        <m:den>
                          <m:r>
                            <a:rPr lang="en-US" sz="2400" i="1"/>
                            <m:t>𝜕</m:t>
                          </m:r>
                          <m:r>
                            <a:rPr lang="en-US" sz="2400" i="1"/>
                            <m:t>𝑞</m:t>
                          </m:r>
                        </m:den>
                      </m:f>
                      <m:acc>
                        <m:accPr>
                          <m:chr m:val="̇"/>
                          <m:ctrlPr>
                            <a:rPr lang="en-US" sz="2400" i="1">
                              <a:ea typeface="Cambria Math"/>
                            </a:rPr>
                          </m:ctrlPr>
                        </m:accPr>
                        <m:e>
                          <m:r>
                            <a:rPr lang="en-US" sz="2400" i="1">
                              <a:ea typeface="Cambria Math"/>
                            </a:rPr>
                            <m:t>𝑞</m:t>
                          </m:r>
                        </m:e>
                      </m:acc>
                      <m:r>
                        <a:rPr lang="en-US" sz="2400" i="1">
                          <a:ea typeface="Cambria Math"/>
                        </a:rPr>
                        <m:t>+</m:t>
                      </m:r>
                      <m:r>
                        <a:rPr lang="en-US" sz="2400" i="1">
                          <a:ea typeface="Cambria Math"/>
                        </a:rPr>
                        <m:t>𝜌</m:t>
                      </m:r>
                      <m:f>
                        <m:fPr>
                          <m:ctrlPr>
                            <a:rPr lang="en-US" sz="2400" i="1"/>
                          </m:ctrlPr>
                        </m:fPr>
                        <m:num>
                          <m:r>
                            <a:rPr lang="en-US" sz="2400" i="1"/>
                            <m:t>𝜕</m:t>
                          </m:r>
                          <m:acc>
                            <m:accPr>
                              <m:chr m:val="̇"/>
                              <m:ctrlPr>
                                <a:rPr lang="en-US" sz="2400" i="1">
                                  <a:ea typeface="Cambria Math"/>
                                </a:rPr>
                              </m:ctrlPr>
                            </m:accPr>
                            <m:e>
                              <m:r>
                                <a:rPr lang="en-US" sz="2400" i="1">
                                  <a:ea typeface="Cambria Math"/>
                                </a:rPr>
                                <m:t>𝑞</m:t>
                              </m:r>
                            </m:e>
                          </m:acc>
                        </m:num>
                        <m:den>
                          <m:r>
                            <a:rPr lang="en-US" sz="2400" i="1"/>
                            <m:t>𝜕</m:t>
                          </m:r>
                          <m:r>
                            <a:rPr lang="en-US" sz="2400" i="1"/>
                            <m:t>𝑞</m:t>
                          </m:r>
                        </m:den>
                      </m:f>
                      <m:r>
                        <a:rPr lang="en-US" sz="2400" i="1"/>
                        <m:t>+</m:t>
                      </m:r>
                      <m:acc>
                        <m:accPr>
                          <m:chr m:val="̇"/>
                          <m:ctrlPr>
                            <a:rPr lang="en-US" sz="2400" i="1">
                              <a:ea typeface="Cambria Math"/>
                            </a:rPr>
                          </m:ctrlPr>
                        </m:accPr>
                        <m:e>
                          <m:r>
                            <a:rPr lang="en-US" sz="2400" i="1">
                              <a:ea typeface="Cambria Math"/>
                            </a:rPr>
                            <m:t>𝑝</m:t>
                          </m:r>
                        </m:e>
                      </m:acc>
                      <m:f>
                        <m:fPr>
                          <m:ctrlPr>
                            <a:rPr lang="en-US" sz="2400" i="1"/>
                          </m:ctrlPr>
                        </m:fPr>
                        <m:num>
                          <m:r>
                            <a:rPr lang="en-US" sz="2400" i="1"/>
                            <m:t>𝜕</m:t>
                          </m:r>
                          <m:r>
                            <a:rPr lang="en-US" sz="2400" i="1">
                              <a:ea typeface="Cambria Math"/>
                            </a:rPr>
                            <m:t>𝜌</m:t>
                          </m:r>
                        </m:num>
                        <m:den>
                          <m:r>
                            <a:rPr lang="en-US" sz="2400" i="1"/>
                            <m:t>𝜕</m:t>
                          </m:r>
                          <m:r>
                            <a:rPr lang="en-US" sz="2400" i="1"/>
                            <m:t>𝑝</m:t>
                          </m:r>
                        </m:den>
                      </m:f>
                      <m:r>
                        <a:rPr lang="en-US" sz="2400" i="1">
                          <a:ea typeface="Cambria Math"/>
                        </a:rPr>
                        <m:t>+</m:t>
                      </m:r>
                      <m:r>
                        <a:rPr lang="en-US" sz="2400" i="1">
                          <a:ea typeface="Cambria Math"/>
                        </a:rPr>
                        <m:t>𝜌</m:t>
                      </m:r>
                      <m:f>
                        <m:fPr>
                          <m:ctrlPr>
                            <a:rPr lang="en-US" sz="2400" i="1"/>
                          </m:ctrlPr>
                        </m:fPr>
                        <m:num>
                          <m:r>
                            <a:rPr lang="en-US" sz="2400" i="1"/>
                            <m:t>𝜕</m:t>
                          </m:r>
                          <m:acc>
                            <m:accPr>
                              <m:chr m:val="̇"/>
                              <m:ctrlPr>
                                <a:rPr lang="en-US" sz="2400" i="1">
                                  <a:ea typeface="Cambria Math"/>
                                </a:rPr>
                              </m:ctrlPr>
                            </m:accPr>
                            <m:e>
                              <m:r>
                                <a:rPr lang="en-US" sz="2400" i="1">
                                  <a:ea typeface="Cambria Math"/>
                                </a:rPr>
                                <m:t>𝑝</m:t>
                              </m:r>
                            </m:e>
                          </m:acc>
                        </m:num>
                        <m:den>
                          <m:r>
                            <a:rPr lang="en-US" sz="2400" i="1"/>
                            <m:t>𝜕</m:t>
                          </m:r>
                          <m:r>
                            <a:rPr lang="en-US" sz="2400" i="1"/>
                            <m:t>𝑝</m:t>
                          </m:r>
                        </m:den>
                      </m:f>
                      <m:r>
                        <a:rPr lang="en-US" sz="2400">
                          <a:ea typeface="Cambria Math"/>
                        </a:rPr>
                        <m:t>=0</m:t>
                      </m:r>
                    </m:oMath>
                  </m:oMathPara>
                </a14:m>
                <a:endParaRPr lang="en-US" sz="2400" dirty="0">
                  <a:ea typeface="Cambria Math"/>
                </a:endParaRPr>
              </a:p>
              <a:p>
                <a:r>
                  <a:rPr lang="en-US" sz="2400" dirty="0"/>
                  <a:t>Now by Hamilton’s Equations</a:t>
                </a:r>
              </a:p>
              <a:p>
                <a:pPr/>
                <a14:m>
                  <m:oMathPara xmlns:m="http://schemas.openxmlformats.org/officeDocument/2006/math">
                    <m:oMathParaPr>
                      <m:jc m:val="centerGroup"/>
                    </m:oMathParaPr>
                    <m:oMath xmlns:m="http://schemas.openxmlformats.org/officeDocument/2006/math">
                      <m:r>
                        <a:rPr lang="en-US" sz="2400" i="1"/>
                        <m:t>−</m:t>
                      </m:r>
                      <m:acc>
                        <m:accPr>
                          <m:chr m:val="̇"/>
                          <m:ctrlPr>
                            <a:rPr lang="en-US" sz="2400" i="1"/>
                          </m:ctrlPr>
                        </m:accPr>
                        <m:e>
                          <m:r>
                            <a:rPr lang="en-US" sz="2400" i="1"/>
                            <m:t>𝑝</m:t>
                          </m:r>
                        </m:e>
                      </m:acc>
                      <m:r>
                        <a:rPr lang="en-US" sz="2400" i="1"/>
                        <m:t>=</m:t>
                      </m:r>
                      <m:f>
                        <m:fPr>
                          <m:ctrlPr>
                            <a:rPr lang="en-US" sz="2400" i="1"/>
                          </m:ctrlPr>
                        </m:fPr>
                        <m:num>
                          <m:r>
                            <a:rPr lang="en-US" sz="2400" i="1"/>
                            <m:t>𝜕</m:t>
                          </m:r>
                          <m:r>
                            <a:rPr lang="en-US" sz="2400" i="1"/>
                            <m:t>𝐻</m:t>
                          </m:r>
                        </m:num>
                        <m:den>
                          <m:r>
                            <a:rPr lang="en-US" sz="2400" i="1"/>
                            <m:t>𝜕</m:t>
                          </m:r>
                          <m:r>
                            <a:rPr lang="en-US" sz="2400" i="1"/>
                            <m:t>𝑞</m:t>
                          </m:r>
                        </m:den>
                      </m:f>
                      <m:r>
                        <a:rPr lang="en-US" sz="2400" i="1"/>
                        <m:t>,</m:t>
                      </m:r>
                      <m:acc>
                        <m:accPr>
                          <m:chr m:val="̇"/>
                          <m:ctrlPr>
                            <a:rPr lang="en-US" sz="2400" i="1"/>
                          </m:ctrlPr>
                        </m:accPr>
                        <m:e>
                          <m:r>
                            <a:rPr lang="en-US" sz="2400" i="1"/>
                            <m:t>𝑞</m:t>
                          </m:r>
                        </m:e>
                      </m:acc>
                      <m:r>
                        <a:rPr lang="en-US" sz="2400" i="1"/>
                        <m:t>=</m:t>
                      </m:r>
                      <m:f>
                        <m:fPr>
                          <m:ctrlPr>
                            <a:rPr lang="en-US" sz="2400" i="1"/>
                          </m:ctrlPr>
                        </m:fPr>
                        <m:num>
                          <m:r>
                            <a:rPr lang="en-US" sz="2400" i="1"/>
                            <m:t>𝜕</m:t>
                          </m:r>
                          <m:r>
                            <a:rPr lang="en-US" sz="2400" i="1"/>
                            <m:t>𝐻</m:t>
                          </m:r>
                        </m:num>
                        <m:den>
                          <m:r>
                            <a:rPr lang="en-US" sz="2400" i="1"/>
                            <m:t>𝜕</m:t>
                          </m:r>
                          <m:r>
                            <a:rPr lang="en-US" sz="2400" i="1"/>
                            <m:t>𝑝</m:t>
                          </m:r>
                        </m:den>
                      </m:f>
                      <m:r>
                        <a:rPr lang="en-US" sz="2400" i="1"/>
                        <m:t>,</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ea typeface="Cambria Math"/>
                            </a:rPr>
                          </m:ctrlPr>
                        </m:fPr>
                        <m:num>
                          <m:r>
                            <a:rPr lang="en-US" sz="2400" i="1">
                              <a:ea typeface="Cambria Math"/>
                            </a:rPr>
                            <m:t>𝜕𝜌</m:t>
                          </m:r>
                        </m:num>
                        <m:den>
                          <m:r>
                            <a:rPr lang="en-US" sz="2400" i="1">
                              <a:ea typeface="Cambria Math"/>
                            </a:rPr>
                            <m:t>𝜕</m:t>
                          </m:r>
                          <m:r>
                            <a:rPr lang="en-US" sz="2400" i="1">
                              <a:ea typeface="Cambria Math"/>
                            </a:rPr>
                            <m:t>𝑡</m:t>
                          </m:r>
                        </m:den>
                      </m:f>
                      <m:r>
                        <a:rPr lang="en-US" sz="2400" i="1">
                          <a:ea typeface="Cambria Math"/>
                        </a:rPr>
                        <m:t>+</m:t>
                      </m:r>
                      <m:f>
                        <m:fPr>
                          <m:ctrlPr>
                            <a:rPr lang="en-US" sz="2400" i="1"/>
                          </m:ctrlPr>
                        </m:fPr>
                        <m:num>
                          <m:r>
                            <a:rPr lang="en-US" sz="2400" i="1"/>
                            <m:t>𝜕</m:t>
                          </m:r>
                          <m:r>
                            <a:rPr lang="en-US" sz="2400" i="1">
                              <a:ea typeface="Cambria Math"/>
                            </a:rPr>
                            <m:t>𝜌</m:t>
                          </m:r>
                        </m:num>
                        <m:den>
                          <m:r>
                            <a:rPr lang="en-US" sz="2400" i="1"/>
                            <m:t>𝜕</m:t>
                          </m:r>
                          <m:r>
                            <a:rPr lang="en-US" sz="2400" i="1"/>
                            <m:t>𝑞</m:t>
                          </m:r>
                        </m:den>
                      </m:f>
                      <m:acc>
                        <m:accPr>
                          <m:chr m:val="̇"/>
                          <m:ctrlPr>
                            <a:rPr lang="en-US" sz="2400" i="1">
                              <a:ea typeface="Cambria Math"/>
                            </a:rPr>
                          </m:ctrlPr>
                        </m:accPr>
                        <m:e>
                          <m:r>
                            <a:rPr lang="en-US" sz="2400" i="1">
                              <a:ea typeface="Cambria Math"/>
                            </a:rPr>
                            <m:t>𝑞</m:t>
                          </m:r>
                        </m:e>
                      </m:acc>
                      <m:r>
                        <a:rPr lang="en-US" sz="2400" i="1"/>
                        <m:t>+</m:t>
                      </m:r>
                      <m:acc>
                        <m:accPr>
                          <m:chr m:val="̇"/>
                          <m:ctrlPr>
                            <a:rPr lang="en-US" sz="2400" i="1">
                              <a:ea typeface="Cambria Math"/>
                            </a:rPr>
                          </m:ctrlPr>
                        </m:accPr>
                        <m:e>
                          <m:r>
                            <a:rPr lang="en-US" sz="2400" i="1">
                              <a:ea typeface="Cambria Math"/>
                            </a:rPr>
                            <m:t>𝑝</m:t>
                          </m:r>
                        </m:e>
                      </m:acc>
                      <m:f>
                        <m:fPr>
                          <m:ctrlPr>
                            <a:rPr lang="en-US" sz="2400" i="1"/>
                          </m:ctrlPr>
                        </m:fPr>
                        <m:num>
                          <m:r>
                            <a:rPr lang="en-US" sz="2400" i="1"/>
                            <m:t>𝜕</m:t>
                          </m:r>
                          <m:r>
                            <a:rPr lang="en-US" sz="2400" i="1">
                              <a:ea typeface="Cambria Math"/>
                            </a:rPr>
                            <m:t>𝜌</m:t>
                          </m:r>
                        </m:num>
                        <m:den>
                          <m:r>
                            <a:rPr lang="en-US" sz="2400" i="1"/>
                            <m:t>𝜕</m:t>
                          </m:r>
                          <m:r>
                            <a:rPr lang="en-US" sz="2400" i="1"/>
                            <m:t>𝑝</m:t>
                          </m:r>
                        </m:den>
                      </m:f>
                      <m:r>
                        <a:rPr lang="en-US" sz="2400">
                          <a:ea typeface="Cambria Math"/>
                        </a:rPr>
                        <m:t>=0</m:t>
                      </m:r>
                    </m:oMath>
                  </m:oMathPara>
                </a14:m>
                <a:endParaRPr lang="en-US" sz="2400" dirty="0">
                  <a:ea typeface="Cambria Math"/>
                </a:endParaRPr>
              </a:p>
              <a:p>
                <a:r>
                  <a:rPr lang="en-US" sz="2400" dirty="0"/>
                  <a:t>Or</a:t>
                </a:r>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𝑑</m:t>
                          </m:r>
                          <m:r>
                            <a:rPr lang="en-US" sz="2400" i="1">
                              <a:ea typeface="Cambria Math"/>
                            </a:rPr>
                            <m:t>𝜌</m:t>
                          </m:r>
                        </m:num>
                        <m:den>
                          <m:r>
                            <a:rPr lang="en-US" sz="2400" i="1"/>
                            <m:t>𝑑𝑡</m:t>
                          </m:r>
                        </m:den>
                      </m:f>
                      <m:r>
                        <a:rPr lang="en-US" sz="2400" i="1"/>
                        <m:t>=0,</m:t>
                      </m:r>
                    </m:oMath>
                  </m:oMathPara>
                </a14:m>
                <a:endParaRPr lang="en-US" sz="2400" dirty="0"/>
              </a:p>
              <a:p>
                <a:r>
                  <a:rPr lang="en-US" sz="2400" dirty="0"/>
                  <a:t>Which shows that density in the phase space is constant and proves </a:t>
                </a:r>
                <a:r>
                  <a:rPr lang="en-US" sz="2400" dirty="0" err="1" smtClean="0"/>
                  <a:t>Liouville’s</a:t>
                </a:r>
                <a:r>
                  <a:rPr lang="en-US" sz="2400" dirty="0"/>
                  <a:t> theorem</a:t>
                </a:r>
                <a:r>
                  <a:rPr lang="en-US" sz="2400" dirty="0" smtClean="0"/>
                  <a:t>.</a:t>
                </a:r>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403142"/>
                <a:ext cx="7467600" cy="6237926"/>
              </a:xfrm>
              <a:prstGeom prst="rect">
                <a:avLst/>
              </a:prstGeom>
              <a:blipFill rotWithShape="1">
                <a:blip r:embed="rId3"/>
                <a:stretch>
                  <a:fillRect l="-1224" b="-1271"/>
                </a:stretch>
              </a:blipFill>
            </p:spPr>
            <p:txBody>
              <a:bodyPr/>
              <a:lstStyle/>
              <a:p>
                <a:r>
                  <a:rPr lang="en-US">
                    <a:noFill/>
                  </a:rPr>
                  <a:t> </a:t>
                </a:r>
              </a:p>
            </p:txBody>
          </p:sp>
        </mc:Fallback>
      </mc:AlternateContent>
    </p:spTree>
    <p:extLst>
      <p:ext uri="{BB962C8B-B14F-4D97-AF65-F5344CB8AC3E}">
        <p14:creationId xmlns="" xmlns:p14="http://schemas.microsoft.com/office/powerpoint/2010/main" val="1245896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Rectangle 3"/>
              <p:cNvSpPr/>
              <p:nvPr/>
            </p:nvSpPr>
            <p:spPr>
              <a:xfrm>
                <a:off x="838200" y="255534"/>
                <a:ext cx="7620000" cy="6334491"/>
              </a:xfrm>
              <a:prstGeom prst="rect">
                <a:avLst/>
              </a:prstGeom>
            </p:spPr>
            <p:txBody>
              <a:bodyPr wrap="square">
                <a:spAutoFit/>
              </a:bodyPr>
              <a:lstStyle/>
              <a:p>
                <a:r>
                  <a:rPr lang="en-US" sz="2400" b="1" dirty="0" smtClean="0"/>
                  <a:t>General Case:</a:t>
                </a:r>
              </a:p>
              <a:p>
                <a:r>
                  <a:rPr lang="en-US" sz="2400" dirty="0"/>
                  <a:t>The element of volume in space is</a:t>
                </a:r>
              </a:p>
              <a:p>
                <a:pPr/>
                <a14:m>
                  <m:oMathPara xmlns:m="http://schemas.openxmlformats.org/officeDocument/2006/math">
                    <m:oMathParaPr>
                      <m:jc m:val="centerGroup"/>
                    </m:oMathParaPr>
                    <m:oMath xmlns:m="http://schemas.openxmlformats.org/officeDocument/2006/math">
                      <m:r>
                        <a:rPr lang="en-US" sz="2400" i="1"/>
                        <m:t>𝑑𝑉</m:t>
                      </m:r>
                      <m:r>
                        <a:rPr lang="en-US" sz="2400" i="1"/>
                        <m:t>=</m:t>
                      </m:r>
                      <m:r>
                        <a:rPr lang="en-US" sz="2400" i="1"/>
                        <m:t>𝑑</m:t>
                      </m:r>
                      <m:sSub>
                        <m:sSubPr>
                          <m:ctrlPr>
                            <a:rPr lang="en-US" sz="2400" i="1"/>
                          </m:ctrlPr>
                        </m:sSubPr>
                        <m:e>
                          <m:r>
                            <a:rPr lang="en-US" sz="2400" i="1"/>
                            <m:t>𝑞</m:t>
                          </m:r>
                        </m:e>
                        <m:sub>
                          <m:r>
                            <a:rPr lang="en-US" sz="2400" i="1"/>
                            <m:t>1</m:t>
                          </m:r>
                        </m:sub>
                      </m:sSub>
                      <m:r>
                        <a:rPr lang="en-US" sz="2400" i="1"/>
                        <m:t>𝑑</m:t>
                      </m:r>
                      <m:sSub>
                        <m:sSubPr>
                          <m:ctrlPr>
                            <a:rPr lang="en-US" sz="2400" i="1"/>
                          </m:ctrlPr>
                        </m:sSubPr>
                        <m:e>
                          <m:r>
                            <a:rPr lang="en-US" sz="2400" i="1"/>
                            <m:t>𝑞</m:t>
                          </m:r>
                        </m:e>
                        <m:sub>
                          <m:r>
                            <a:rPr lang="en-US" sz="2400" i="1"/>
                            <m:t>2</m:t>
                          </m:r>
                        </m:sub>
                      </m:sSub>
                      <m:r>
                        <a:rPr lang="en-US" sz="2400" i="1"/>
                        <m:t>…</m:t>
                      </m:r>
                      <m:r>
                        <a:rPr lang="en-US" sz="2400" i="1"/>
                        <m:t>𝑑</m:t>
                      </m:r>
                      <m:sSub>
                        <m:sSubPr>
                          <m:ctrlPr>
                            <a:rPr lang="en-US" sz="2400" i="1"/>
                          </m:ctrlPr>
                        </m:sSubPr>
                        <m:e>
                          <m:r>
                            <a:rPr lang="en-US" sz="2400" i="1"/>
                            <m:t>𝑞</m:t>
                          </m:r>
                        </m:e>
                        <m:sub>
                          <m:r>
                            <a:rPr lang="en-US" sz="2400" i="1"/>
                            <m:t>𝑛</m:t>
                          </m:r>
                        </m:sub>
                      </m:sSub>
                      <m:r>
                        <a:rPr lang="en-US" sz="2400" i="1"/>
                        <m:t>𝑑</m:t>
                      </m:r>
                      <m:sSub>
                        <m:sSubPr>
                          <m:ctrlPr>
                            <a:rPr lang="en-US" sz="2400" i="1"/>
                          </m:ctrlPr>
                        </m:sSubPr>
                        <m:e>
                          <m:r>
                            <a:rPr lang="en-US" sz="2400" i="1"/>
                            <m:t>𝑝</m:t>
                          </m:r>
                        </m:e>
                        <m:sub>
                          <m:r>
                            <a:rPr lang="en-US" sz="2400" i="1"/>
                            <m:t>1</m:t>
                          </m:r>
                        </m:sub>
                      </m:sSub>
                      <m:r>
                        <a:rPr lang="en-US" sz="2400" i="1"/>
                        <m:t>𝑑</m:t>
                      </m:r>
                      <m:sSub>
                        <m:sSubPr>
                          <m:ctrlPr>
                            <a:rPr lang="en-US" sz="2400" i="1"/>
                          </m:ctrlPr>
                        </m:sSubPr>
                        <m:e>
                          <m:r>
                            <a:rPr lang="en-US" sz="2400" i="1"/>
                            <m:t>𝑝</m:t>
                          </m:r>
                        </m:e>
                        <m:sub>
                          <m:r>
                            <a:rPr lang="en-US" sz="2400" i="1"/>
                            <m:t>2</m:t>
                          </m:r>
                        </m:sub>
                      </m:sSub>
                      <m:r>
                        <a:rPr lang="en-US" sz="2400" i="1"/>
                        <m:t>…</m:t>
                      </m:r>
                      <m:r>
                        <a:rPr lang="en-US" sz="2400" i="1"/>
                        <m:t>𝑑</m:t>
                      </m:r>
                      <m:sSub>
                        <m:sSubPr>
                          <m:ctrlPr>
                            <a:rPr lang="en-US" sz="2400" i="1"/>
                          </m:ctrlPr>
                        </m:sSubPr>
                        <m:e>
                          <m:r>
                            <a:rPr lang="en-US" sz="2400" i="1"/>
                            <m:t>𝑝</m:t>
                          </m:r>
                        </m:e>
                        <m:sub>
                          <m:r>
                            <a:rPr lang="en-US" sz="2400" i="1"/>
                            <m:t>𝑛</m:t>
                          </m:r>
                        </m:sub>
                      </m:sSub>
                    </m:oMath>
                  </m:oMathPara>
                </a14:m>
                <a:endParaRPr lang="en-US" sz="2400" dirty="0"/>
              </a:p>
              <a:p>
                <a:r>
                  <a:rPr lang="en-US" sz="2400" dirty="0"/>
                  <a:t> </a:t>
                </a:r>
                <a:r>
                  <a:rPr lang="en-US" sz="2400" dirty="0" smtClean="0"/>
                  <a:t>The increase of representative points in this element is</a:t>
                </a:r>
                <a:endParaRPr lang="en-US" sz="2400" dirty="0"/>
              </a:p>
              <a:p>
                <a:pPr/>
                <a14:m>
                  <m:oMathPara xmlns:m="http://schemas.openxmlformats.org/officeDocument/2006/math">
                    <m:oMathParaPr>
                      <m:jc m:val="centerGroup"/>
                    </m:oMathParaPr>
                    <m:oMath xmlns:m="http://schemas.openxmlformats.org/officeDocument/2006/math">
                      <m:r>
                        <a:rPr lang="en-US" sz="2400" i="1"/>
                        <m:t>−</m:t>
                      </m:r>
                      <m:d>
                        <m:dPr>
                          <m:ctrlPr>
                            <a:rPr lang="en-US" sz="2400" i="1"/>
                          </m:ctrlPr>
                        </m:dPr>
                        <m:e>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𝑛</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𝑛</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2</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2</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𝑛</m:t>
                                      </m:r>
                                    </m:sub>
                                  </m:sSub>
                                </m:e>
                              </m:acc>
                            </m:e>
                          </m:d>
                        </m:e>
                      </m:d>
                    </m:oMath>
                  </m:oMathPara>
                </a14:m>
                <a:endParaRPr lang="en-US" sz="2400" dirty="0"/>
              </a:p>
              <a:p>
                <a:pPr/>
                <a:r>
                  <a:rPr lang="en-US" sz="2400" dirty="0" smtClean="0"/>
                  <a:t>This increase is equal to </a:t>
                </a:r>
                <a14:m>
                  <m:oMath xmlns:m="http://schemas.openxmlformats.org/officeDocument/2006/math">
                    <m:f>
                      <m:fPr>
                        <m:ctrlPr>
                          <a:rPr lang="en-US" sz="2400" i="1"/>
                        </m:ctrlPr>
                      </m:fPr>
                      <m:num>
                        <m:r>
                          <a:rPr lang="en-US" sz="2400" i="1"/>
                          <m:t>𝜕𝜌</m:t>
                        </m:r>
                      </m:num>
                      <m:den>
                        <m:r>
                          <a:rPr lang="en-US" sz="2400" i="1"/>
                          <m:t>𝜕</m:t>
                        </m:r>
                        <m:r>
                          <a:rPr lang="en-US" sz="2400" i="1"/>
                          <m:t>𝑡</m:t>
                        </m:r>
                      </m:den>
                    </m:f>
                    <m:r>
                      <a:rPr lang="en-US" sz="2400" b="0" i="1" smtClean="0"/>
                      <m:t>,</m:t>
                    </m:r>
                  </m:oMath>
                </a14:m>
                <a:r>
                  <a:rPr lang="en-US" sz="2400" dirty="0" smtClean="0"/>
                  <a:t> thus</a:t>
                </a:r>
                <a:endParaRPr lang="en-US" sz="2400" dirty="0"/>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𝜕𝜌</m:t>
                          </m:r>
                        </m:num>
                        <m:den>
                          <m:r>
                            <a:rPr lang="en-US" sz="2400" i="1"/>
                            <m:t>𝜕</m:t>
                          </m:r>
                          <m:r>
                            <a:rPr lang="en-US" sz="2400" i="1"/>
                            <m:t>𝑡</m:t>
                          </m:r>
                        </m:den>
                      </m:f>
                      <m:r>
                        <a:rPr lang="en-US" sz="2400" i="1"/>
                        <m:t>+</m:t>
                      </m:r>
                      <m:d>
                        <m:dPr>
                          <m:ctrlPr>
                            <a:rPr lang="en-US" sz="2400" i="1"/>
                          </m:ctrlPr>
                        </m:dPr>
                        <m:e>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2</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2</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𝑞</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𝑞</m:t>
                                      </m:r>
                                    </m:e>
                                    <m:sub>
                                      <m:r>
                                        <a:rPr lang="en-US" sz="2400" i="1"/>
                                        <m:t>𝑛</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1</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1</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2</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2</m:t>
                                      </m:r>
                                    </m:sub>
                                  </m:sSub>
                                </m:e>
                              </m:acc>
                            </m:e>
                          </m:d>
                          <m:r>
                            <a:rPr lang="en-US" sz="2400" i="1"/>
                            <m:t>+…+</m:t>
                          </m:r>
                          <m:f>
                            <m:fPr>
                              <m:ctrlPr>
                                <a:rPr lang="en-US" sz="2400" i="1"/>
                              </m:ctrlPr>
                            </m:fPr>
                            <m:num>
                              <m:r>
                                <a:rPr lang="en-US" sz="2400" i="1"/>
                                <m:t>𝜕</m:t>
                              </m:r>
                            </m:num>
                            <m:den>
                              <m:r>
                                <a:rPr lang="en-US" sz="2400" i="1"/>
                                <m:t>𝜕</m:t>
                              </m:r>
                              <m:sSub>
                                <m:sSubPr>
                                  <m:ctrlPr>
                                    <a:rPr lang="en-US" sz="2400" i="1"/>
                                  </m:ctrlPr>
                                </m:sSubPr>
                                <m:e>
                                  <m:r>
                                    <a:rPr lang="en-US" sz="2400" i="1"/>
                                    <m:t>𝑝</m:t>
                                  </m:r>
                                </m:e>
                                <m:sub>
                                  <m:r>
                                    <a:rPr lang="en-US" sz="2400" i="1"/>
                                    <m:t>𝑛</m:t>
                                  </m:r>
                                </m:sub>
                              </m:sSub>
                            </m:den>
                          </m:f>
                          <m:d>
                            <m:dPr>
                              <m:ctrlPr>
                                <a:rPr lang="en-US" sz="2400" i="1"/>
                              </m:ctrlPr>
                            </m:dPr>
                            <m:e>
                              <m:r>
                                <a:rPr lang="en-US" sz="2400" i="1"/>
                                <m:t>𝜌</m:t>
                              </m:r>
                              <m:acc>
                                <m:accPr>
                                  <m:chr m:val="̇"/>
                                  <m:ctrlPr>
                                    <a:rPr lang="en-US" sz="2400" i="1"/>
                                  </m:ctrlPr>
                                </m:accPr>
                                <m:e>
                                  <m:sSub>
                                    <m:sSubPr>
                                      <m:ctrlPr>
                                        <a:rPr lang="en-US" sz="2400" i="1"/>
                                      </m:ctrlPr>
                                    </m:sSubPr>
                                    <m:e>
                                      <m:r>
                                        <a:rPr lang="en-US" sz="2400" i="1"/>
                                        <m:t>𝑝</m:t>
                                      </m:r>
                                    </m:e>
                                    <m:sub>
                                      <m:r>
                                        <a:rPr lang="en-US" sz="2400" i="1"/>
                                        <m:t>𝑛</m:t>
                                      </m:r>
                                    </m:sub>
                                  </m:sSub>
                                </m:e>
                              </m:acc>
                            </m:e>
                          </m:d>
                        </m:e>
                      </m:d>
                      <m:r>
                        <a:rPr lang="en-US" sz="2400" i="1"/>
                        <m:t>=0</m:t>
                      </m:r>
                    </m:oMath>
                  </m:oMathPara>
                </a14:m>
                <a:endParaRPr lang="en-US" sz="2400" dirty="0"/>
              </a:p>
              <a:p>
                <a:r>
                  <a:rPr lang="en-US" sz="2400" dirty="0"/>
                  <a:t> </a:t>
                </a:r>
              </a:p>
            </p:txBody>
          </p:sp>
        </mc:Choice>
        <mc:Fallback>
          <p:sp>
            <p:nvSpPr>
              <p:cNvPr id="4" name="Rectangle 3"/>
              <p:cNvSpPr>
                <a:spLocks noRot="1" noChangeAspect="1" noMove="1" noResize="1" noEditPoints="1" noAdjustHandles="1" noChangeArrowheads="1" noChangeShapeType="1" noTextEdit="1"/>
              </p:cNvSpPr>
              <p:nvPr/>
            </p:nvSpPr>
            <p:spPr>
              <a:xfrm>
                <a:off x="838200" y="255534"/>
                <a:ext cx="7620000" cy="6334491"/>
              </a:xfrm>
              <a:prstGeom prst="rect">
                <a:avLst/>
              </a:prstGeom>
              <a:blipFill rotWithShape="1">
                <a:blip r:embed="rId3"/>
                <a:stretch>
                  <a:fillRect l="-1280" t="-770"/>
                </a:stretch>
              </a:blipFill>
            </p:spPr>
            <p:txBody>
              <a:bodyPr/>
              <a:lstStyle/>
              <a:p>
                <a:r>
                  <a:rPr lang="en-US">
                    <a:noFill/>
                  </a:rPr>
                  <a:t> </a:t>
                </a:r>
              </a:p>
            </p:txBody>
          </p:sp>
        </mc:Fallback>
      </mc:AlternateContent>
    </p:spTree>
    <p:extLst>
      <p:ext uri="{BB962C8B-B14F-4D97-AF65-F5344CB8AC3E}">
        <p14:creationId xmlns="" xmlns:p14="http://schemas.microsoft.com/office/powerpoint/2010/main" val="1011376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4" name="Rectangle 3"/>
              <p:cNvSpPr/>
              <p:nvPr/>
            </p:nvSpPr>
            <p:spPr>
              <a:xfrm>
                <a:off x="1219200" y="1656752"/>
                <a:ext cx="7315200" cy="3706079"/>
              </a:xfrm>
              <a:prstGeom prst="rect">
                <a:avLst/>
              </a:prstGeom>
            </p:spPr>
            <p:txBody>
              <a:bodyPr wrap="square">
                <a:spAutoFit/>
              </a:bodyPr>
              <a:lstStyle/>
              <a:p>
                <a:r>
                  <a:rPr lang="en-US" sz="2400" dirty="0" smtClean="0"/>
                  <a:t>Hamilton’s </a:t>
                </a:r>
                <a:r>
                  <a:rPr lang="en-US" sz="2400" dirty="0"/>
                  <a:t>equations for </a:t>
                </a:r>
                <a14:m>
                  <m:oMath xmlns:m="http://schemas.openxmlformats.org/officeDocument/2006/math">
                    <m:r>
                      <a:rPr lang="en-US" sz="2400" i="1"/>
                      <m:t>𝑖</m:t>
                    </m:r>
                    <m:r>
                      <a:rPr lang="en-US" sz="2400" i="1"/>
                      <m:t>=</m:t>
                    </m:r>
                    <m:r>
                      <a:rPr lang="en-US" sz="2400" i="1"/>
                      <m:t>1</m:t>
                    </m:r>
                    <m:r>
                      <a:rPr lang="en-US" sz="2400" i="1"/>
                      <m:t>,</m:t>
                    </m:r>
                    <m:r>
                      <a:rPr lang="en-US" sz="2400" i="1"/>
                      <m:t>2</m:t>
                    </m:r>
                    <m:r>
                      <a:rPr lang="en-US" sz="2400" i="1"/>
                      <m:t>,…,</m:t>
                    </m:r>
                    <m:r>
                      <a:rPr lang="en-US" sz="2400" i="1"/>
                      <m:t>𝑛</m:t>
                    </m:r>
                  </m:oMath>
                </a14:m>
                <a:r>
                  <a:rPr lang="en-US" sz="2400" dirty="0"/>
                  <a:t> are</a:t>
                </a:r>
              </a:p>
              <a:p>
                <a:pPr/>
                <a14:m>
                  <m:oMathPara xmlns:m="http://schemas.openxmlformats.org/officeDocument/2006/math">
                    <m:oMathParaPr>
                      <m:jc m:val="centerGroup"/>
                    </m:oMathParaPr>
                    <m:oMath xmlns:m="http://schemas.openxmlformats.org/officeDocument/2006/math">
                      <m:r>
                        <a:rPr lang="en-US" sz="2400" i="1"/>
                        <m:t>−</m:t>
                      </m:r>
                      <m:sSub>
                        <m:sSubPr>
                          <m:ctrlPr>
                            <a:rPr lang="en-US" sz="2400" i="1"/>
                          </m:ctrlPr>
                        </m:sSubPr>
                        <m:e>
                          <m:acc>
                            <m:accPr>
                              <m:chr m:val="̇"/>
                              <m:ctrlPr>
                                <a:rPr lang="en-US" sz="2400" i="1"/>
                              </m:ctrlPr>
                            </m:accPr>
                            <m:e>
                              <m:r>
                                <a:rPr lang="en-US" sz="2400" i="1"/>
                                <m:t>𝑝</m:t>
                              </m:r>
                            </m:e>
                          </m:acc>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𝑞</m:t>
                              </m:r>
                            </m:e>
                            <m:sub>
                              <m:r>
                                <a:rPr lang="en-US" sz="2400" i="1"/>
                                <m:t>𝑖</m:t>
                              </m:r>
                            </m:sub>
                          </m:sSub>
                        </m:den>
                      </m:f>
                      <m:sSub>
                        <m:sSubPr>
                          <m:ctrlPr>
                            <a:rPr lang="en-US" sz="2400" i="1"/>
                          </m:ctrlPr>
                        </m:sSubPr>
                        <m:e>
                          <m:acc>
                            <m:accPr>
                              <m:chr m:val="̇"/>
                              <m:ctrlPr>
                                <a:rPr lang="en-US" sz="2400" i="1"/>
                              </m:ctrlPr>
                            </m:accPr>
                            <m:e>
                              <m:r>
                                <a:rPr lang="en-US" sz="2400" i="1"/>
                                <m:t>𝑞</m:t>
                              </m:r>
                            </m:e>
                          </m:acc>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𝑖</m:t>
                              </m:r>
                            </m:sub>
                          </m:sSub>
                        </m:den>
                      </m:f>
                      <m:r>
                        <a:rPr lang="en-US" sz="2400" i="1"/>
                        <m:t>,</m:t>
                      </m:r>
                    </m:oMath>
                  </m:oMathPara>
                </a14:m>
                <a:endParaRPr lang="en-US" sz="2400" dirty="0"/>
              </a:p>
              <a:p>
                <a:r>
                  <a:rPr lang="en-US" sz="2400" dirty="0"/>
                  <a:t>Thus it </a:t>
                </a:r>
                <a:r>
                  <a:rPr lang="en-US" sz="2400" dirty="0"/>
                  <a:t>becomes</a:t>
                </a:r>
                <a:endParaRPr lang="en-US" sz="2400" dirty="0"/>
              </a:p>
              <a:p>
                <a:pPr/>
                <a14:m>
                  <m:oMathPara xmlns:m="http://schemas.openxmlformats.org/officeDocument/2006/math">
                    <m:oMathParaPr>
                      <m:jc m:val="centerGroup"/>
                    </m:oMathParaPr>
                    <m:oMath xmlns:m="http://schemas.openxmlformats.org/officeDocument/2006/math">
                      <m:f>
                        <m:fPr>
                          <m:ctrlPr>
                            <a:rPr lang="en-US" sz="2400" i="1"/>
                          </m:ctrlPr>
                        </m:fPr>
                        <m:num>
                          <m:r>
                            <a:rPr lang="en-US" sz="2400" i="1"/>
                            <m:t>𝜕𝜌</m:t>
                          </m:r>
                        </m:num>
                        <m:den>
                          <m:r>
                            <a:rPr lang="en-US" sz="2400" i="1"/>
                            <m:t>𝜕</m:t>
                          </m:r>
                          <m:r>
                            <a:rPr lang="en-US" sz="2400" i="1"/>
                            <m:t>𝑡</m:t>
                          </m:r>
                        </m:den>
                      </m:f>
                      <m:r>
                        <a:rPr lang="en-US" sz="2400" i="1"/>
                        <m:t>+</m:t>
                      </m:r>
                      <m:d>
                        <m:dPr>
                          <m:ctrlPr>
                            <a:rPr lang="en-US" sz="2400" i="1"/>
                          </m:ctrlPr>
                        </m:dPr>
                        <m:e>
                          <m:f>
                            <m:fPr>
                              <m:ctrlPr>
                                <a:rPr lang="en-US" sz="2400" i="1"/>
                              </m:ctrlPr>
                            </m:fPr>
                            <m:num>
                              <m:r>
                                <a:rPr lang="en-US" sz="2400" i="1"/>
                                <m:t>𝜕𝜌</m:t>
                              </m:r>
                            </m:num>
                            <m:den>
                              <m:r>
                                <a:rPr lang="en-US" sz="2400" i="1"/>
                                <m:t>𝜕</m:t>
                              </m:r>
                              <m:sSub>
                                <m:sSubPr>
                                  <m:ctrlPr>
                                    <a:rPr lang="en-US" sz="2400" i="1"/>
                                  </m:ctrlPr>
                                </m:sSubPr>
                                <m:e>
                                  <m:r>
                                    <a:rPr lang="en-US" sz="2400" i="1"/>
                                    <m:t>𝑞</m:t>
                                  </m:r>
                                </m:e>
                                <m:sub>
                                  <m:r>
                                    <a:rPr lang="en-US" sz="2400" i="1"/>
                                    <m:t>1</m:t>
                                  </m:r>
                                </m:sub>
                              </m:sSub>
                            </m:den>
                          </m:f>
                          <m:acc>
                            <m:accPr>
                              <m:chr m:val="̇"/>
                              <m:ctrlPr>
                                <a:rPr lang="en-US" sz="2400" i="1"/>
                              </m:ctrlPr>
                            </m:accPr>
                            <m:e>
                              <m:sSub>
                                <m:sSubPr>
                                  <m:ctrlPr>
                                    <a:rPr lang="en-US" sz="2400" i="1"/>
                                  </m:ctrlPr>
                                </m:sSubPr>
                                <m:e>
                                  <m:r>
                                    <a:rPr lang="en-US" sz="2400" i="1"/>
                                    <m:t>𝑞</m:t>
                                  </m:r>
                                </m:e>
                                <m:sub>
                                  <m:r>
                                    <a:rPr lang="en-US" sz="2400" i="1"/>
                                    <m:t>1</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𝑞</m:t>
                                  </m:r>
                                </m:e>
                                <m:sub>
                                  <m:r>
                                    <a:rPr lang="en-US" sz="2400" i="1"/>
                                    <m:t>2</m:t>
                                  </m:r>
                                </m:sub>
                              </m:sSub>
                            </m:den>
                          </m:f>
                          <m:acc>
                            <m:accPr>
                              <m:chr m:val="̇"/>
                              <m:ctrlPr>
                                <a:rPr lang="en-US" sz="2400" i="1"/>
                              </m:ctrlPr>
                            </m:accPr>
                            <m:e>
                              <m:sSub>
                                <m:sSubPr>
                                  <m:ctrlPr>
                                    <a:rPr lang="en-US" sz="2400" i="1"/>
                                  </m:ctrlPr>
                                </m:sSubPr>
                                <m:e>
                                  <m:r>
                                    <a:rPr lang="en-US" sz="2400" i="1"/>
                                    <m:t>𝑞</m:t>
                                  </m:r>
                                </m:e>
                                <m:sub>
                                  <m:r>
                                    <a:rPr lang="en-US" sz="2400" i="1"/>
                                    <m:t>2</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𝑞</m:t>
                                  </m:r>
                                </m:e>
                                <m:sub>
                                  <m:r>
                                    <a:rPr lang="en-US" sz="2400" i="1"/>
                                    <m:t>𝑛</m:t>
                                  </m:r>
                                </m:sub>
                              </m:sSub>
                            </m:den>
                          </m:f>
                          <m:acc>
                            <m:accPr>
                              <m:chr m:val="̇"/>
                              <m:ctrlPr>
                                <a:rPr lang="en-US" sz="2400" i="1"/>
                              </m:ctrlPr>
                            </m:accPr>
                            <m:e>
                              <m:sSub>
                                <m:sSubPr>
                                  <m:ctrlPr>
                                    <a:rPr lang="en-US" sz="2400" i="1"/>
                                  </m:ctrlPr>
                                </m:sSubPr>
                                <m:e>
                                  <m:r>
                                    <a:rPr lang="en-US" sz="2400" i="1"/>
                                    <m:t>𝑞</m:t>
                                  </m:r>
                                </m:e>
                                <m:sub>
                                  <m:r>
                                    <a:rPr lang="en-US" sz="2400" i="1"/>
                                    <m:t>𝑛</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𝑝</m:t>
                                  </m:r>
                                </m:e>
                                <m:sub>
                                  <m:r>
                                    <a:rPr lang="en-US" sz="2400" i="1"/>
                                    <m:t>1</m:t>
                                  </m:r>
                                </m:sub>
                              </m:sSub>
                            </m:den>
                          </m:f>
                          <m:acc>
                            <m:accPr>
                              <m:chr m:val="̇"/>
                              <m:ctrlPr>
                                <a:rPr lang="en-US" sz="2400" i="1"/>
                              </m:ctrlPr>
                            </m:accPr>
                            <m:e>
                              <m:sSub>
                                <m:sSubPr>
                                  <m:ctrlPr>
                                    <a:rPr lang="en-US" sz="2400" i="1"/>
                                  </m:ctrlPr>
                                </m:sSubPr>
                                <m:e>
                                  <m:r>
                                    <a:rPr lang="en-US" sz="2400" i="1"/>
                                    <m:t>𝑝</m:t>
                                  </m:r>
                                </m:e>
                                <m:sub>
                                  <m:r>
                                    <a:rPr lang="en-US" sz="2400" i="1"/>
                                    <m:t>1</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𝑝</m:t>
                                  </m:r>
                                </m:e>
                                <m:sub>
                                  <m:r>
                                    <a:rPr lang="en-US" sz="2400" i="1"/>
                                    <m:t>2</m:t>
                                  </m:r>
                                </m:sub>
                              </m:sSub>
                            </m:den>
                          </m:f>
                          <m:acc>
                            <m:accPr>
                              <m:chr m:val="̇"/>
                              <m:ctrlPr>
                                <a:rPr lang="en-US" sz="2400" i="1"/>
                              </m:ctrlPr>
                            </m:accPr>
                            <m:e>
                              <m:sSub>
                                <m:sSubPr>
                                  <m:ctrlPr>
                                    <a:rPr lang="en-US" sz="2400" i="1"/>
                                  </m:ctrlPr>
                                </m:sSubPr>
                                <m:e>
                                  <m:r>
                                    <a:rPr lang="en-US" sz="2400" i="1"/>
                                    <m:t>𝑝</m:t>
                                  </m:r>
                                </m:e>
                                <m:sub>
                                  <m:r>
                                    <a:rPr lang="en-US" sz="2400" i="1"/>
                                    <m:t>2</m:t>
                                  </m:r>
                                </m:sub>
                              </m:sSub>
                            </m:e>
                          </m:acc>
                          <m:r>
                            <a:rPr lang="en-US" sz="2400" i="1"/>
                            <m:t>+…+</m:t>
                          </m:r>
                          <m:f>
                            <m:fPr>
                              <m:ctrlPr>
                                <a:rPr lang="en-US" sz="2400" i="1"/>
                              </m:ctrlPr>
                            </m:fPr>
                            <m:num>
                              <m:r>
                                <a:rPr lang="en-US" sz="2400" i="1"/>
                                <m:t>𝜕𝜌</m:t>
                              </m:r>
                            </m:num>
                            <m:den>
                              <m:r>
                                <a:rPr lang="en-US" sz="2400" i="1"/>
                                <m:t>𝜕</m:t>
                              </m:r>
                              <m:sSub>
                                <m:sSubPr>
                                  <m:ctrlPr>
                                    <a:rPr lang="en-US" sz="2400" i="1"/>
                                  </m:ctrlPr>
                                </m:sSubPr>
                                <m:e>
                                  <m:r>
                                    <a:rPr lang="en-US" sz="2400" i="1"/>
                                    <m:t>𝑝</m:t>
                                  </m:r>
                                </m:e>
                                <m:sub>
                                  <m:r>
                                    <a:rPr lang="en-US" sz="2400" i="1"/>
                                    <m:t>𝑛</m:t>
                                  </m:r>
                                </m:sub>
                              </m:sSub>
                            </m:den>
                          </m:f>
                          <m:acc>
                            <m:accPr>
                              <m:chr m:val="̇"/>
                              <m:ctrlPr>
                                <a:rPr lang="en-US" sz="2400" i="1"/>
                              </m:ctrlPr>
                            </m:accPr>
                            <m:e>
                              <m:sSub>
                                <m:sSubPr>
                                  <m:ctrlPr>
                                    <a:rPr lang="en-US" sz="2400" i="1"/>
                                  </m:ctrlPr>
                                </m:sSubPr>
                                <m:e>
                                  <m:r>
                                    <a:rPr lang="en-US" sz="2400" i="1"/>
                                    <m:t>𝑝</m:t>
                                  </m:r>
                                </m:e>
                                <m:sub>
                                  <m:r>
                                    <a:rPr lang="en-US" sz="2400" i="1"/>
                                    <m:t>𝑛</m:t>
                                  </m:r>
                                </m:sub>
                              </m:sSub>
                            </m:e>
                          </m:acc>
                        </m:e>
                      </m:d>
                      <m:r>
                        <a:rPr lang="en-US" sz="2400" i="1"/>
                        <m:t>=</m:t>
                      </m:r>
                      <m:r>
                        <a:rPr lang="en-US" sz="2400" i="1"/>
                        <m:t>0</m:t>
                      </m:r>
                      <m:r>
                        <a:rPr lang="en-US" sz="2400" i="1"/>
                        <m:t>⟹</m:t>
                      </m:r>
                      <m:f>
                        <m:fPr>
                          <m:ctrlPr>
                            <a:rPr lang="en-US" sz="2400" i="1"/>
                          </m:ctrlPr>
                        </m:fPr>
                        <m:num>
                          <m:r>
                            <a:rPr lang="en-US" sz="2400" i="1"/>
                            <m:t>𝑑</m:t>
                          </m:r>
                          <m:r>
                            <a:rPr lang="en-US" sz="2400" i="1"/>
                            <m:t>𝜌</m:t>
                          </m:r>
                        </m:num>
                        <m:den>
                          <m:r>
                            <a:rPr lang="en-US" sz="2400" i="1"/>
                            <m:t>𝑑𝑡</m:t>
                          </m:r>
                        </m:den>
                      </m:f>
                      <m:r>
                        <a:rPr lang="en-US" sz="2400" i="1"/>
                        <m:t>=</m:t>
                      </m:r>
                      <m:r>
                        <a:rPr lang="en-US" sz="2400" i="1"/>
                        <m:t>0</m:t>
                      </m:r>
                    </m:oMath>
                  </m:oMathPara>
                </a14:m>
                <a:endParaRPr lang="en-US" sz="2400" dirty="0"/>
              </a:p>
              <a:p>
                <a:r>
                  <a:rPr lang="en-US" sz="2400" dirty="0"/>
                  <a:t>o</a:t>
                </a:r>
                <a:r>
                  <a:rPr lang="en-US" sz="2400" dirty="0"/>
                  <a:t>r </a:t>
                </a:r>
                <a:r>
                  <a:rPr lang="en-US" sz="2400" dirty="0"/>
                  <a:t>density is constant.</a:t>
                </a:r>
              </a:p>
            </p:txBody>
          </p:sp>
        </mc:Choice>
        <mc:Fallback>
          <p:sp>
            <p:nvSpPr>
              <p:cNvPr id="4" name="Rectangle 3"/>
              <p:cNvSpPr>
                <a:spLocks noRot="1" noChangeAspect="1" noMove="1" noResize="1" noEditPoints="1" noAdjustHandles="1" noChangeArrowheads="1" noChangeShapeType="1" noTextEdit="1"/>
              </p:cNvSpPr>
              <p:nvPr/>
            </p:nvSpPr>
            <p:spPr>
              <a:xfrm>
                <a:off x="1219200" y="1656752"/>
                <a:ext cx="7315200" cy="3706079"/>
              </a:xfrm>
              <a:prstGeom prst="rect">
                <a:avLst/>
              </a:prstGeom>
              <a:blipFill rotWithShape="1">
                <a:blip r:embed="rId3"/>
                <a:stretch>
                  <a:fillRect l="-1250" t="-1316" b="-2796"/>
                </a:stretch>
              </a:blipFill>
            </p:spPr>
            <p:txBody>
              <a:bodyPr/>
              <a:lstStyle/>
              <a:p>
                <a:r>
                  <a:rPr lang="en-US">
                    <a:noFill/>
                  </a:rPr>
                  <a:t> </a:t>
                </a:r>
              </a:p>
            </p:txBody>
          </p:sp>
        </mc:Fallback>
      </mc:AlternateContent>
    </p:spTree>
    <p:extLst>
      <p:ext uri="{BB962C8B-B14F-4D97-AF65-F5344CB8AC3E}">
        <p14:creationId xmlns="" xmlns:p14="http://schemas.microsoft.com/office/powerpoint/2010/main" val="1612382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Rectangle 1"/>
              <p:cNvSpPr/>
              <p:nvPr/>
            </p:nvSpPr>
            <p:spPr>
              <a:xfrm>
                <a:off x="1143000" y="490761"/>
                <a:ext cx="7086600" cy="5822171"/>
              </a:xfrm>
              <a:prstGeom prst="rect">
                <a:avLst/>
              </a:prstGeom>
            </p:spPr>
            <p:txBody>
              <a:bodyPr wrap="square">
                <a:spAutoFit/>
              </a:bodyPr>
              <a:lstStyle/>
              <a:p>
                <a:r>
                  <a:rPr lang="en-US" sz="2400" b="1" dirty="0" smtClean="0"/>
                  <a:t>Hamiltonian:</a:t>
                </a:r>
              </a:p>
              <a:p>
                <a:endParaRPr lang="en-US" sz="2400" dirty="0" smtClean="0"/>
              </a:p>
              <a:p>
                <a:pPr algn="just"/>
                <a:r>
                  <a:rPr lang="en-US" sz="2400" dirty="0" smtClean="0"/>
                  <a:t>Consider a phase space of </a:t>
                </a:r>
                <a14:m>
                  <m:oMath xmlns:m="http://schemas.openxmlformats.org/officeDocument/2006/math">
                    <m:r>
                      <a:rPr lang="en-US" sz="2400" i="1"/>
                      <m:t>2</m:t>
                    </m:r>
                    <m:r>
                      <a:rPr lang="en-US" sz="2400" i="1"/>
                      <m:t>𝑛</m:t>
                    </m:r>
                  </m:oMath>
                </a14:m>
                <a:r>
                  <a:rPr lang="en-US" sz="2400" dirty="0"/>
                  <a:t> coordinates, </a:t>
                </a:r>
                <a14:m>
                  <m:oMath xmlns:m="http://schemas.openxmlformats.org/officeDocument/2006/math">
                    <m:r>
                      <a:rPr lang="en-US" sz="2400" i="1"/>
                      <m:t>𝑛</m:t>
                    </m:r>
                  </m:oMath>
                </a14:m>
                <a:r>
                  <a:rPr lang="en-US" sz="2400" dirty="0"/>
                  <a:t> position coordinates and </a:t>
                </a:r>
                <a14:m>
                  <m:oMath xmlns:m="http://schemas.openxmlformats.org/officeDocument/2006/math">
                    <m:r>
                      <a:rPr lang="en-US" sz="2400" i="1"/>
                      <m:t>𝑛</m:t>
                    </m:r>
                  </m:oMath>
                </a14:m>
                <a:r>
                  <a:rPr lang="en-US" sz="2400" dirty="0"/>
                  <a:t> momentum coordinates</a:t>
                </a:r>
              </a:p>
              <a:p>
                <a:pPr algn="just"/>
                <a14:m>
                  <m:oMathPara xmlns:m="http://schemas.openxmlformats.org/officeDocument/2006/math">
                    <m:oMathParaPr>
                      <m:jc m:val="centerGroup"/>
                    </m:oMathParaPr>
                    <m:oMath xmlns:m="http://schemas.openxmlformats.org/officeDocument/2006/math">
                      <m:sSub>
                        <m:sSubPr>
                          <m:ctrlPr>
                            <a:rPr lang="en-US" sz="2400" i="1"/>
                          </m:ctrlPr>
                        </m:sSubPr>
                        <m:e>
                          <m:r>
                            <a:rPr lang="en-US" sz="2400" i="1"/>
                            <m:t>(</m:t>
                          </m:r>
                          <m:r>
                            <a:rPr lang="en-US" sz="2400" i="1"/>
                            <m:t>𝑞</m:t>
                          </m:r>
                        </m:e>
                        <m:sub>
                          <m:r>
                            <a:rPr lang="en-US" sz="2400" i="1"/>
                            <m:t>1</m:t>
                          </m:r>
                        </m:sub>
                      </m:sSub>
                      <m:r>
                        <a:rPr lang="en-US" sz="2400" i="1"/>
                        <m:t>,</m:t>
                      </m:r>
                      <m:sSub>
                        <m:sSubPr>
                          <m:ctrlPr>
                            <a:rPr lang="en-US" sz="2400" i="1"/>
                          </m:ctrlPr>
                        </m:sSubPr>
                        <m:e>
                          <m:r>
                            <a:rPr lang="en-US" sz="2400" i="1"/>
                            <m:t>𝑞</m:t>
                          </m:r>
                        </m:e>
                        <m:sub>
                          <m:r>
                            <a:rPr lang="en-US" sz="2400" i="1"/>
                            <m:t>2</m:t>
                          </m:r>
                        </m:sub>
                      </m:sSub>
                      <m:r>
                        <a:rPr lang="en-US" sz="2400" i="1"/>
                        <m:t>,…,</m:t>
                      </m:r>
                      <m:sSub>
                        <m:sSubPr>
                          <m:ctrlPr>
                            <a:rPr lang="en-US" sz="2400" i="1"/>
                          </m:ctrlPr>
                        </m:sSubPr>
                        <m:e>
                          <m:r>
                            <a:rPr lang="en-US" sz="2400" i="1"/>
                            <m:t>𝑞</m:t>
                          </m:r>
                        </m:e>
                        <m:sub>
                          <m:r>
                            <a:rPr lang="en-US" sz="2400" i="1"/>
                            <m:t>𝑛</m:t>
                          </m:r>
                        </m:sub>
                      </m:sSub>
                      <m:r>
                        <a:rPr lang="en-US" sz="2400" i="1"/>
                        <m:t>,</m:t>
                      </m:r>
                      <m:sSub>
                        <m:sSubPr>
                          <m:ctrlPr>
                            <a:rPr lang="en-US" sz="2400" i="1"/>
                          </m:ctrlPr>
                        </m:sSubPr>
                        <m:e>
                          <m:r>
                            <a:rPr lang="en-US" sz="2400" i="1"/>
                            <m:t>𝑝</m:t>
                          </m:r>
                        </m:e>
                        <m:sub>
                          <m:r>
                            <a:rPr lang="en-US" sz="2400" i="1"/>
                            <m:t>1</m:t>
                          </m:r>
                        </m:sub>
                      </m:sSub>
                      <m:r>
                        <a:rPr lang="en-US" sz="2400" i="1"/>
                        <m:t>,</m:t>
                      </m:r>
                      <m:sSub>
                        <m:sSubPr>
                          <m:ctrlPr>
                            <a:rPr lang="en-US" sz="2400" i="1"/>
                          </m:ctrlPr>
                        </m:sSubPr>
                        <m:e>
                          <m:r>
                            <a:rPr lang="en-US" sz="2400" i="1"/>
                            <m:t>𝑝</m:t>
                          </m:r>
                        </m:e>
                        <m:sub>
                          <m:r>
                            <a:rPr lang="en-US" sz="2400" i="1"/>
                            <m:t>2</m:t>
                          </m:r>
                        </m:sub>
                      </m:sSub>
                      <m:r>
                        <a:rPr lang="en-US" sz="2400" i="1"/>
                        <m:t>,…,</m:t>
                      </m:r>
                      <m:sSub>
                        <m:sSubPr>
                          <m:ctrlPr>
                            <a:rPr lang="en-US" sz="2400" i="1"/>
                          </m:ctrlPr>
                        </m:sSubPr>
                        <m:e>
                          <m:r>
                            <a:rPr lang="en-US" sz="2400" i="1"/>
                            <m:t>𝑝</m:t>
                          </m:r>
                        </m:e>
                        <m:sub>
                          <m:r>
                            <a:rPr lang="en-US" sz="2400" i="1"/>
                            <m:t>𝑛</m:t>
                          </m:r>
                        </m:sub>
                      </m:sSub>
                      <m:r>
                        <a:rPr lang="en-US" sz="2400"/>
                        <m:t>)</m:t>
                      </m:r>
                    </m:oMath>
                  </m:oMathPara>
                </a14:m>
                <a:endParaRPr lang="en-US" sz="2400" dirty="0"/>
              </a:p>
              <a:p>
                <a:endParaRPr lang="en-US" sz="2400" dirty="0"/>
              </a:p>
              <a:p>
                <a:r>
                  <a:rPr lang="en-US" sz="2400" dirty="0"/>
                  <a:t>The Hamiltonian function </a:t>
                </a:r>
                <a14:m>
                  <m:oMath xmlns:m="http://schemas.openxmlformats.org/officeDocument/2006/math">
                    <m:r>
                      <a:rPr lang="en-US" sz="2400" i="1"/>
                      <m:t>𝐻</m:t>
                    </m:r>
                  </m:oMath>
                </a14:m>
                <a:r>
                  <a:rPr lang="en-US" sz="2400" dirty="0"/>
                  <a:t> can be defined in terms of </a:t>
                </a:r>
                <a:r>
                  <a:rPr lang="en-US" sz="2400" dirty="0" err="1"/>
                  <a:t>Lagrangian</a:t>
                </a:r>
                <a:r>
                  <a:rPr lang="en-US" sz="2400" dirty="0"/>
                  <a:t/>
                </a:r>
                <a14:m>
                  <m:oMath xmlns:m="http://schemas.openxmlformats.org/officeDocument/2006/math">
                    <m:r>
                      <a:rPr lang="en-US" sz="2400" i="1"/>
                      <m:t>𝐿</m:t>
                    </m:r>
                  </m:oMath>
                </a14:m>
                <a:r>
                  <a:rPr lang="en-US" sz="2400" dirty="0"/>
                  <a:t> as</a:t>
                </a:r>
              </a:p>
              <a:p>
                <a14:m>
                  <m:oMathPara xmlns:m="http://schemas.openxmlformats.org/officeDocument/2006/math">
                    <m:oMathParaPr>
                      <m:jc m:val="centerGroup"/>
                    </m:oMathParaPr>
                    <m:oMath xmlns:m="http://schemas.openxmlformats.org/officeDocument/2006/math">
                      <m:r>
                        <a:rPr lang="en-US" sz="2400" i="1"/>
                        <m:t>𝐻</m:t>
                      </m:r>
                      <m:r>
                        <a:rPr lang="en-US" sz="2400" i="1"/>
                        <m:t>=</m:t>
                      </m:r>
                      <m:nary>
                        <m:naryPr>
                          <m:chr m:val="∑"/>
                          <m:limLoc m:val="undOvr"/>
                          <m:ctrlPr>
                            <a:rPr lang="en-US" sz="2400" i="1"/>
                          </m:ctrlPr>
                        </m:naryPr>
                        <m:sub>
                          <m:r>
                            <a:rPr lang="en-US" sz="2400" i="1"/>
                            <m:t>𝑖</m:t>
                          </m:r>
                          <m:r>
                            <a:rPr lang="en-US" sz="2400" i="1"/>
                            <m:t>=1</m:t>
                          </m:r>
                        </m:sub>
                        <m:sup>
                          <m:r>
                            <a:rPr lang="en-US" sz="2400" i="1"/>
                            <m:t>𝑛</m:t>
                          </m:r>
                        </m:sup>
                        <m:e>
                          <m:sSub>
                            <m:sSubPr>
                              <m:ctrlPr>
                                <a:rPr lang="en-US" sz="2400" i="1"/>
                              </m:ctrlPr>
                            </m:sSubPr>
                            <m:e>
                              <m:r>
                                <a:rPr lang="en-US" sz="2400" i="1"/>
                                <m:t>𝑝</m:t>
                              </m:r>
                            </m:e>
                            <m:sub>
                              <m:r>
                                <a:rPr lang="en-US" sz="2400" i="1"/>
                                <m:t>𝑖</m:t>
                              </m:r>
                            </m:sub>
                          </m:sSub>
                          <m:acc>
                            <m:accPr>
                              <m:chr m:val="̇"/>
                              <m:ctrlPr>
                                <a:rPr lang="en-US" sz="2400" i="1"/>
                              </m:ctrlPr>
                            </m:accPr>
                            <m:e>
                              <m:sSub>
                                <m:sSubPr>
                                  <m:ctrlPr>
                                    <a:rPr lang="en-US" sz="2400" i="1"/>
                                  </m:ctrlPr>
                                </m:sSubPr>
                                <m:e>
                                  <m:r>
                                    <a:rPr lang="en-US" sz="2400" i="1"/>
                                    <m:t>𝑞</m:t>
                                  </m:r>
                                </m:e>
                                <m:sub>
                                  <m:r>
                                    <a:rPr lang="en-US" sz="2400" i="1"/>
                                    <m:t>𝑖</m:t>
                                  </m:r>
                                </m:sub>
                              </m:sSub>
                            </m:e>
                          </m:acc>
                          <m:r>
                            <a:rPr lang="en-US" sz="2400" i="1"/>
                            <m:t>−</m:t>
                          </m:r>
                          <m:r>
                            <a:rPr lang="en-US" sz="2400" i="1"/>
                            <m:t>𝐿</m:t>
                          </m:r>
                          <m:r>
                            <a:rPr lang="en-US" sz="2400" b="0" i="1" smtClean="0">
                              <a:latin typeface="Cambria Math"/>
                            </a:rPr>
                            <m:t>(</m:t>
                          </m:r>
                          <m:sSub>
                            <m:sSubPr>
                              <m:ctrlPr>
                                <a:rPr lang="en-US" sz="2400" i="1">
                                  <a:latin typeface="Cambria Math"/>
                                </a:rPr>
                              </m:ctrlPr>
                            </m:sSubPr>
                            <m:e>
                              <m:r>
                                <a:rPr lang="en-US" sz="2400" i="1">
                                  <a:latin typeface="Cambria Math"/>
                                </a:rPr>
                                <m:t>𝑞</m:t>
                              </m:r>
                            </m:e>
                            <m:sub>
                              <m:r>
                                <a:rPr lang="en-US" sz="2400" b="0" i="1" smtClean="0">
                                  <a:latin typeface="Cambria Math"/>
                                </a:rPr>
                                <m:t>𝑖</m:t>
                              </m:r>
                            </m:sub>
                          </m:sSub>
                          <m:r>
                            <a:rPr lang="en-US" sz="2400" b="0" i="1" smtClean="0">
                              <a:latin typeface="Cambria Math"/>
                            </a:rPr>
                            <m:t>,</m:t>
                          </m:r>
                          <m:sSub>
                            <m:sSubPr>
                              <m:ctrlPr>
                                <a:rPr lang="en-US" sz="2400" b="0" i="1" smtClean="0">
                                  <a:latin typeface="Cambria Math"/>
                                </a:rPr>
                              </m:ctrlPr>
                            </m:sSubPr>
                            <m:e>
                              <m:acc>
                                <m:accPr>
                                  <m:chr m:val="̇"/>
                                  <m:ctrlPr>
                                    <a:rPr lang="en-US" sz="2400" i="1">
                                      <a:latin typeface="Cambria Math"/>
                                    </a:rPr>
                                  </m:ctrlPr>
                                </m:accPr>
                                <m:e>
                                  <m:r>
                                    <a:rPr lang="en-US" sz="2400" i="1">
                                      <a:latin typeface="Cambria Math"/>
                                    </a:rPr>
                                    <m:t>𝑞</m:t>
                                  </m:r>
                                </m:e>
                              </m:acc>
                            </m:e>
                            <m:sub>
                              <m:r>
                                <a:rPr lang="en-US" sz="2400" b="0" i="1" smtClean="0">
                                  <a:latin typeface="Cambria Math"/>
                                </a:rPr>
                                <m:t>𝑖</m:t>
                              </m:r>
                            </m:sub>
                          </m:sSub>
                          <m:r>
                            <a:rPr lang="en-US" sz="2400" b="0" i="1" smtClean="0">
                              <a:latin typeface="Cambria Math"/>
                            </a:rPr>
                            <m:t>,</m:t>
                          </m:r>
                          <m:r>
                            <a:rPr lang="en-US" sz="2400" b="0" i="1" smtClean="0">
                              <a:latin typeface="Cambria Math"/>
                            </a:rPr>
                            <m:t>𝑡</m:t>
                          </m:r>
                          <m:r>
                            <a:rPr lang="en-US" sz="2400" b="0" i="1" smtClean="0">
                              <a:latin typeface="Cambria Math"/>
                            </a:rPr>
                            <m:t>)</m:t>
                          </m:r>
                        </m:e>
                      </m:nary>
                    </m:oMath>
                  </m:oMathPara>
                </a14:m>
                <a:endParaRPr lang="en-US" sz="2400" dirty="0"/>
              </a:p>
              <a:p>
                <a:r>
                  <a:rPr lang="en-US" sz="2400" dirty="0"/>
                  <a:t>must be function of generalized coordinates </a:t>
                </a:r>
                <a14:m>
                  <m:oMath xmlns:m="http://schemas.openxmlformats.org/officeDocument/2006/math">
                    <m:sSub>
                      <m:sSubPr>
                        <m:ctrlPr>
                          <a:rPr lang="en-US" sz="2400" i="1"/>
                        </m:ctrlPr>
                      </m:sSubPr>
                      <m:e>
                        <m:r>
                          <a:rPr lang="en-US" sz="2400" i="1"/>
                          <m:t>𝑞</m:t>
                        </m:r>
                      </m:e>
                      <m:sub>
                        <m:r>
                          <a:rPr lang="en-US" sz="2400" i="1"/>
                          <m:t>𝑖</m:t>
                        </m:r>
                      </m:sub>
                    </m:sSub>
                  </m:oMath>
                </a14:m>
                <a:r>
                  <a:rPr lang="en-US" sz="2400" dirty="0"/>
                  <a:t> and generalized momenta </a:t>
                </a:r>
                <a14:m>
                  <m:oMath xmlns:m="http://schemas.openxmlformats.org/officeDocument/2006/math">
                    <m:sSub>
                      <m:sSubPr>
                        <m:ctrlPr>
                          <a:rPr lang="en-US" sz="2400" i="1"/>
                        </m:ctrlPr>
                      </m:sSubPr>
                      <m:e>
                        <m:r>
                          <a:rPr lang="en-US" sz="2400" i="1"/>
                          <m:t>𝑝</m:t>
                        </m:r>
                      </m:e>
                      <m:sub>
                        <m:r>
                          <a:rPr lang="en-US" sz="2400" i="1"/>
                          <m:t>𝑖</m:t>
                        </m:r>
                      </m:sub>
                    </m:sSub>
                    <m:r>
                      <a:rPr lang="en-US" sz="2400" i="1"/>
                      <m:t>.</m:t>
                    </m:r>
                  </m:oMath>
                </a14:m>
                <a:r>
                  <a:rPr lang="en-US" sz="2400" dirty="0"/>
                  <a:t> Then </a:t>
                </a:r>
              </a:p>
              <a:p>
                <a14:m>
                  <m:oMathPara xmlns:m="http://schemas.openxmlformats.org/officeDocument/2006/math">
                    <m:oMathParaPr>
                      <m:jc m:val="centerGroup"/>
                    </m:oMathParaPr>
                    <m:oMath xmlns:m="http://schemas.openxmlformats.org/officeDocument/2006/math">
                      <m:r>
                        <a:rPr lang="en-US" sz="2400" i="1"/>
                        <m:t>𝑑𝐻</m:t>
                      </m:r>
                      <m:r>
                        <a:rPr lang="en-US" sz="2400" i="1"/>
                        <m:t>=</m:t>
                      </m:r>
                      <m:nary>
                        <m:naryPr>
                          <m:chr m:val="∑"/>
                          <m:limLoc m:val="undOvr"/>
                          <m:supHide m:val="on"/>
                          <m:ctrlPr>
                            <a:rPr lang="en-US" sz="2400" i="1"/>
                          </m:ctrlPr>
                        </m:naryPr>
                        <m:sub>
                          <m:r>
                            <a:rPr lang="en-US" sz="2400" i="1"/>
                            <m:t>𝑖</m:t>
                          </m:r>
                        </m:sub>
                        <m:sup/>
                        <m:e>
                          <m:d>
                            <m:dPr>
                              <m:ctrlPr>
                                <a:rPr lang="en-US" sz="2400" i="1"/>
                              </m:ctrlPr>
                            </m:dPr>
                            <m:e>
                              <m:f>
                                <m:fPr>
                                  <m:ctrlPr>
                                    <a:rPr lang="en-US" sz="2400" i="1"/>
                                  </m:ctrlPr>
                                </m:fPr>
                                <m:num>
                                  <m:r>
                                    <a:rPr lang="en-US" sz="2400" i="1"/>
                                    <m:t>𝜕</m:t>
                                  </m:r>
                                  <m:r>
                                    <a:rPr lang="en-US" sz="2400" i="1"/>
                                    <m:t>𝐻</m:t>
                                  </m:r>
                                </m:num>
                                <m:den>
                                  <m:r>
                                    <a:rPr lang="en-US" sz="2400" i="1"/>
                                    <m:t>𝜕</m:t>
                                  </m:r>
                                  <m:sSub>
                                    <m:sSubPr>
                                      <m:ctrlPr>
                                        <a:rPr lang="en-US" sz="2400" i="1"/>
                                      </m:ctrlPr>
                                    </m:sSubPr>
                                    <m:e>
                                      <m:r>
                                        <a:rPr lang="en-US" sz="2400" i="1"/>
                                        <m:t>𝑞</m:t>
                                      </m:r>
                                    </m:e>
                                    <m:sub>
                                      <m:r>
                                        <a:rPr lang="en-US" sz="2400" i="1"/>
                                        <m:t>𝑖</m:t>
                                      </m:r>
                                    </m:sub>
                                  </m:sSub>
                                </m:den>
                              </m:f>
                              <m:r>
                                <a:rPr lang="en-US" sz="2400" i="1"/>
                                <m:t>𝑑</m:t>
                              </m:r>
                              <m:sSub>
                                <m:sSubPr>
                                  <m:ctrlPr>
                                    <a:rPr lang="en-US" sz="2400" i="1"/>
                                  </m:ctrlPr>
                                </m:sSubPr>
                                <m:e>
                                  <m:r>
                                    <a:rPr lang="en-US" sz="2400" i="1"/>
                                    <m:t>𝑞</m:t>
                                  </m:r>
                                </m:e>
                                <m:sub>
                                  <m:r>
                                    <a:rPr lang="en-US" sz="2400" i="1"/>
                                    <m:t>𝑖</m:t>
                                  </m:r>
                                </m:sub>
                              </m:sSub>
                              <m:r>
                                <a:rPr lang="en-US" sz="2400" i="1"/>
                                <m:t>+</m:t>
                              </m:r>
                              <m:f>
                                <m:fPr>
                                  <m:ctrlPr>
                                    <a:rPr lang="en-US" sz="2400" i="1"/>
                                  </m:ctrlPr>
                                </m:fPr>
                                <m:num>
                                  <m:r>
                                    <a:rPr lang="en-US" sz="2400" i="1"/>
                                    <m:t>𝜕</m:t>
                                  </m:r>
                                  <m:r>
                                    <a:rPr lang="en-US" sz="2400" i="1"/>
                                    <m:t>𝐻</m:t>
                                  </m:r>
                                </m:num>
                                <m:den>
                                  <m:r>
                                    <a:rPr lang="en-US" sz="2400" i="1"/>
                                    <m:t>𝜕</m:t>
                                  </m:r>
                                  <m:sSub>
                                    <m:sSubPr>
                                      <m:ctrlPr>
                                        <a:rPr lang="en-US" sz="2400" i="1"/>
                                      </m:ctrlPr>
                                    </m:sSubPr>
                                    <m:e>
                                      <m:r>
                                        <a:rPr lang="en-US" sz="2400" i="1"/>
                                        <m:t>𝑝</m:t>
                                      </m:r>
                                    </m:e>
                                    <m:sub>
                                      <m:r>
                                        <a:rPr lang="en-US" sz="2400" i="1"/>
                                        <m:t>𝑖</m:t>
                                      </m:r>
                                    </m:sub>
                                  </m:sSub>
                                </m:den>
                              </m:f>
                              <m:r>
                                <a:rPr lang="en-US" sz="2400" i="1"/>
                                <m:t>𝑑</m:t>
                              </m:r>
                              <m:sSub>
                                <m:sSubPr>
                                  <m:ctrlPr>
                                    <a:rPr lang="en-US" sz="2400" i="1"/>
                                  </m:ctrlPr>
                                </m:sSubPr>
                                <m:e>
                                  <m:r>
                                    <a:rPr lang="en-US" sz="2400" i="1"/>
                                    <m:t>𝑝</m:t>
                                  </m:r>
                                </m:e>
                                <m:sub>
                                  <m:r>
                                    <a:rPr lang="en-US" sz="2400" i="1"/>
                                    <m:t>𝑖</m:t>
                                  </m:r>
                                </m:sub>
                              </m:sSub>
                            </m:e>
                          </m:d>
                          <m:r>
                            <a:rPr lang="en-US" sz="2400" i="1"/>
                            <m:t>+</m:t>
                          </m:r>
                          <m:f>
                            <m:fPr>
                              <m:ctrlPr>
                                <a:rPr lang="en-US" sz="2400" i="1"/>
                              </m:ctrlPr>
                            </m:fPr>
                            <m:num>
                              <m:r>
                                <a:rPr lang="en-US" sz="2400" i="1"/>
                                <m:t>𝜕</m:t>
                              </m:r>
                              <m:r>
                                <a:rPr lang="en-US" sz="2400" i="1"/>
                                <m:t>𝐻</m:t>
                              </m:r>
                            </m:num>
                            <m:den>
                              <m:r>
                                <a:rPr lang="en-US" sz="2400" i="1"/>
                                <m:t>𝜕</m:t>
                              </m:r>
                              <m:r>
                                <a:rPr lang="en-US" sz="2400" i="1"/>
                                <m:t>𝑡</m:t>
                              </m:r>
                            </m:den>
                          </m:f>
                          <m:r>
                            <a:rPr lang="en-US" sz="2400" i="1"/>
                            <m:t>𝑑𝑡</m:t>
                          </m:r>
                        </m:e>
                      </m:nary>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143000" y="490761"/>
                <a:ext cx="7086600" cy="5822171"/>
              </a:xfrm>
              <a:prstGeom prst="rect">
                <a:avLst/>
              </a:prstGeom>
              <a:blipFill rotWithShape="1">
                <a:blip r:embed="rId3"/>
                <a:stretch>
                  <a:fillRect l="-1377" t="-838" r="-1291"/>
                </a:stretch>
              </a:blipFill>
            </p:spPr>
            <p:txBody>
              <a:bodyPr/>
              <a:lstStyle/>
              <a:p>
                <a:r>
                  <a:rPr lang="en-US">
                    <a:noFill/>
                  </a:rPr>
                  <a:t> </a:t>
                </a:r>
              </a:p>
            </p:txBody>
          </p:sp>
        </mc:Fallback>
      </mc:AlternateContent>
    </p:spTree>
    <p:extLst>
      <p:ext uri="{BB962C8B-B14F-4D97-AF65-F5344CB8AC3E}">
        <p14:creationId xmlns="" xmlns:p14="http://schemas.microsoft.com/office/powerpoint/2010/main" val="30279482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3" name="Rectangle 2"/>
              <p:cNvSpPr/>
              <p:nvPr/>
            </p:nvSpPr>
            <p:spPr>
              <a:xfrm>
                <a:off x="990600" y="914400"/>
                <a:ext cx="6934200" cy="4995470"/>
              </a:xfrm>
              <a:prstGeom prst="rect">
                <a:avLst/>
              </a:prstGeom>
            </p:spPr>
            <p:txBody>
              <a:bodyPr wrap="square">
                <a:spAutoFit/>
              </a:bodyPr>
              <a:lstStyle/>
              <a:p>
                <a:r>
                  <a:rPr lang="en-US" sz="2400" dirty="0" smtClean="0"/>
                  <a:t>Also </a:t>
                </a:r>
              </a:p>
              <a:p>
                <a:pPr/>
                <a14:m>
                  <m:oMathPara xmlns:m="http://schemas.openxmlformats.org/officeDocument/2006/math">
                    <m:oMathParaPr>
                      <m:jc m:val="centerGroup"/>
                    </m:oMathParaPr>
                    <m:oMath xmlns:m="http://schemas.openxmlformats.org/officeDocument/2006/math">
                      <m:r>
                        <a:rPr lang="en-US" sz="2400" i="1"/>
                        <m:t>𝑑𝐻</m:t>
                      </m:r>
                      <m:r>
                        <a:rPr lang="en-US" sz="2400" i="1"/>
                        <m:t>=</m:t>
                      </m:r>
                      <m:nary>
                        <m:naryPr>
                          <m:chr m:val="∑"/>
                          <m:limLoc m:val="undOvr"/>
                          <m:supHide m:val="on"/>
                          <m:ctrlPr>
                            <a:rPr lang="en-US" sz="2400" i="1"/>
                          </m:ctrlPr>
                        </m:naryPr>
                        <m:sub>
                          <m:r>
                            <a:rPr lang="en-US" sz="2400" i="1"/>
                            <m:t>𝑖</m:t>
                          </m:r>
                        </m:sub>
                        <m:sup/>
                        <m:e>
                          <m:d>
                            <m:dPr>
                              <m:ctrlPr>
                                <a:rPr lang="en-US" sz="2400" i="1"/>
                              </m:ctrlPr>
                            </m:dPr>
                            <m:e>
                              <m:acc>
                                <m:accPr>
                                  <m:chr m:val="̇"/>
                                  <m:ctrlPr>
                                    <a:rPr lang="en-US" sz="2400" i="1"/>
                                  </m:ctrlPr>
                                </m:accPr>
                                <m:e>
                                  <m:sSub>
                                    <m:sSubPr>
                                      <m:ctrlPr>
                                        <a:rPr lang="en-US" sz="2400" i="1"/>
                                      </m:ctrlPr>
                                    </m:sSubPr>
                                    <m:e>
                                      <m:r>
                                        <a:rPr lang="en-US" sz="2400" i="1"/>
                                        <m:t>𝑞</m:t>
                                      </m:r>
                                    </m:e>
                                    <m:sub>
                                      <m:r>
                                        <a:rPr lang="en-US" sz="2400" i="1"/>
                                        <m:t>𝑖</m:t>
                                      </m:r>
                                    </m:sub>
                                  </m:sSub>
                                </m:e>
                              </m:acc>
                              <m:r>
                                <a:rPr lang="en-US" sz="2400" i="1"/>
                                <m:t>𝑑</m:t>
                              </m:r>
                              <m:sSub>
                                <m:sSubPr>
                                  <m:ctrlPr>
                                    <a:rPr lang="en-US" sz="2400" i="1"/>
                                  </m:ctrlPr>
                                </m:sSubPr>
                                <m:e>
                                  <m:r>
                                    <a:rPr lang="en-US" sz="2400" i="1"/>
                                    <m:t>𝑝</m:t>
                                  </m:r>
                                </m:e>
                                <m:sub>
                                  <m:r>
                                    <a:rPr lang="en-US" sz="2400" i="1"/>
                                    <m:t>𝑖</m:t>
                                  </m:r>
                                </m:sub>
                              </m:sSub>
                              <m:r>
                                <a:rPr lang="en-US" sz="2400" i="1"/>
                                <m:t>+</m:t>
                              </m:r>
                              <m:sSub>
                                <m:sSubPr>
                                  <m:ctrlPr>
                                    <a:rPr lang="en-US" sz="2400" i="1"/>
                                  </m:ctrlPr>
                                </m:sSubPr>
                                <m:e>
                                  <m:r>
                                    <a:rPr lang="en-US" sz="2400" i="1"/>
                                    <m:t>𝑝</m:t>
                                  </m:r>
                                </m:e>
                                <m:sub>
                                  <m:r>
                                    <a:rPr lang="en-US" sz="2400" i="1"/>
                                    <m:t>𝑖</m:t>
                                  </m:r>
                                </m:sub>
                              </m:sSub>
                              <m:r>
                                <a:rPr lang="en-US" sz="2400" i="1"/>
                                <m:t>𝑑</m:t>
                              </m:r>
                              <m:acc>
                                <m:accPr>
                                  <m:chr m:val="̇"/>
                                  <m:ctrlPr>
                                    <a:rPr lang="en-US" sz="2400" i="1"/>
                                  </m:ctrlPr>
                                </m:accPr>
                                <m:e>
                                  <m:sSub>
                                    <m:sSubPr>
                                      <m:ctrlPr>
                                        <a:rPr lang="en-US" sz="2400" i="1"/>
                                      </m:ctrlPr>
                                    </m:sSubPr>
                                    <m:e>
                                      <m:r>
                                        <a:rPr lang="en-US" sz="2400" i="1"/>
                                        <m:t>𝑞</m:t>
                                      </m:r>
                                    </m:e>
                                    <m:sub>
                                      <m:r>
                                        <a:rPr lang="en-US" sz="2400" i="1"/>
                                        <m:t>𝑖</m:t>
                                      </m:r>
                                    </m:sub>
                                  </m:sSub>
                                </m:e>
                              </m:acc>
                              <m:r>
                                <a:rPr lang="en-US" sz="2400" i="1"/>
                                <m:t>−</m:t>
                              </m:r>
                              <m:f>
                                <m:fPr>
                                  <m:ctrlPr>
                                    <a:rPr lang="en-US" sz="2400" i="1"/>
                                  </m:ctrlPr>
                                </m:fPr>
                                <m:num>
                                  <m:r>
                                    <a:rPr lang="en-US" sz="2400" i="1"/>
                                    <m:t>𝜕</m:t>
                                  </m:r>
                                  <m:r>
                                    <a:rPr lang="en-US" sz="2400" i="1"/>
                                    <m:t>𝐿</m:t>
                                  </m:r>
                                </m:num>
                                <m:den>
                                  <m:r>
                                    <a:rPr lang="en-US" sz="2400" i="1"/>
                                    <m:t>𝜕</m:t>
                                  </m:r>
                                  <m:sSub>
                                    <m:sSubPr>
                                      <m:ctrlPr>
                                        <a:rPr lang="en-US" sz="2400" i="1"/>
                                      </m:ctrlPr>
                                    </m:sSubPr>
                                    <m:e>
                                      <m:r>
                                        <a:rPr lang="en-US" sz="2400" i="1"/>
                                        <m:t>𝑞</m:t>
                                      </m:r>
                                    </m:e>
                                    <m:sub>
                                      <m:r>
                                        <a:rPr lang="en-US" sz="2400" i="1"/>
                                        <m:t>𝑖</m:t>
                                      </m:r>
                                    </m:sub>
                                  </m:sSub>
                                </m:den>
                              </m:f>
                              <m:r>
                                <a:rPr lang="en-US" sz="2400" i="1"/>
                                <m:t>𝑑</m:t>
                              </m:r>
                              <m:sSub>
                                <m:sSubPr>
                                  <m:ctrlPr>
                                    <a:rPr lang="en-US" sz="2400" i="1"/>
                                  </m:ctrlPr>
                                </m:sSubPr>
                                <m:e>
                                  <m:r>
                                    <a:rPr lang="en-US" sz="2400" i="1"/>
                                    <m:t>𝑞</m:t>
                                  </m:r>
                                </m:e>
                                <m:sub>
                                  <m:r>
                                    <a:rPr lang="en-US" sz="2400" i="1"/>
                                    <m:t>𝑖</m:t>
                                  </m:r>
                                </m:sub>
                              </m:sSub>
                              <m:r>
                                <a:rPr lang="en-US" sz="2400" i="1"/>
                                <m:t>−</m:t>
                              </m:r>
                              <m:f>
                                <m:fPr>
                                  <m:ctrlPr>
                                    <a:rPr lang="en-US" sz="2400" i="1"/>
                                  </m:ctrlPr>
                                </m:fPr>
                                <m:num>
                                  <m:r>
                                    <a:rPr lang="en-US" sz="2400" i="1"/>
                                    <m:t>𝜕</m:t>
                                  </m:r>
                                  <m:r>
                                    <a:rPr lang="en-US" sz="2400" i="1"/>
                                    <m:t>𝐿</m:t>
                                  </m:r>
                                </m:num>
                                <m:den>
                                  <m:r>
                                    <a:rPr lang="en-US" sz="2400" i="1"/>
                                    <m:t>𝜕</m:t>
                                  </m:r>
                                  <m:acc>
                                    <m:accPr>
                                      <m:chr m:val="̇"/>
                                      <m:ctrlPr>
                                        <a:rPr lang="en-US" sz="2400" i="1"/>
                                      </m:ctrlPr>
                                    </m:accPr>
                                    <m:e>
                                      <m:sSub>
                                        <m:sSubPr>
                                          <m:ctrlPr>
                                            <a:rPr lang="en-US" sz="2400" i="1"/>
                                          </m:ctrlPr>
                                        </m:sSubPr>
                                        <m:e>
                                          <m:r>
                                            <a:rPr lang="en-US" sz="2400" i="1"/>
                                            <m:t>𝑞</m:t>
                                          </m:r>
                                        </m:e>
                                        <m:sub>
                                          <m:r>
                                            <a:rPr lang="en-US" sz="2400" i="1"/>
                                            <m:t>𝑖</m:t>
                                          </m:r>
                                        </m:sub>
                                      </m:sSub>
                                    </m:e>
                                  </m:acc>
                                </m:den>
                              </m:f>
                              <m:r>
                                <a:rPr lang="en-US" sz="2400" i="1"/>
                                <m:t>𝑑</m:t>
                              </m:r>
                              <m:acc>
                                <m:accPr>
                                  <m:chr m:val="̇"/>
                                  <m:ctrlPr>
                                    <a:rPr lang="en-US" sz="2400" i="1"/>
                                  </m:ctrlPr>
                                </m:accPr>
                                <m:e>
                                  <m:sSub>
                                    <m:sSubPr>
                                      <m:ctrlPr>
                                        <a:rPr lang="en-US" sz="2400" i="1"/>
                                      </m:ctrlPr>
                                    </m:sSubPr>
                                    <m:e>
                                      <m:r>
                                        <a:rPr lang="en-US" sz="2400" i="1"/>
                                        <m:t>𝑞</m:t>
                                      </m:r>
                                    </m:e>
                                    <m:sub>
                                      <m:r>
                                        <a:rPr lang="en-US" sz="2400" i="1"/>
                                        <m:t>𝑖</m:t>
                                      </m:r>
                                    </m:sub>
                                  </m:sSub>
                                </m:e>
                              </m:acc>
                            </m:e>
                          </m:d>
                          <m:r>
                            <a:rPr lang="en-US" sz="2400" i="1"/>
                            <m:t>−</m:t>
                          </m:r>
                          <m:f>
                            <m:fPr>
                              <m:ctrlPr>
                                <a:rPr lang="en-US" sz="2400" i="1"/>
                              </m:ctrlPr>
                            </m:fPr>
                            <m:num>
                              <m:r>
                                <a:rPr lang="en-US" sz="2400" i="1"/>
                                <m:t>𝜕</m:t>
                              </m:r>
                              <m:r>
                                <a:rPr lang="en-US" sz="2400" i="1"/>
                                <m:t>𝐿</m:t>
                              </m:r>
                            </m:num>
                            <m:den>
                              <m:r>
                                <a:rPr lang="en-US" sz="2400" i="1"/>
                                <m:t>𝜕</m:t>
                              </m:r>
                              <m:r>
                                <a:rPr lang="en-US" sz="2400" i="1"/>
                                <m:t>𝑡</m:t>
                              </m:r>
                            </m:den>
                          </m:f>
                          <m:r>
                            <a:rPr lang="en-US" sz="2400" i="1"/>
                            <m:t>𝑑𝑡</m:t>
                          </m:r>
                        </m:e>
                      </m:nary>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m:t>𝑑𝐻</m:t>
                      </m:r>
                      <m:r>
                        <a:rPr lang="en-US" sz="2400" i="1"/>
                        <m:t>=</m:t>
                      </m:r>
                      <m:nary>
                        <m:naryPr>
                          <m:chr m:val="∑"/>
                          <m:limLoc m:val="undOvr"/>
                          <m:supHide m:val="on"/>
                          <m:ctrlPr>
                            <a:rPr lang="en-US" sz="2400" i="1"/>
                          </m:ctrlPr>
                        </m:naryPr>
                        <m:sub>
                          <m:r>
                            <a:rPr lang="en-US" sz="2400" i="1"/>
                            <m:t>𝑖</m:t>
                          </m:r>
                        </m:sub>
                        <m:sup/>
                        <m:e>
                          <m:d>
                            <m:dPr>
                              <m:ctrlPr>
                                <a:rPr lang="en-US" sz="2400" i="1"/>
                              </m:ctrlPr>
                            </m:dPr>
                            <m:e>
                              <m:acc>
                                <m:accPr>
                                  <m:chr m:val="̇"/>
                                  <m:ctrlPr>
                                    <a:rPr lang="en-US" sz="2400" i="1"/>
                                  </m:ctrlPr>
                                </m:accPr>
                                <m:e>
                                  <m:sSub>
                                    <m:sSubPr>
                                      <m:ctrlPr>
                                        <a:rPr lang="en-US" sz="2400" i="1"/>
                                      </m:ctrlPr>
                                    </m:sSubPr>
                                    <m:e>
                                      <m:r>
                                        <a:rPr lang="en-US" sz="2400" i="1"/>
                                        <m:t>𝑞</m:t>
                                      </m:r>
                                    </m:e>
                                    <m:sub>
                                      <m:r>
                                        <a:rPr lang="en-US" sz="2400" i="1"/>
                                        <m:t>𝑖</m:t>
                                      </m:r>
                                    </m:sub>
                                  </m:sSub>
                                </m:e>
                              </m:acc>
                              <m:r>
                                <a:rPr lang="en-US" sz="2400" i="1"/>
                                <m:t>𝑑</m:t>
                              </m:r>
                              <m:sSub>
                                <m:sSubPr>
                                  <m:ctrlPr>
                                    <a:rPr lang="en-US" sz="2400" i="1"/>
                                  </m:ctrlPr>
                                </m:sSubPr>
                                <m:e>
                                  <m:r>
                                    <a:rPr lang="en-US" sz="2400" i="1"/>
                                    <m:t>𝑝</m:t>
                                  </m:r>
                                </m:e>
                                <m:sub>
                                  <m:r>
                                    <a:rPr lang="en-US" sz="2400" i="1"/>
                                    <m:t>𝑖</m:t>
                                  </m:r>
                                </m:sub>
                              </m:sSub>
                              <m:r>
                                <a:rPr lang="en-US" sz="2400" i="1"/>
                                <m:t>−</m:t>
                              </m:r>
                              <m:acc>
                                <m:accPr>
                                  <m:chr m:val="̇"/>
                                  <m:ctrlPr>
                                    <a:rPr lang="en-US" sz="2400" i="1"/>
                                  </m:ctrlPr>
                                </m:accPr>
                                <m:e>
                                  <m:sSub>
                                    <m:sSubPr>
                                      <m:ctrlPr>
                                        <a:rPr lang="en-US" sz="2400" i="1"/>
                                      </m:ctrlPr>
                                    </m:sSubPr>
                                    <m:e>
                                      <m:r>
                                        <a:rPr lang="en-US" sz="2400" i="1"/>
                                        <m:t>𝑝</m:t>
                                      </m:r>
                                    </m:e>
                                    <m:sub>
                                      <m:r>
                                        <a:rPr lang="en-US" sz="2400" i="1"/>
                                        <m:t>𝑖</m:t>
                                      </m:r>
                                    </m:sub>
                                  </m:sSub>
                                </m:e>
                              </m:acc>
                              <m:r>
                                <a:rPr lang="en-US" sz="2400" i="1"/>
                                <m:t>𝑑</m:t>
                              </m:r>
                              <m:sSub>
                                <m:sSubPr>
                                  <m:ctrlPr>
                                    <a:rPr lang="en-US" sz="2400" i="1"/>
                                  </m:ctrlPr>
                                </m:sSubPr>
                                <m:e>
                                  <m:r>
                                    <a:rPr lang="en-US" sz="2400" i="1"/>
                                    <m:t>𝑞</m:t>
                                  </m:r>
                                </m:e>
                                <m:sub>
                                  <m:r>
                                    <a:rPr lang="en-US" sz="2400" i="1"/>
                                    <m:t>𝑖</m:t>
                                  </m:r>
                                </m:sub>
                              </m:sSub>
                            </m:e>
                          </m:d>
                          <m:r>
                            <a:rPr lang="en-US" sz="2400" i="1"/>
                            <m:t>−</m:t>
                          </m:r>
                          <m:f>
                            <m:fPr>
                              <m:ctrlPr>
                                <a:rPr lang="en-US" sz="2400" i="1"/>
                              </m:ctrlPr>
                            </m:fPr>
                            <m:num>
                              <m:r>
                                <a:rPr lang="en-US" sz="2400" i="1"/>
                                <m:t>𝜕</m:t>
                              </m:r>
                              <m:r>
                                <a:rPr lang="en-US" sz="2400" i="1"/>
                                <m:t>𝐿</m:t>
                              </m:r>
                            </m:num>
                            <m:den>
                              <m:r>
                                <a:rPr lang="en-US" sz="2400" i="1"/>
                                <m:t>𝜕</m:t>
                              </m:r>
                              <m:r>
                                <a:rPr lang="en-US" sz="2400" i="1"/>
                                <m:t>𝑡</m:t>
                              </m:r>
                            </m:den>
                          </m:f>
                          <m:r>
                            <a:rPr lang="en-US" sz="2400" i="1"/>
                            <m:t>𝑑𝑡</m:t>
                          </m:r>
                        </m:e>
                      </m:nary>
                    </m:oMath>
                  </m:oMathPara>
                </a14:m>
                <a:endParaRPr lang="en-US" sz="2400" dirty="0"/>
              </a:p>
              <a:p>
                <a:r>
                  <a:rPr lang="en-US" sz="2400" dirty="0"/>
                  <a:t>By comparing both differentials</a:t>
                </a:r>
              </a:p>
              <a:p>
                <a:pPr/>
                <a14:m>
                  <m:oMathPara xmlns:m="http://schemas.openxmlformats.org/officeDocument/2006/math">
                    <m:oMathParaPr>
                      <m:jc m:val="centerGroup"/>
                    </m:oMathParaPr>
                    <m:oMath xmlns:m="http://schemas.openxmlformats.org/officeDocument/2006/math">
                      <m:sSub>
                        <m:sSubPr>
                          <m:ctrlPr>
                            <a:rPr lang="en-US" sz="2400" i="1">
                              <a:latin typeface="Cambria Math"/>
                            </a:rPr>
                          </m:ctrlPr>
                        </m:sSubPr>
                        <m:e>
                          <m:acc>
                            <m:accPr>
                              <m:chr m:val="̇"/>
                              <m:ctrlPr>
                                <a:rPr lang="en-US" sz="2400" i="1">
                                  <a:latin typeface="Cambria Math"/>
                                </a:rPr>
                              </m:ctrlPr>
                            </m:accPr>
                            <m:e>
                              <m:r>
                                <a:rPr lang="en-US" sz="2400" i="1">
                                  <a:latin typeface="Cambria Math"/>
                                </a:rPr>
                                <m:t>𝑝</m:t>
                              </m:r>
                            </m:e>
                          </m:acc>
                        </m:e>
                        <m:sub>
                          <m:r>
                            <a:rPr lang="en-US" sz="2400" i="1">
                              <a:latin typeface="Cambria Math"/>
                            </a:rPr>
                            <m:t>𝑖</m:t>
                          </m:r>
                        </m:sub>
                      </m:sSub>
                      <m:r>
                        <a:rPr lang="en-US" sz="2400" i="1">
                          <a:latin typeface="Cambria Math"/>
                        </a:rPr>
                        <m:t>=</m:t>
                      </m:r>
                      <m:f>
                        <m:fPr>
                          <m:ctrlPr>
                            <a:rPr lang="en-US" sz="2400" i="1">
                              <a:latin typeface="Cambria Math"/>
                            </a:rPr>
                          </m:ctrlPr>
                        </m:fPr>
                        <m:num>
                          <m:r>
                            <a:rPr lang="en-US" sz="2400" i="1">
                              <a:latin typeface="Cambria Math"/>
                            </a:rPr>
                            <m:t>𝜕</m:t>
                          </m:r>
                          <m:r>
                            <a:rPr lang="en-US" sz="2400" b="0" i="1" smtClean="0">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den>
                      </m:f>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f>
                        <m:fPr>
                          <m:ctrlPr>
                            <a:rPr lang="en-US" sz="2400" i="1">
                              <a:latin typeface="Cambria Math"/>
                            </a:rPr>
                          </m:ctrlPr>
                        </m:fPr>
                        <m:num>
                          <m:r>
                            <a:rPr lang="en-US" sz="2400" i="1" smtClean="0">
                              <a:latin typeface="Cambria Math"/>
                            </a:rPr>
                            <m:t>𝜕</m:t>
                          </m:r>
                          <m:r>
                            <a:rPr lang="en-US" sz="2400" b="0" i="1" smtClean="0">
                              <a:latin typeface="Cambria Math"/>
                            </a:rPr>
                            <m:t>𝐻</m:t>
                          </m:r>
                        </m:num>
                        <m:den>
                          <m:r>
                            <a:rPr lang="en-US" sz="2400" i="1">
                              <a:latin typeface="Cambria Math"/>
                            </a:rPr>
                            <m:t>𝜕</m:t>
                          </m:r>
                          <m:sSub>
                            <m:sSubPr>
                              <m:ctrlPr>
                                <a:rPr lang="en-US" sz="2400" i="1">
                                  <a:latin typeface="Cambria Math"/>
                                </a:rPr>
                              </m:ctrlPr>
                            </m:sSubPr>
                            <m:e>
                              <m:r>
                                <a:rPr lang="en-US" sz="2400" i="1">
                                  <a:latin typeface="Cambria Math"/>
                                </a:rPr>
                                <m:t>𝑝</m:t>
                              </m:r>
                            </m:e>
                            <m:sub>
                              <m:r>
                                <a:rPr lang="en-US" sz="2400" i="1">
                                  <a:latin typeface="Cambria Math"/>
                                </a:rPr>
                                <m:t>𝑖</m:t>
                              </m:r>
                            </m:sub>
                          </m:sSub>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𝐻</m:t>
                          </m:r>
                        </m:num>
                        <m:den>
                          <m:r>
                            <a:rPr lang="en-US" sz="2400" i="1">
                              <a:latin typeface="Cambria Math"/>
                            </a:rPr>
                            <m:t>𝜕</m:t>
                          </m:r>
                          <m:r>
                            <a:rPr lang="en-US" sz="2400" i="1">
                              <a:latin typeface="Cambria Math"/>
                            </a:rPr>
                            <m:t>𝑡</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𝐿</m:t>
                          </m:r>
                        </m:num>
                        <m:den>
                          <m:r>
                            <a:rPr lang="en-US" sz="2400" i="1">
                              <a:latin typeface="Cambria Math"/>
                            </a:rPr>
                            <m:t>𝜕</m:t>
                          </m:r>
                          <m:r>
                            <a:rPr lang="en-US" sz="2400" i="1">
                              <a:latin typeface="Cambria Math"/>
                            </a:rPr>
                            <m:t>𝑡</m:t>
                          </m:r>
                        </m:den>
                      </m:f>
                    </m:oMath>
                  </m:oMathPara>
                </a14:m>
                <a:endParaRPr lang="en-US" sz="2400" dirty="0"/>
              </a:p>
              <a:p>
                <a:r>
                  <a:rPr lang="en-US" sz="2400" dirty="0"/>
                  <a:t>These equations are called the Hamilton’s Equations of motion.</a:t>
                </a:r>
              </a:p>
            </p:txBody>
          </p:sp>
        </mc:Choice>
        <mc:Fallback>
          <p:sp>
            <p:nvSpPr>
              <p:cNvPr id="3" name="Rectangle 2"/>
              <p:cNvSpPr>
                <a:spLocks noRot="1" noChangeAspect="1" noMove="1" noResize="1" noEditPoints="1" noAdjustHandles="1" noChangeArrowheads="1" noChangeShapeType="1" noTextEdit="1"/>
              </p:cNvSpPr>
              <p:nvPr/>
            </p:nvSpPr>
            <p:spPr>
              <a:xfrm>
                <a:off x="990600" y="914400"/>
                <a:ext cx="6934200" cy="4995470"/>
              </a:xfrm>
              <a:prstGeom prst="rect">
                <a:avLst/>
              </a:prstGeom>
              <a:blipFill rotWithShape="1">
                <a:blip r:embed="rId3"/>
                <a:stretch>
                  <a:fillRect l="-1407" t="-977" b="-1832"/>
                </a:stretch>
              </a:blipFill>
            </p:spPr>
            <p:txBody>
              <a:bodyPr/>
              <a:lstStyle/>
              <a:p>
                <a:r>
                  <a:rPr lang="en-US">
                    <a:noFill/>
                  </a:rPr>
                  <a:t> </a:t>
                </a:r>
              </a:p>
            </p:txBody>
          </p:sp>
        </mc:Fallback>
      </mc:AlternateContent>
    </p:spTree>
    <p:extLst>
      <p:ext uri="{BB962C8B-B14F-4D97-AF65-F5344CB8AC3E}">
        <p14:creationId xmlns="" xmlns:p14="http://schemas.microsoft.com/office/powerpoint/2010/main" val="9179533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 name="TextBox 1"/>
              <p:cNvSpPr txBox="1"/>
              <p:nvPr/>
            </p:nvSpPr>
            <p:spPr>
              <a:xfrm>
                <a:off x="838200" y="838200"/>
                <a:ext cx="6705600" cy="3843424"/>
              </a:xfrm>
              <a:prstGeom prst="rect">
                <a:avLst/>
              </a:prstGeom>
              <a:noFill/>
            </p:spPr>
            <p:txBody>
              <a:bodyPr wrap="square" rtlCol="0">
                <a:spAutoFit/>
              </a:bodyPr>
              <a:lstStyle/>
              <a:p>
                <a:r>
                  <a:rPr lang="en-US" sz="2400" b="1" dirty="0" smtClean="0"/>
                  <a:t>Note:</a:t>
                </a:r>
              </a:p>
              <a:p>
                <a:endParaRPr lang="en-US" sz="2400" dirty="0"/>
              </a:p>
              <a:p>
                <a:r>
                  <a:rPr lang="en-US" sz="2400" dirty="0" smtClean="0"/>
                  <a:t>The Hamiltonian</a:t>
                </a:r>
              </a:p>
              <a:p>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nary>
                        <m:naryPr>
                          <m:chr m:val="∑"/>
                          <m:limLoc m:val="undOvr"/>
                          <m:ctrlPr>
                            <a:rPr lang="en-US" sz="2400" i="1">
                              <a:latin typeface="Cambria Math"/>
                            </a:rPr>
                          </m:ctrlPr>
                        </m:naryPr>
                        <m:sub>
                          <m:r>
                            <a:rPr lang="en-US" sz="2400" i="1">
                              <a:latin typeface="Cambria Math"/>
                            </a:rPr>
                            <m:t>𝑖</m:t>
                          </m:r>
                          <m:r>
                            <a:rPr lang="en-US" sz="2400" i="1">
                              <a:latin typeface="Cambria Math"/>
                            </a:rPr>
                            <m:t>=</m:t>
                          </m:r>
                          <m:r>
                            <a:rPr lang="en-US" sz="2400" i="1">
                              <a:latin typeface="Cambria Math"/>
                            </a:rPr>
                            <m:t>1</m:t>
                          </m:r>
                        </m:sub>
                        <m:sup>
                          <m:r>
                            <a:rPr lang="en-US" sz="2400" i="1">
                              <a:latin typeface="Cambria Math"/>
                            </a:rPr>
                            <m:t>𝑛</m:t>
                          </m:r>
                        </m:sup>
                        <m:e>
                          <m:sSub>
                            <m:sSubPr>
                              <m:ctrlPr>
                                <a:rPr lang="en-US" sz="2400" i="1">
                                  <a:latin typeface="Cambria Math"/>
                                </a:rPr>
                              </m:ctrlPr>
                            </m:sSubPr>
                            <m:e>
                              <m:r>
                                <a:rPr lang="en-US" sz="2400" i="1">
                                  <a:latin typeface="Cambria Math"/>
                                </a:rPr>
                                <m:t>𝑝</m:t>
                              </m:r>
                            </m:e>
                            <m:sub>
                              <m:r>
                                <a:rPr lang="en-US" sz="2400" i="1">
                                  <a:latin typeface="Cambria Math"/>
                                </a:rPr>
                                <m:t>𝑖</m:t>
                              </m:r>
                            </m:sub>
                          </m:sSub>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r>
                            <a:rPr lang="en-US" sz="2400" i="1">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e>
                      </m:nary>
                    </m:oMath>
                  </m:oMathPara>
                </a14:m>
                <a:endParaRPr lang="en-US" sz="2400" dirty="0"/>
              </a:p>
              <a:p>
                <a:r>
                  <a:rPr lang="en-US" sz="2400" dirty="0"/>
                  <a:t>h</a:t>
                </a:r>
                <a:r>
                  <a:rPr lang="en-US" sz="2400" dirty="0" smtClean="0"/>
                  <a:t>as the same value as h:</a:t>
                </a:r>
              </a:p>
              <a:p>
                <a14:m>
                  <m:oMathPara xmlns:m="http://schemas.openxmlformats.org/officeDocument/2006/math">
                    <m:oMathParaPr>
                      <m:jc m:val="centerGroup"/>
                    </m:oMathParaPr>
                    <m:oMath xmlns:m="http://schemas.openxmlformats.org/officeDocument/2006/math">
                      <m:r>
                        <a:rPr lang="en-US" sz="2400" b="0" i="1" smtClean="0">
                          <a:latin typeface="Cambria Math"/>
                        </a:rPr>
                        <m:t>h</m:t>
                      </m:r>
                      <m:r>
                        <a:rPr lang="en-US" sz="2400" b="0" i="1" smtClean="0">
                          <a:latin typeface="Cambria Math"/>
                        </a:rPr>
                        <m:t>=</m:t>
                      </m:r>
                      <m:nary>
                        <m:naryPr>
                          <m:chr m:val="∑"/>
                          <m:supHide m:val="on"/>
                          <m:ctrlPr>
                            <a:rPr lang="en-US" sz="2400" b="0" i="1" smtClean="0">
                              <a:latin typeface="Cambria Math"/>
                            </a:rPr>
                          </m:ctrlPr>
                        </m:naryPr>
                        <m:sub>
                          <m:r>
                            <m:rPr>
                              <m:brk m:alnAt="7"/>
                            </m:rPr>
                            <a:rPr lang="en-US" sz="2400" b="0" i="1" smtClean="0">
                              <a:latin typeface="Cambria Math"/>
                            </a:rPr>
                            <m:t>𝑖</m:t>
                          </m:r>
                        </m:sub>
                        <m:sup/>
                        <m:e>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f>
                            <m:fPr>
                              <m:ctrlPr>
                                <a:rPr lang="en-US" sz="2400" i="1" smtClean="0">
                                  <a:latin typeface="Cambria Math"/>
                                </a:rPr>
                              </m:ctrlPr>
                            </m:fPr>
                            <m:num>
                              <m:r>
                                <a:rPr lang="en-US" sz="2400" i="1" smtClean="0">
                                  <a:latin typeface="Cambria Math"/>
                                </a:rPr>
                                <m:t>𝜕</m:t>
                              </m:r>
                              <m:r>
                                <a:rPr lang="en-US" sz="2400" b="0" i="1" smtClean="0">
                                  <a:latin typeface="Cambria Math"/>
                                </a:rPr>
                                <m:t>𝐿</m:t>
                              </m:r>
                            </m:num>
                            <m:den>
                              <m:r>
                                <a:rPr lang="en-US" sz="2400" i="1" smtClean="0">
                                  <a:latin typeface="Cambria Math"/>
                                </a:rPr>
                                <m:t>𝜕</m:t>
                              </m:r>
                              <m:acc>
                                <m:accPr>
                                  <m:chr m:val="̇"/>
                                  <m:ctrlPr>
                                    <a:rPr lang="en-US" sz="2400" i="1">
                                      <a:latin typeface="Cambria Math"/>
                                    </a:rPr>
                                  </m:ctrlPr>
                                </m:accPr>
                                <m:e>
                                  <m:sSub>
                                    <m:sSubPr>
                                      <m:ctrlPr>
                                        <a:rPr lang="en-US" sz="2400" i="1">
                                          <a:latin typeface="Cambria Math"/>
                                        </a:rPr>
                                      </m:ctrlPr>
                                    </m:sSubPr>
                                    <m:e>
                                      <m:r>
                                        <a:rPr lang="en-US" sz="2400" i="1">
                                          <a:latin typeface="Cambria Math"/>
                                        </a:rPr>
                                        <m:t>𝑞</m:t>
                                      </m:r>
                                    </m:e>
                                    <m:sub>
                                      <m:r>
                                        <a:rPr lang="en-US" sz="2400" i="1">
                                          <a:latin typeface="Cambria Math"/>
                                        </a:rPr>
                                        <m:t>𝑖</m:t>
                                      </m:r>
                                    </m:sub>
                                  </m:sSub>
                                </m:e>
                              </m:acc>
                            </m:den>
                          </m:f>
                          <m:r>
                            <a:rPr lang="en-US" sz="2400" b="0" i="1" smtClean="0">
                              <a:latin typeface="Cambria Math"/>
                            </a:rPr>
                            <m:t>−</m:t>
                          </m:r>
                          <m:r>
                            <a:rPr lang="en-US" sz="2400" i="1">
                              <a:latin typeface="Cambria Math"/>
                            </a:rPr>
                            <m:t>𝐿</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𝑖</m:t>
                              </m:r>
                            </m:sub>
                          </m:sSub>
                          <m:r>
                            <a:rPr lang="en-US" sz="2400" i="1">
                              <a:latin typeface="Cambria Math"/>
                            </a:rPr>
                            <m:t>,</m:t>
                          </m:r>
                          <m:sSub>
                            <m:sSubPr>
                              <m:ctrlPr>
                                <a:rPr lang="en-US" sz="2400" i="1">
                                  <a:latin typeface="Cambria Math"/>
                                </a:rPr>
                              </m:ctrlPr>
                            </m:sSubPr>
                            <m:e>
                              <m:acc>
                                <m:accPr>
                                  <m:chr m:val="̇"/>
                                  <m:ctrlPr>
                                    <a:rPr lang="en-US" sz="2400" i="1">
                                      <a:latin typeface="Cambria Math"/>
                                    </a:rPr>
                                  </m:ctrlPr>
                                </m:accPr>
                                <m:e>
                                  <m:r>
                                    <a:rPr lang="en-US" sz="2400" i="1">
                                      <a:latin typeface="Cambria Math"/>
                                    </a:rPr>
                                    <m:t>𝑞</m:t>
                                  </m:r>
                                </m:e>
                              </m:acc>
                            </m:e>
                            <m:sub>
                              <m:r>
                                <a:rPr lang="en-US" sz="2400" i="1">
                                  <a:latin typeface="Cambria Math"/>
                                </a:rPr>
                                <m:t>𝑖</m:t>
                              </m:r>
                            </m:sub>
                          </m:sSub>
                          <m:r>
                            <a:rPr lang="en-US" sz="2400" i="1">
                              <a:latin typeface="Cambria Math"/>
                            </a:rPr>
                            <m:t>,</m:t>
                          </m:r>
                          <m:r>
                            <a:rPr lang="en-US" sz="2400" i="1">
                              <a:latin typeface="Cambria Math"/>
                            </a:rPr>
                            <m:t>𝑡</m:t>
                          </m:r>
                          <m:r>
                            <a:rPr lang="en-US" sz="2400" i="1">
                              <a:latin typeface="Cambria Math"/>
                            </a:rPr>
                            <m:t>)</m:t>
                          </m:r>
                        </m:e>
                      </m:nary>
                    </m:oMath>
                  </m:oMathPara>
                </a14:m>
                <a:endParaRPr lang="en-US" sz="2400" b="0" dirty="0" smtClean="0"/>
              </a:p>
              <a:p>
                <a:r>
                  <a:rPr lang="en-US" sz="2400" dirty="0"/>
                  <a:t>t</a:t>
                </a:r>
                <a:r>
                  <a:rPr lang="en-US" sz="2400" dirty="0" smtClean="0"/>
                  <a:t>he energy function of the phase space.  </a:t>
                </a:r>
                <a:endParaRPr lang="en-US" sz="2400" dirty="0"/>
              </a:p>
            </p:txBody>
          </p:sp>
        </mc:Choice>
        <mc:Fallback>
          <p:sp>
            <p:nvSpPr>
              <p:cNvPr id="2" name="TextBox 1"/>
              <p:cNvSpPr txBox="1">
                <a:spLocks noRot="1" noChangeAspect="1" noMove="1" noResize="1" noEditPoints="1" noAdjustHandles="1" noChangeArrowheads="1" noChangeShapeType="1" noTextEdit="1"/>
              </p:cNvSpPr>
              <p:nvPr/>
            </p:nvSpPr>
            <p:spPr>
              <a:xfrm>
                <a:off x="838200" y="838200"/>
                <a:ext cx="6705600" cy="3843424"/>
              </a:xfrm>
              <a:prstGeom prst="rect">
                <a:avLst/>
              </a:prstGeom>
              <a:blipFill rotWithShape="1">
                <a:blip r:embed="rId2"/>
                <a:stretch>
                  <a:fillRect l="-1455" t="-1270" b="-2540"/>
                </a:stretch>
              </a:blipFill>
            </p:spPr>
            <p:txBody>
              <a:bodyPr/>
              <a:lstStyle/>
              <a:p>
                <a:r>
                  <a:rPr lang="en-US">
                    <a:noFill/>
                  </a:rPr>
                  <a:t> </a:t>
                </a:r>
              </a:p>
            </p:txBody>
          </p:sp>
        </mc:Fallback>
      </mc:AlternateContent>
    </p:spTree>
    <p:extLst>
      <p:ext uri="{BB962C8B-B14F-4D97-AF65-F5344CB8AC3E}">
        <p14:creationId xmlns="" xmlns:p14="http://schemas.microsoft.com/office/powerpoint/2010/main" val="109386929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1043</TotalTime>
  <Words>19</Words>
  <Application>Microsoft Office PowerPoint</Application>
  <PresentationFormat>On-screen Show (4:3)</PresentationFormat>
  <Paragraphs>15</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Revision</vt:lpstr>
      <vt:lpstr>Phase Space and Liouville’s Theorem</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vcomsats</cp:lastModifiedBy>
  <cp:revision>50</cp:revision>
  <dcterms:created xsi:type="dcterms:W3CDTF">2012-12-31T05:54:03Z</dcterms:created>
  <dcterms:modified xsi:type="dcterms:W3CDTF">2013-01-01T06:42:03Z</dcterms:modified>
</cp:coreProperties>
</file>