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7" r:id="rId8"/>
    <p:sldId id="269" r:id="rId9"/>
    <p:sldId id="270" r:id="rId10"/>
    <p:sldId id="266" r:id="rId11"/>
    <p:sldId id="263" r:id="rId12"/>
    <p:sldId id="264" r:id="rId13"/>
    <p:sldId id="265" r:id="rId14"/>
    <p:sldId id="268" r:id="rId15"/>
    <p:sldId id="271" r:id="rId16"/>
    <p:sldId id="272" r:id="rId17"/>
    <p:sldId id="274" r:id="rId18"/>
    <p:sldId id="275" r:id="rId19"/>
    <p:sldId id="276" r:id="rId20"/>
    <p:sldId id="277" r:id="rId21"/>
    <p:sldId id="273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59082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1452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54342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44845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7411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80612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62797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68340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64501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18668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2FE3C-45BB-4724-A20A-D31830F1C500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89300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2FE3C-45BB-4724-A20A-D31830F1C500}" type="datetimeFigureOut">
              <a:rPr lang="en-US" smtClean="0"/>
              <a:pPr/>
              <a:t>12/31/2012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B758D-E195-43F3-9424-47965AE832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95663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Revision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914400" y="1905000"/>
            <a:ext cx="739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Previous lectures were about</a:t>
            </a:r>
          </a:p>
          <a:p>
            <a:endParaRPr lang="en-US" sz="2400" dirty="0"/>
          </a:p>
          <a:p>
            <a:r>
              <a:rPr lang="en-US" sz="2400" dirty="0" smtClean="0"/>
              <a:t>Transformation of coordinates 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151266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914400"/>
            <a:ext cx="7239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/>
              <a:t>Example:</a:t>
            </a:r>
          </a:p>
          <a:p>
            <a:pPr algn="just"/>
            <a:endParaRPr lang="en-US" sz="2400" dirty="0"/>
          </a:p>
          <a:p>
            <a:pPr algn="just"/>
            <a:r>
              <a:rPr lang="en-US" sz="2400" dirty="0" smtClean="0"/>
              <a:t>Find the equations of motion for a particle of mass m in</a:t>
            </a:r>
          </a:p>
          <a:p>
            <a:pPr marL="342900" indent="-342900" algn="just">
              <a:buAutoNum type="alphaLcParenBoth"/>
            </a:pPr>
            <a:r>
              <a:rPr lang="en-US" sz="2400" dirty="0" smtClean="0"/>
              <a:t>Plane polar coordinate</a:t>
            </a:r>
          </a:p>
          <a:p>
            <a:pPr marL="342900" indent="-342900" algn="just">
              <a:buAutoNum type="alphaLcParenBoth"/>
            </a:pPr>
            <a:r>
              <a:rPr lang="en-US" sz="2400" dirty="0" smtClean="0"/>
              <a:t>Cylindrical polar coordinates</a:t>
            </a:r>
          </a:p>
          <a:p>
            <a:pPr marL="342900" indent="-342900" algn="just">
              <a:buAutoNum type="alphaLcParenBoth"/>
            </a:pPr>
            <a:r>
              <a:rPr lang="en-US" sz="2400" dirty="0" smtClean="0"/>
              <a:t>Spherical polar coordinates</a:t>
            </a:r>
          </a:p>
          <a:p>
            <a:pPr algn="just"/>
            <a:endParaRPr lang="en-US" sz="2400" dirty="0"/>
          </a:p>
          <a:p>
            <a:pPr algn="just"/>
            <a:endParaRPr lang="en-US" sz="2400" dirty="0" smtClean="0"/>
          </a:p>
          <a:p>
            <a:pPr algn="just"/>
            <a:endParaRPr lang="en-US" sz="2400" dirty="0" smtClean="0"/>
          </a:p>
          <a:p>
            <a:pPr algn="just"/>
            <a:endParaRPr lang="en-US" sz="2400" dirty="0"/>
          </a:p>
          <a:p>
            <a:pPr algn="just"/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94081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89698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56440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2925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245896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566439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678632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027948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914400" y="685800"/>
                <a:ext cx="7543800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b="1" dirty="0" smtClean="0"/>
                  <a:t>Example:</a:t>
                </a:r>
                <a:endParaRPr lang="en-US" sz="2400" dirty="0" smtClean="0"/>
              </a:p>
              <a:p>
                <a:pPr algn="just"/>
                <a:r>
                  <a:rPr lang="en-US" sz="2400" dirty="0" smtClean="0"/>
                  <a:t>A bead slides without friction on a frictionless wire in the shape of a cycloid with equations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𝑥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𝑎</m:t>
                    </m:r>
                    <m:d>
                      <m:d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𝜃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func>
                          <m:funcPr>
                            <m:ctrlP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/>
                                <a:ea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2400" b="0" i="1" smtClean="0">
                                <a:latin typeface="Cambria Math"/>
                                <a:ea typeface="Cambria Math"/>
                              </a:rPr>
                              <m:t>𝜃</m:t>
                            </m:r>
                          </m:e>
                        </m:func>
                      </m:e>
                    </m:d>
                    <m:r>
                      <a:rPr lang="en-US" sz="2400" b="0" i="1" smtClean="0">
                        <a:latin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</a:rPr>
                      <m:t>𝑦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𝜃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(1−</m:t>
                    </m:r>
                    <m:func>
                      <m:funcPr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/>
                            <a:ea typeface="Cambria Math"/>
                          </a:rPr>
                          <m:t>cos</m:t>
                        </m:r>
                      </m:fName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𝜃</m:t>
                        </m:r>
                      </m:e>
                    </m:func>
                    <m:r>
                      <a:rPr lang="en-US" sz="24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/>
                </a:r>
              </a:p>
              <a:p>
                <a:pPr algn="just"/>
                <a:r>
                  <a:rPr lang="en-US" sz="2400" dirty="0" smtClean="0"/>
                  <a:t>where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0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𝜃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≤2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r>
                  <a:rPr lang="en-US" sz="2400" dirty="0" smtClean="0"/>
                  <a:t>. Find Lagrange equations of motion for the bead.</a:t>
                </a: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685800"/>
                <a:ext cx="7543800" cy="2308324"/>
              </a:xfrm>
              <a:prstGeom prst="rect">
                <a:avLst/>
              </a:prstGeom>
              <a:blipFill rotWithShape="1">
                <a:blip r:embed="rId3"/>
                <a:stretch>
                  <a:fillRect l="-1212" t="-2116" r="-1131" b="-50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917953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09386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0" y="335846"/>
            <a:ext cx="7010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2400" dirty="0" smtClean="0"/>
          </a:p>
          <a:p>
            <a:pPr algn="just"/>
            <a:r>
              <a:rPr lang="en-US" sz="2400" b="1" dirty="0" smtClean="0"/>
              <a:t>Example:</a:t>
            </a:r>
            <a:endParaRPr lang="en-US" sz="2400" dirty="0" smtClean="0"/>
          </a:p>
          <a:p>
            <a:pPr algn="just"/>
            <a:r>
              <a:rPr lang="en-US" sz="2400" dirty="0" smtClean="0"/>
              <a:t>A bead of mass m is constraint to move on a frictionless wire AB fixed  at point A on a vertical axis OA such that AB rotates about OA with constant angular velocity w. Find the equation of motion for the bead.</a:t>
            </a:r>
          </a:p>
        </p:txBody>
      </p:sp>
    </p:spTree>
    <p:extLst>
      <p:ext uri="{BB962C8B-B14F-4D97-AF65-F5344CB8AC3E}">
        <p14:creationId xmlns="" xmlns:p14="http://schemas.microsoft.com/office/powerpoint/2010/main" val="384949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623998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3000" y="304800"/>
            <a:ext cx="6934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2400" dirty="0" smtClean="0"/>
          </a:p>
          <a:p>
            <a:pPr algn="just"/>
            <a:r>
              <a:rPr lang="en-US" sz="2400" b="1" dirty="0" smtClean="0"/>
              <a:t>Example:</a:t>
            </a:r>
            <a:endParaRPr lang="en-US" sz="2400" dirty="0" smtClean="0"/>
          </a:p>
          <a:p>
            <a:pPr algn="just"/>
            <a:r>
              <a:rPr lang="en-US" sz="2400" dirty="0" smtClean="0"/>
              <a:t>Two equal masses are connected by spring having equal spring constant k, so that the masses are free to slide on a frictionless table AB. The walls at A and B to which the ends of the spring are attached are fixed. Find equations of motion for the springs.</a:t>
            </a:r>
          </a:p>
        </p:txBody>
      </p:sp>
    </p:spTree>
    <p:extLst>
      <p:ext uri="{BB962C8B-B14F-4D97-AF65-F5344CB8AC3E}">
        <p14:creationId xmlns="" xmlns:p14="http://schemas.microsoft.com/office/powerpoint/2010/main" val="78614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597867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07503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extBox 1"/>
              <p:cNvSpPr txBox="1"/>
              <p:nvPr/>
            </p:nvSpPr>
            <p:spPr>
              <a:xfrm>
                <a:off x="762000" y="609600"/>
                <a:ext cx="75438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2400" dirty="0" smtClean="0"/>
                  <a:t>Exercise:</a:t>
                </a:r>
              </a:p>
              <a:p>
                <a:pPr algn="just"/>
                <a:r>
                  <a:rPr lang="en-US" sz="2400" dirty="0" smtClean="0"/>
                  <a:t>Use Lagrange equations to set up the equations of motion for a particle of mass m with position vector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𝑦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𝑧</m:t>
                        </m:r>
                      </m:e>
                    </m:d>
                  </m:oMath>
                </a14:m>
                <a:r>
                  <a:rPr lang="en-US" sz="2400" dirty="0" smtClean="0"/>
                  <a:t> defining the position of the particle with potential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/>
                      </a:rPr>
                      <m:t>V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𝑦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𝑧</m:t>
                        </m:r>
                      </m:e>
                    </m:d>
                  </m:oMath>
                </a14:m>
                <a:r>
                  <a:rPr lang="en-US" sz="2400" dirty="0" smtClean="0"/>
                  <a:t>. Further the transformation of the Cartesian coordinates to spherical coordinates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𝑟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𝜃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𝜑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 can be expressed as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/>
                        </a:rPr>
                        <m:t>𝑥</m:t>
                      </m:r>
                      <m:r>
                        <a:rPr lang="en-US" sz="2400" b="0" i="1" smtClean="0">
                          <a:latin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</a:rPr>
                        <m:t>𝑟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𝜃</m:t>
                          </m:r>
                          <m:func>
                            <m:funcPr>
                              <m:ctrlP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/>
                                  <a:ea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sz="2400" b="0" i="1" smtClean="0"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</m:e>
                          </m:func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,</m:t>
                          </m:r>
                        </m:e>
                      </m:func>
                      <m:r>
                        <a:rPr lang="en-US" sz="2400" b="0" i="1" smtClean="0">
                          <a:latin typeface="Cambria Math"/>
                        </a:rPr>
                        <m:t>𝑦</m:t>
                      </m:r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𝑟</m:t>
                      </m:r>
                      <m:func>
                        <m:funcPr>
                          <m:ctrlPr>
                            <a:rPr lang="en-US" sz="2400" i="1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i="0" smtClean="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𝜃</m:t>
                          </m:r>
                        </m:e>
                      </m:func>
                      <m:func>
                        <m:funcPr>
                          <m:ctrlPr>
                            <a:rPr lang="en-US" sz="2400" i="1">
                              <a:latin typeface="Cambria Math"/>
                            </a:rPr>
                          </m:ctrlPr>
                        </m:funcPr>
                        <m:fName>
                          <m:func>
                            <m:funcPr>
                              <m:ctrlPr>
                                <a:rPr lang="en-US" sz="2400" i="1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/>
                                  <a:ea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sz="2400" i="1"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</m:e>
                          </m:func>
                        </m:fName>
                        <m:e>
                          <m:r>
                            <a:rPr lang="en-US" sz="2400" i="1">
                              <a:latin typeface="Cambria Math"/>
                              <a:ea typeface="Cambria Math"/>
                            </a:rPr>
                            <m:t>,</m:t>
                          </m:r>
                        </m:e>
                      </m:func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𝑧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2400" b="0" i="1" smtClean="0">
                          <a:latin typeface="Cambria Math"/>
                          <a:ea typeface="Cambria Math"/>
                        </a:rPr>
                        <m:t>𝑟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/>
                              <a:ea typeface="Cambria Math"/>
                            </a:rPr>
                            <m:t>sin</m:t>
                          </m:r>
                        </m:fName>
                        <m:e>
                          <m:r>
                            <a:rPr lang="en-US" sz="2400" b="0" i="1" smtClean="0">
                              <a:latin typeface="Cambria Math"/>
                              <a:ea typeface="Cambria Math"/>
                            </a:rPr>
                            <m:t>𝜑</m:t>
                          </m:r>
                        </m:e>
                      </m:func>
                    </m:oMath>
                  </m:oMathPara>
                </a14:m>
                <a:endParaRPr lang="en-US" sz="2400" dirty="0" smtClean="0"/>
              </a:p>
              <a:p>
                <a:pPr algn="just"/>
                <a:r>
                  <a:rPr lang="en-US" sz="2400" dirty="0" smtClean="0"/>
                  <a:t>Solution:</a:t>
                </a:r>
              </a:p>
              <a:p>
                <a:pPr algn="just"/>
                <a:endParaRPr lang="en-US" sz="2400" dirty="0"/>
              </a:p>
              <a:p>
                <a:pPr algn="just"/>
                <a:endParaRPr lang="en-US" sz="2400" dirty="0" smtClean="0"/>
              </a:p>
              <a:p>
                <a:pPr algn="just"/>
                <a:endParaRPr lang="en-US" sz="2400" dirty="0" smtClean="0"/>
              </a:p>
              <a:p>
                <a:pPr algn="just"/>
                <a:endParaRPr lang="en-US" sz="2400" dirty="0"/>
              </a:p>
              <a:p>
                <a:pPr algn="just"/>
                <a:endParaRPr lang="en-US" sz="24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609600"/>
                <a:ext cx="7543800" cy="5262979"/>
              </a:xfrm>
              <a:prstGeom prst="rect">
                <a:avLst/>
              </a:prstGeom>
              <a:blipFill rotWithShape="1">
                <a:blip r:embed="rId3"/>
                <a:stretch>
                  <a:fillRect l="-1212" t="-927" r="-11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75883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401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604846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2057400" y="2564770"/>
                <a:ext cx="4572000" cy="215963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/>
                <a:r>
                  <a:rPr lang="en-US" dirty="0"/>
                  <a:t>Ans: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𝑚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acc>
                            <m:accPr>
                              <m:chr m:val="̈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e>
                          </m:acc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acc>
                            <m:accPr>
                              <m:chr m:val="̇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e>
                          </m:acc>
                          <m:acc>
                            <m:accPr>
                              <m:chr m:val="̇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</m:e>
                          </m:acc>
                          <m:r>
                            <a:rPr lang="en-US" i="1">
                              <a:latin typeface="Cambria Math"/>
                            </a:rPr>
                            <m:t>−</m:t>
                          </m:r>
                          <m:acc>
                            <m:accPr>
                              <m:chr m:val="̇"/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e>
                          </m:acc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func>
                                <m:funcPr>
                                  <m:ctrlP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a:rPr lang="en-US">
                                      <a:latin typeface="Cambria Math"/>
                                      <a:ea typeface="Cambria Math"/>
                                    </a:rPr>
                                    <m:t>(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/>
                                      <a:ea typeface="Cambria Math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𝜑</m:t>
                                  </m:r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)</m:t>
                                  </m:r>
                                </m:e>
                              </m:func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𝑚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𝑑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𝜑</m:t>
                                  </m:r>
                                </m:e>
                              </m:acc>
                              <m:r>
                                <a:rPr lang="en-US" i="1">
                                  <a:latin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  <m:func>
                            <m:func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  <a:ea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</m:e>
                          </m:func>
                          <m:func>
                            <m:funcPr>
                              <m:ctrlPr>
                                <a:rPr lang="en-US" i="1">
                                  <a:latin typeface="Cambria Math"/>
                                  <a:ea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/>
                                  <a:ea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US" i="1">
                                  <a:latin typeface="Cambria Math"/>
                                  <a:ea typeface="Cambria Math"/>
                                </a:rPr>
                                <m:t>𝜑</m:t>
                              </m:r>
                            </m:e>
                          </m:func>
                        </m:e>
                      </m:d>
                      <m:r>
                        <a:rPr lang="en-US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𝜃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𝑚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/>
                                </a:rPr>
                                <m:t>𝑑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acc>
                                <m:accPr>
                                  <m:chr m:val="̇"/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e>
                              </m:acc>
                              <m:sSup>
                                <m:sSupPr>
                                  <m:ctrlP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(</m:t>
                                  </m:r>
                                  <m:func>
                                    <m:funcPr>
                                      <m:ctrlP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>
                                          <a:latin typeface="Cambria Math"/>
                                          <a:ea typeface="Cambria Math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US" i="1">
                                          <a:latin typeface="Cambria Math"/>
                                          <a:ea typeface="Cambria Math"/>
                                        </a:rPr>
                                        <m:t>𝜑</m:t>
                                      </m:r>
                                    </m:e>
                                  </m:func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i="1">
                                  <a:latin typeface="Cambria Math"/>
                                </a:rPr>
                                <m:t>𝑑𝑡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</a:rPr>
                            <m:t>𝑉</m:t>
                          </m:r>
                        </m:num>
                        <m:den>
                          <m:r>
                            <a:rPr lang="en-US" i="1">
                              <a:latin typeface="Cambria Math"/>
                            </a:rPr>
                            <m:t>𝜕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𝜃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400" y="2564770"/>
                <a:ext cx="4572000" cy="2159630"/>
              </a:xfrm>
              <a:prstGeom prst="rect">
                <a:avLst/>
              </a:prstGeom>
              <a:blipFill rotWithShape="1">
                <a:blip r:embed="rId2"/>
                <a:stretch>
                  <a:fillRect l="-1200" t="-1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327483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2773377"/>
            <a:ext cx="66967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The End</a:t>
            </a:r>
            <a:endParaRPr lang="en-US" sz="6000" dirty="0"/>
          </a:p>
        </p:txBody>
      </p:sp>
    </p:spTree>
    <p:extLst>
      <p:ext uri="{BB962C8B-B14F-4D97-AF65-F5344CB8AC3E}">
        <p14:creationId xmlns="" xmlns:p14="http://schemas.microsoft.com/office/powerpoint/2010/main" val="2196667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135</Words>
  <Application>Microsoft Office PowerPoint</Application>
  <PresentationFormat>On-screen Show (4:3)</PresentationFormat>
  <Paragraphs>25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Revision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Revision</dc:title>
  <dc:creator>UMBER</dc:creator>
  <cp:lastModifiedBy>vcomsats</cp:lastModifiedBy>
  <cp:revision>13</cp:revision>
  <dcterms:created xsi:type="dcterms:W3CDTF">2012-12-31T05:54:03Z</dcterms:created>
  <dcterms:modified xsi:type="dcterms:W3CDTF">2012-12-31T11:45:30Z</dcterms:modified>
</cp:coreProperties>
</file>