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76" r:id="rId3"/>
    <p:sldId id="277" r:id="rId4"/>
    <p:sldId id="278" r:id="rId5"/>
    <p:sldId id="279" r:id="rId6"/>
    <p:sldId id="274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11958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82001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55294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80651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8395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01088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45138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95222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61783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94563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58ABE-D3F0-49C6-A63D-22A0B9980551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54204-0F35-416D-82BB-305263AEBF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6101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58ABE-D3F0-49C6-A63D-22A0B9980551}" type="datetimeFigureOut">
              <a:rPr lang="en-US" smtClean="0"/>
              <a:pPr/>
              <a:t>12/29/2012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54204-0F35-416D-82BB-305263AEBF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44730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95400" y="1765280"/>
            <a:ext cx="7315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Previous lecture consists of:</a:t>
            </a:r>
          </a:p>
          <a:p>
            <a:endParaRPr lang="en-US" sz="2400" dirty="0"/>
          </a:p>
          <a:p>
            <a:r>
              <a:rPr lang="en-US" sz="2400" dirty="0" smtClean="0"/>
              <a:t>Lagrange Equations</a:t>
            </a:r>
            <a:endParaRPr lang="en-US" sz="2400" dirty="0"/>
          </a:p>
          <a:p>
            <a:endParaRPr lang="en-US" sz="2400" dirty="0" smtClean="0"/>
          </a:p>
        </p:txBody>
      </p:sp>
    </p:spTree>
    <p:extLst>
      <p:ext uri="{BB962C8B-B14F-4D97-AF65-F5344CB8AC3E}">
        <p14:creationId xmlns="" xmlns:p14="http://schemas.microsoft.com/office/powerpoint/2010/main" val="558169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Coordinate Transformations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1066800" y="1289046"/>
                <a:ext cx="7315200" cy="4479624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US" sz="2800" b="1" dirty="0" smtClean="0"/>
                  <a:t>Transformations in Two Dimensions:</a:t>
                </a:r>
              </a:p>
              <a:p>
                <a:endParaRPr lang="en-US" sz="2400" dirty="0" smtClean="0"/>
              </a:p>
              <a:p>
                <a:r>
                  <a:rPr lang="en-US" sz="2400" b="1" dirty="0" smtClean="0"/>
                  <a:t>Plane Polar Coordinates:</a:t>
                </a:r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(</m:t>
                      </m:r>
                      <m:r>
                        <a:rPr lang="en-US" sz="2400" i="1">
                          <a:latin typeface="Cambria Math"/>
                        </a:rPr>
                        <m:t>𝑥</m:t>
                      </m:r>
                      <m:r>
                        <a:rPr lang="en-US" sz="2400" i="1">
                          <a:latin typeface="Cambria Math"/>
                        </a:rPr>
                        <m:t>,</m:t>
                      </m:r>
                      <m:r>
                        <a:rPr lang="en-US" sz="2400" i="1">
                          <a:latin typeface="Cambria Math"/>
                        </a:rPr>
                        <m:t>𝑦</m:t>
                      </m:r>
                      <m:r>
                        <a:rPr lang="en-US" sz="2400" i="1">
                          <a:latin typeface="Cambria Math"/>
                        </a:rPr>
                        <m:t>)→(</m:t>
                      </m:r>
                      <m:r>
                        <a:rPr lang="en-US" sz="2400" i="1">
                          <a:latin typeface="Cambria Math"/>
                        </a:rPr>
                        <m:t>𝑟</m:t>
                      </m:r>
                      <m:r>
                        <a:rPr lang="en-US" sz="2400" i="1">
                          <a:latin typeface="Cambria Math"/>
                        </a:rPr>
                        <m:t>,</m:t>
                      </m:r>
                      <m:r>
                        <a:rPr lang="en-US" sz="2400" i="1">
                          <a:latin typeface="Cambria Math"/>
                        </a:rPr>
                        <m:t>𝜃</m:t>
                      </m:r>
                      <m:r>
                        <a:rPr lang="en-US" sz="24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 smtClean="0"/>
              </a:p>
              <a:p>
                <a:endParaRPr lang="en-US" sz="2400" dirty="0"/>
              </a:p>
              <a:p>
                <a:r>
                  <a:rPr lang="en-US" sz="2400" dirty="0"/>
                  <a:t>Transformations: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𝑥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𝑟</m:t>
                      </m:r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</a:rPr>
                            <m:t>𝜃</m:t>
                          </m:r>
                        </m:e>
                      </m:func>
                      <m:r>
                        <a:rPr lang="en-US" sz="2400" i="1">
                          <a:latin typeface="Cambria Math"/>
                        </a:rPr>
                        <m:t>, </m:t>
                      </m:r>
                      <m:r>
                        <a:rPr lang="en-US" sz="2400" i="1">
                          <a:latin typeface="Cambria Math"/>
                        </a:rPr>
                        <m:t>𝑦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𝑟</m:t>
                      </m:r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2400" dirty="0" smtClean="0"/>
              </a:p>
              <a:p>
                <a:endParaRPr lang="en-US" sz="2400" dirty="0"/>
              </a:p>
              <a:p>
                <a:r>
                  <a:rPr lang="en-US" sz="2400" dirty="0"/>
                  <a:t>Inverse Transformations: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𝑟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sz="2400" i="1">
                          <a:latin typeface="Cambria Math"/>
                        </a:rPr>
                        <m:t>, </m:t>
                      </m:r>
                      <m:r>
                        <a:rPr lang="en-US" sz="2400" i="1">
                          <a:latin typeface="Cambria Math"/>
                        </a:rPr>
                        <m:t>𝜃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1289046"/>
                <a:ext cx="7315200" cy="4479624"/>
              </a:xfrm>
              <a:prstGeom prst="rect">
                <a:avLst/>
              </a:prstGeom>
              <a:blipFill rotWithShape="1">
                <a:blip r:embed="rId2"/>
                <a:stretch>
                  <a:fillRect l="-1667" t="-12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601093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535441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1066800" y="1520237"/>
                <a:ext cx="7315200" cy="3010568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just"/>
                <a:r>
                  <a:rPr lang="en-US" sz="2400" dirty="0"/>
                  <a:t>Q:</a:t>
                </a:r>
              </a:p>
              <a:p>
                <a:pPr lvl="0" algn="just"/>
                <a:r>
                  <a:rPr lang="en-US" sz="2400" dirty="0"/>
                  <a:t>Find out unit vectors for plane polar coordinates</a:t>
                </a:r>
              </a:p>
              <a:p>
                <a:pPr lvl="0" algn="just"/>
                <a:r>
                  <a:rPr lang="en-US" sz="2400" dirty="0"/>
                  <a:t>Express the velocity vector in plane polar coordinates</a:t>
                </a:r>
              </a:p>
              <a:p>
                <a:pPr lvl="0" algn="just"/>
                <a:r>
                  <a:rPr lang="en-US" sz="2400" dirty="0"/>
                  <a:t>Express the acceleration vector in plane polar coordinates</a:t>
                </a:r>
              </a:p>
              <a:p>
                <a:pPr lvl="0" algn="just"/>
                <a:r>
                  <a:rPr lang="en-US" sz="2400" dirty="0"/>
                  <a:t>Prove </a:t>
                </a:r>
                <a:r>
                  <a:rPr lang="en-US" sz="2400" dirty="0" smtClean="0"/>
                  <a:t>that, </a:t>
                </a:r>
                <a:r>
                  <a:rPr lang="en-US" sz="2400" dirty="0"/>
                  <a:t>in plane polar </a:t>
                </a:r>
                <a:r>
                  <a:rPr lang="en-US" sz="2400" dirty="0" smtClean="0"/>
                  <a:t>coordinates,</a:t>
                </a:r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>
                          <a:latin typeface="Cambria Math"/>
                        </a:rPr>
                        <m:t>𝛻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𝑟</m:t>
                          </m:r>
                        </m:den>
                      </m:f>
                      <m:sSub>
                        <m:sSubPr>
                          <m:ctrlPr>
                            <a:rPr lang="en-US" sz="24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𝒆</m:t>
                          </m:r>
                        </m:e>
                        <m:sub>
                          <m:r>
                            <a:rPr lang="en-US" sz="2400" b="1" i="1">
                              <a:latin typeface="Cambria Math"/>
                            </a:rPr>
                            <m:t>𝒓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𝜕𝜃</m:t>
                          </m:r>
                        </m:den>
                      </m:f>
                      <m:sSub>
                        <m:sSubPr>
                          <m:ctrlPr>
                            <a:rPr lang="en-US" sz="24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𝒆</m:t>
                          </m:r>
                        </m:e>
                        <m:sub>
                          <m:r>
                            <a:rPr lang="en-US" sz="2400" b="1" i="1">
                              <a:latin typeface="Cambria Math"/>
                            </a:rPr>
                            <m:t>𝜽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1520237"/>
                <a:ext cx="7315200" cy="3010568"/>
              </a:xfrm>
              <a:prstGeom prst="rect">
                <a:avLst/>
              </a:prstGeom>
              <a:blipFill rotWithShape="1">
                <a:blip r:embed="rId3"/>
                <a:stretch>
                  <a:fillRect l="-1250" t="-1619" r="-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315133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30223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2773377"/>
            <a:ext cx="6696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The End</a:t>
            </a:r>
            <a:endParaRPr lang="en-US" sz="6000" dirty="0"/>
          </a:p>
        </p:txBody>
      </p:sp>
    </p:spTree>
    <p:extLst>
      <p:ext uri="{BB962C8B-B14F-4D97-AF65-F5344CB8AC3E}">
        <p14:creationId xmlns="" xmlns:p14="http://schemas.microsoft.com/office/powerpoint/2010/main" val="21180845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1155</TotalTime>
  <Words>12</Words>
  <Application>Microsoft Office PowerPoint</Application>
  <PresentationFormat>On-screen Show (4:3)</PresentationFormat>
  <Paragraphs>8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Revision</vt:lpstr>
      <vt:lpstr>Coordinate Transformations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Generalized Coordinates of Lagrange</dc:title>
  <dc:creator>UMBER</dc:creator>
  <cp:lastModifiedBy>vcomsats</cp:lastModifiedBy>
  <cp:revision>50</cp:revision>
  <dcterms:created xsi:type="dcterms:W3CDTF">2012-12-26T14:07:23Z</dcterms:created>
  <dcterms:modified xsi:type="dcterms:W3CDTF">2012-12-29T06:32:33Z</dcterms:modified>
</cp:coreProperties>
</file>