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5" r:id="rId10"/>
    <p:sldId id="277" r:id="rId11"/>
    <p:sldId id="264" r:id="rId12"/>
    <p:sldId id="276" r:id="rId13"/>
    <p:sldId id="265" r:id="rId14"/>
    <p:sldId id="271" r:id="rId15"/>
    <p:sldId id="266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F7565-EE68-42AC-9BAF-F35E3295A2AA}" type="datetimeFigureOut">
              <a:rPr lang="en-US" smtClean="0"/>
              <a:pPr/>
              <a:t>12/31/2012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3609F-3F4D-4368-B9EF-23D1FF2F52B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245146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F7565-EE68-42AC-9BAF-F35E3295A2AA}" type="datetimeFigureOut">
              <a:rPr lang="en-US" smtClean="0"/>
              <a:pPr/>
              <a:t>12/31/2012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3609F-3F4D-4368-B9EF-23D1FF2F52B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733272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F7565-EE68-42AC-9BAF-F35E3295A2AA}" type="datetimeFigureOut">
              <a:rPr lang="en-US" smtClean="0"/>
              <a:pPr/>
              <a:t>12/31/2012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3609F-3F4D-4368-B9EF-23D1FF2F52B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586663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F7565-EE68-42AC-9BAF-F35E3295A2AA}" type="datetimeFigureOut">
              <a:rPr lang="en-US" smtClean="0"/>
              <a:pPr/>
              <a:t>12/31/2012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3609F-3F4D-4368-B9EF-23D1FF2F52B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331518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F7565-EE68-42AC-9BAF-F35E3295A2AA}" type="datetimeFigureOut">
              <a:rPr lang="en-US" smtClean="0"/>
              <a:pPr/>
              <a:t>12/31/2012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3609F-3F4D-4368-B9EF-23D1FF2F52B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802851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F7565-EE68-42AC-9BAF-F35E3295A2AA}" type="datetimeFigureOut">
              <a:rPr lang="en-US" smtClean="0"/>
              <a:pPr/>
              <a:t>12/31/2012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3609F-3F4D-4368-B9EF-23D1FF2F52B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345079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F7565-EE68-42AC-9BAF-F35E3295A2AA}" type="datetimeFigureOut">
              <a:rPr lang="en-US" smtClean="0"/>
              <a:pPr/>
              <a:t>12/31/2012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3609F-3F4D-4368-B9EF-23D1FF2F52B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300922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F7565-EE68-42AC-9BAF-F35E3295A2AA}" type="datetimeFigureOut">
              <a:rPr lang="en-US" smtClean="0"/>
              <a:pPr/>
              <a:t>12/31/2012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3609F-3F4D-4368-B9EF-23D1FF2F52B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076174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F7565-EE68-42AC-9BAF-F35E3295A2AA}" type="datetimeFigureOut">
              <a:rPr lang="en-US" smtClean="0"/>
              <a:pPr/>
              <a:t>12/31/2012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3609F-3F4D-4368-B9EF-23D1FF2F52B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400081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F7565-EE68-42AC-9BAF-F35E3295A2AA}" type="datetimeFigureOut">
              <a:rPr lang="en-US" smtClean="0"/>
              <a:pPr/>
              <a:t>12/31/2012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3609F-3F4D-4368-B9EF-23D1FF2F52B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722817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F7565-EE68-42AC-9BAF-F35E3295A2AA}" type="datetimeFigureOut">
              <a:rPr lang="en-US" smtClean="0"/>
              <a:pPr/>
              <a:t>12/31/2012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3609F-3F4D-4368-B9EF-23D1FF2F52B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09623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2F7565-EE68-42AC-9BAF-F35E3295A2AA}" type="datetimeFigureOut">
              <a:rPr lang="en-US" smtClean="0"/>
              <a:pPr/>
              <a:t>12/31/2012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43609F-3F4D-4368-B9EF-23D1FF2F52B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53950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Revision</a:t>
            </a: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1066800" y="1676400"/>
            <a:ext cx="6418360" cy="26776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In previous lecture we have discussed</a:t>
            </a:r>
          </a:p>
          <a:p>
            <a:endParaRPr lang="en-US" sz="2400" dirty="0" smtClean="0"/>
          </a:p>
          <a:p>
            <a:r>
              <a:rPr lang="en-US" sz="2400" dirty="0"/>
              <a:t>Lagrange Equations for Non-</a:t>
            </a:r>
            <a:r>
              <a:rPr lang="en-US" sz="2400" dirty="0" err="1"/>
              <a:t>Holonomic</a:t>
            </a:r>
            <a:r>
              <a:rPr lang="en-US" sz="2400" dirty="0"/>
              <a:t> Systems</a:t>
            </a:r>
          </a:p>
          <a:p>
            <a:endParaRPr lang="en-US" sz="2400" dirty="0" smtClean="0"/>
          </a:p>
          <a:p>
            <a:r>
              <a:rPr lang="en-US" sz="2400" dirty="0"/>
              <a:t>Lagrange Equations for Non-Conservative Systems</a:t>
            </a:r>
          </a:p>
          <a:p>
            <a:endParaRPr lang="en-US" sz="2400" dirty="0" smtClean="0"/>
          </a:p>
          <a:p>
            <a:r>
              <a:rPr lang="en-US" sz="2400" dirty="0" smtClean="0"/>
              <a:t>Lagrange </a:t>
            </a:r>
            <a:r>
              <a:rPr lang="en-US" sz="2400" dirty="0"/>
              <a:t>Equations with Impulsive Forces</a:t>
            </a:r>
          </a:p>
        </p:txBody>
      </p:sp>
    </p:spTree>
    <p:extLst>
      <p:ext uri="{BB962C8B-B14F-4D97-AF65-F5344CB8AC3E}">
        <p14:creationId xmlns="" xmlns:p14="http://schemas.microsoft.com/office/powerpoint/2010/main" val="3674344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Exercises</a:t>
            </a:r>
            <a:endParaRPr lang="en-US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318133296"/>
              </p:ext>
            </p:extLst>
          </p:nvPr>
        </p:nvGraphicFramePr>
        <p:xfrm>
          <a:off x="838200" y="1981200"/>
          <a:ext cx="7543800" cy="35814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283279"/>
                <a:gridCol w="3260521"/>
              </a:tblGrid>
              <a:tr h="37716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Problem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94" marR="61494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Degrees of freedom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94" marR="61494" marT="0" marB="0"/>
                </a:tc>
              </a:tr>
              <a:tr h="60502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A particle moving on a plane curve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94" marR="61494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1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94" marR="61494" marT="0" marB="0"/>
                </a:tc>
              </a:tr>
              <a:tr h="12954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Two particles moving on a space curve and having a constant distance between them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94" marR="61494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1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94" marR="61494" marT="0" marB="0"/>
                </a:tc>
              </a:tr>
              <a:tr h="12954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Three particles moving in space with constant distance between any two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94" marR="61494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6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94" marR="61494" marT="0" marB="0"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533400" y="1154668"/>
            <a:ext cx="8305800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Determine the degrees of freedom in each of the following cases.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33921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90600" y="1114485"/>
            <a:ext cx="73152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/>
              <a:t>Classify each of the following according as they </a:t>
            </a:r>
            <a:r>
              <a:rPr lang="en-US" sz="2400" dirty="0" smtClean="0"/>
              <a:t>are:</a:t>
            </a:r>
            <a:endParaRPr lang="en-US" sz="2400" dirty="0"/>
          </a:p>
          <a:p>
            <a:pPr lvl="0" algn="just"/>
            <a:r>
              <a:rPr lang="en-US" sz="2400" dirty="0" err="1"/>
              <a:t>scleronomic</a:t>
            </a:r>
            <a:r>
              <a:rPr lang="en-US" sz="2400" dirty="0"/>
              <a:t> or </a:t>
            </a:r>
            <a:r>
              <a:rPr lang="en-US" sz="2400" dirty="0" err="1"/>
              <a:t>rheonomic</a:t>
            </a:r>
            <a:endParaRPr lang="en-US" sz="2400" dirty="0"/>
          </a:p>
          <a:p>
            <a:pPr lvl="0" algn="just"/>
            <a:r>
              <a:rPr lang="en-US" sz="2400" dirty="0" err="1"/>
              <a:t>holonomic</a:t>
            </a:r>
            <a:r>
              <a:rPr lang="en-US" sz="2400" dirty="0"/>
              <a:t> or non-</a:t>
            </a:r>
            <a:r>
              <a:rPr lang="en-US" sz="2400" dirty="0" err="1"/>
              <a:t>holonomic</a:t>
            </a:r>
            <a:endParaRPr lang="en-US" sz="2400" dirty="0"/>
          </a:p>
          <a:p>
            <a:pPr algn="just"/>
            <a:r>
              <a:rPr lang="en-US" sz="2400" dirty="0"/>
              <a:t>conservative or </a:t>
            </a:r>
            <a:r>
              <a:rPr lang="en-US" sz="2400" dirty="0" smtClean="0"/>
              <a:t>non-conservative</a:t>
            </a:r>
          </a:p>
          <a:p>
            <a:pPr algn="just"/>
            <a:endParaRPr lang="en-US" sz="2400" dirty="0" smtClean="0"/>
          </a:p>
          <a:p>
            <a:pPr algn="just"/>
            <a:r>
              <a:rPr lang="en-US" sz="2400" b="1" dirty="0"/>
              <a:t>A sphere rolling down from the top of a fixed </a:t>
            </a:r>
            <a:r>
              <a:rPr lang="en-US" sz="2400" b="1" dirty="0" smtClean="0"/>
              <a:t>sphere:</a:t>
            </a:r>
          </a:p>
          <a:p>
            <a:pPr algn="just"/>
            <a:r>
              <a:rPr lang="en-US" sz="2400" dirty="0" err="1"/>
              <a:t>Scleronomic</a:t>
            </a:r>
            <a:r>
              <a:rPr lang="en-US" sz="2400" dirty="0"/>
              <a:t> (constraint does not involve time)</a:t>
            </a:r>
          </a:p>
          <a:p>
            <a:pPr algn="just"/>
            <a:r>
              <a:rPr lang="en-US" sz="2400" dirty="0"/>
              <a:t>Non-</a:t>
            </a:r>
            <a:r>
              <a:rPr lang="en-US" sz="2400" dirty="0" err="1"/>
              <a:t>holonomic</a:t>
            </a:r>
            <a:r>
              <a:rPr lang="en-US" sz="2400" dirty="0"/>
              <a:t> (rolling sphere leaves the fixed sphere at some point)</a:t>
            </a:r>
          </a:p>
          <a:p>
            <a:pPr algn="just"/>
            <a:r>
              <a:rPr lang="en-US" sz="2400" dirty="0"/>
              <a:t>Conservative (gravitational force acting is derivable from a potential</a:t>
            </a:r>
            <a:r>
              <a:rPr lang="en-US" sz="2400" dirty="0" smtClean="0"/>
              <a:t>)</a:t>
            </a:r>
            <a:endParaRPr lang="en-US" sz="2400" dirty="0"/>
          </a:p>
          <a:p>
            <a:pPr algn="just"/>
            <a:endParaRPr lang="en-US" sz="2400" dirty="0"/>
          </a:p>
        </p:txBody>
      </p:sp>
    </p:spTree>
    <p:extLst>
      <p:ext uri="{BB962C8B-B14F-4D97-AF65-F5344CB8AC3E}">
        <p14:creationId xmlns="" xmlns:p14="http://schemas.microsoft.com/office/powerpoint/2010/main" val="1736674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5" name="Rectangle 4"/>
              <p:cNvSpPr/>
              <p:nvPr/>
            </p:nvSpPr>
            <p:spPr>
              <a:xfrm>
                <a:off x="990600" y="838200"/>
                <a:ext cx="7315200" cy="5262979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algn="just"/>
                <a:r>
                  <a:rPr lang="en-US" sz="2400" b="1" dirty="0"/>
                  <a:t>A cylinder rolling without slipping down a rough inclined plane </a:t>
                </a:r>
                <a:r>
                  <a:rPr lang="en-US" sz="2400" b="1" dirty="0" smtClean="0"/>
                  <a:t>:</a:t>
                </a:r>
              </a:p>
              <a:p>
                <a:pPr algn="just"/>
                <a:r>
                  <a:rPr lang="en-US" sz="2400" dirty="0" err="1"/>
                  <a:t>Scleronomic</a:t>
                </a:r>
                <a:r>
                  <a:rPr lang="en-US" sz="2400" dirty="0"/>
                  <a:t> (constraint does not involve time)</a:t>
                </a:r>
              </a:p>
              <a:p>
                <a:pPr algn="just"/>
                <a:r>
                  <a:rPr lang="en-US" sz="2400" dirty="0" err="1"/>
                  <a:t>Holonomic</a:t>
                </a:r>
                <a:r>
                  <a:rPr lang="en-US" sz="2400" dirty="0"/>
                  <a:t> (constraint is equation of a line or a plane)</a:t>
                </a:r>
              </a:p>
              <a:p>
                <a:pPr algn="just"/>
                <a:r>
                  <a:rPr lang="en-US" sz="2400" dirty="0"/>
                  <a:t>Conservative (gravitational force acting is derivable from a potential</a:t>
                </a:r>
                <a:r>
                  <a:rPr lang="en-US" sz="2400" dirty="0" smtClean="0"/>
                  <a:t>)</a:t>
                </a:r>
              </a:p>
              <a:p>
                <a:pPr algn="just"/>
                <a:endParaRPr lang="en-US" sz="2400" dirty="0"/>
              </a:p>
              <a:p>
                <a:pPr algn="just"/>
                <a:r>
                  <a:rPr lang="en-US" sz="2400" b="1" dirty="0"/>
                  <a:t>A particle sliding down the inner surface, with coefficient of friction </a:t>
                </a:r>
                <a14:m>
                  <m:oMath xmlns:m="http://schemas.openxmlformats.org/officeDocument/2006/math">
                    <m:r>
                      <a:rPr lang="en-US" sz="2400" b="1" i="1">
                        <a:latin typeface="Cambria Math"/>
                      </a:rPr>
                      <m:t>𝝁</m:t>
                    </m:r>
                    <m:r>
                      <a:rPr lang="en-US" sz="2400" b="1">
                        <a:latin typeface="Cambria Math"/>
                      </a:rPr>
                      <m:t>,</m:t>
                    </m:r>
                  </m:oMath>
                </a14:m>
                <a:r>
                  <a:rPr lang="en-US" sz="2400" b="1" dirty="0"/>
                  <a:t> of a </a:t>
                </a:r>
                <a:r>
                  <a:rPr lang="en-US" sz="2400" b="1" dirty="0" err="1"/>
                  <a:t>paraboloid</a:t>
                </a:r>
                <a:r>
                  <a:rPr lang="en-US" sz="2400" b="1" dirty="0"/>
                  <a:t> of revolution having its axis vertical and vertex </a:t>
                </a:r>
                <a:r>
                  <a:rPr lang="en-US" sz="2400" b="1" dirty="0" smtClean="0"/>
                  <a:t>downward:</a:t>
                </a:r>
              </a:p>
              <a:p>
                <a:pPr algn="just"/>
                <a:r>
                  <a:rPr lang="en-US" sz="2400" dirty="0" err="1"/>
                  <a:t>Scleronomic</a:t>
                </a:r>
                <a:r>
                  <a:rPr lang="en-US" sz="2400" dirty="0"/>
                  <a:t> (constraint does not involve time)</a:t>
                </a:r>
              </a:p>
              <a:p>
                <a:pPr algn="just"/>
                <a:r>
                  <a:rPr lang="en-US" sz="2400" dirty="0" err="1"/>
                  <a:t>Holonomic</a:t>
                </a:r>
                <a:r>
                  <a:rPr lang="en-US" sz="2400" dirty="0"/>
                  <a:t>  (constraint is equation of a </a:t>
                </a:r>
                <a:r>
                  <a:rPr lang="en-US" sz="2400" dirty="0" err="1"/>
                  <a:t>paraboloid</a:t>
                </a:r>
                <a:r>
                  <a:rPr lang="en-US" sz="2400" dirty="0"/>
                  <a:t>)</a:t>
                </a:r>
              </a:p>
              <a:p>
                <a:pPr algn="just"/>
                <a:r>
                  <a:rPr lang="en-US" sz="2400" dirty="0"/>
                  <a:t>Non-conservative (force of friction cannot be derived from a potential)</a:t>
                </a:r>
              </a:p>
            </p:txBody>
          </p:sp>
        </mc:Choice>
        <mc:Fallback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600" y="838200"/>
                <a:ext cx="7315200" cy="5262979"/>
              </a:xfrm>
              <a:prstGeom prst="rect">
                <a:avLst/>
              </a:prstGeom>
              <a:blipFill rotWithShape="1">
                <a:blip r:embed="rId3"/>
                <a:stretch>
                  <a:fillRect l="-1333" t="-927" r="-1250" b="-16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1450389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90600" y="838200"/>
            <a:ext cx="7315200" cy="5262979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n-US" sz="2400" b="1" dirty="0"/>
              <a:t>A particle moving on a very long frictionless wire which rotates with constant angular speed about a horizontal </a:t>
            </a:r>
            <a:r>
              <a:rPr lang="en-US" sz="2400" b="1" dirty="0" smtClean="0"/>
              <a:t>axis</a:t>
            </a:r>
            <a:r>
              <a:rPr lang="en-US" sz="2400" b="1" dirty="0"/>
              <a:t>:</a:t>
            </a:r>
            <a:endParaRPr lang="en-US" sz="2400" b="1" dirty="0" smtClean="0"/>
          </a:p>
          <a:p>
            <a:r>
              <a:rPr lang="en-US" sz="2400" dirty="0" err="1"/>
              <a:t>Rheonomic</a:t>
            </a:r>
            <a:r>
              <a:rPr lang="en-US" sz="2400" dirty="0"/>
              <a:t> (constraint involves time)</a:t>
            </a:r>
          </a:p>
          <a:p>
            <a:r>
              <a:rPr lang="en-US" sz="2400" dirty="0" err="1"/>
              <a:t>Holonomic</a:t>
            </a:r>
            <a:r>
              <a:rPr lang="en-US" sz="2400" dirty="0"/>
              <a:t> (constraint is the equation of rotating wire)</a:t>
            </a:r>
          </a:p>
          <a:p>
            <a:r>
              <a:rPr lang="en-US" sz="2400" dirty="0"/>
              <a:t>Conservative (gravitational force acting is derivable from a potential</a:t>
            </a:r>
            <a:r>
              <a:rPr lang="en-US" sz="2400" dirty="0" smtClean="0"/>
              <a:t>)</a:t>
            </a:r>
          </a:p>
          <a:p>
            <a:endParaRPr lang="en-US" sz="2400" dirty="0"/>
          </a:p>
          <a:p>
            <a:pPr algn="just"/>
            <a:r>
              <a:rPr lang="en-US" sz="2400" b="1" dirty="0"/>
              <a:t>A horizontal cylinder of radius a rolling inside a perfectly rough hollow cylinder of radius </a:t>
            </a:r>
            <a:r>
              <a:rPr lang="en-US" sz="2400" b="1" dirty="0" smtClean="0"/>
              <a:t>b&gt;a:</a:t>
            </a:r>
          </a:p>
          <a:p>
            <a:r>
              <a:rPr lang="en-US" sz="2400" dirty="0" err="1"/>
              <a:t>Scleronomic</a:t>
            </a:r>
            <a:r>
              <a:rPr lang="en-US" sz="2400" dirty="0"/>
              <a:t> (constraint does not involve time)</a:t>
            </a:r>
          </a:p>
          <a:p>
            <a:r>
              <a:rPr lang="en-US" sz="2400" dirty="0" err="1"/>
              <a:t>Holonomic</a:t>
            </a:r>
            <a:r>
              <a:rPr lang="en-US" sz="2400" dirty="0"/>
              <a:t> (constraint is equation of a hollow cylinder</a:t>
            </a:r>
            <a:r>
              <a:rPr lang="en-US" sz="2400" dirty="0" smtClean="0"/>
              <a:t>)</a:t>
            </a:r>
          </a:p>
          <a:p>
            <a:r>
              <a:rPr lang="en-US" sz="2400" dirty="0"/>
              <a:t>Conservative (gravitational force acting is derivable from a potential)</a:t>
            </a:r>
          </a:p>
        </p:txBody>
      </p:sp>
    </p:spTree>
    <p:extLst>
      <p:ext uri="{BB962C8B-B14F-4D97-AF65-F5344CB8AC3E}">
        <p14:creationId xmlns="" xmlns:p14="http://schemas.microsoft.com/office/powerpoint/2010/main" val="90182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990600" y="762000"/>
            <a:ext cx="7315200" cy="5632311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n-US" sz="2400" b="1" dirty="0"/>
              <a:t>A cylinder rolling (a possibly sliding) down an inclined plane of angle a</a:t>
            </a:r>
            <a:r>
              <a:rPr lang="en-US" sz="2400" b="1" dirty="0" smtClean="0"/>
              <a:t>:</a:t>
            </a:r>
          </a:p>
          <a:p>
            <a:r>
              <a:rPr lang="en-US" sz="2400" dirty="0" err="1"/>
              <a:t>Scleronomic</a:t>
            </a:r>
            <a:r>
              <a:rPr lang="en-US" sz="2400" dirty="0"/>
              <a:t> (constraint does not involve time)</a:t>
            </a:r>
          </a:p>
          <a:p>
            <a:r>
              <a:rPr lang="en-US" sz="2400" dirty="0"/>
              <a:t>Non-</a:t>
            </a:r>
            <a:r>
              <a:rPr lang="en-US" sz="2400" dirty="0" err="1"/>
              <a:t>holonomic</a:t>
            </a:r>
            <a:r>
              <a:rPr lang="en-US" sz="2400" dirty="0"/>
              <a:t> (cylinder leaves the inclined plane at some point)</a:t>
            </a:r>
          </a:p>
          <a:p>
            <a:r>
              <a:rPr lang="en-US" sz="2400" dirty="0"/>
              <a:t>Conservative (gravitational force acting is derivable from a potential)</a:t>
            </a:r>
            <a:endParaRPr lang="en-US" sz="2400" dirty="0" smtClean="0"/>
          </a:p>
          <a:p>
            <a:endParaRPr lang="en-US" sz="2400" dirty="0"/>
          </a:p>
          <a:p>
            <a:pPr algn="just"/>
            <a:r>
              <a:rPr lang="en-US" sz="2400" b="1" dirty="0"/>
              <a:t>A sphere rolling down another sphere which is rolling with a uniform speed along a horizontal </a:t>
            </a:r>
            <a:r>
              <a:rPr lang="en-US" sz="2400" b="1" dirty="0" smtClean="0"/>
              <a:t>plane:</a:t>
            </a:r>
          </a:p>
          <a:p>
            <a:r>
              <a:rPr lang="en-US" sz="2400" dirty="0" err="1"/>
              <a:t>Rheonomic</a:t>
            </a:r>
            <a:r>
              <a:rPr lang="en-US" sz="2400" dirty="0"/>
              <a:t> (constraint involves time)</a:t>
            </a:r>
          </a:p>
          <a:p>
            <a:r>
              <a:rPr lang="en-US" sz="2400" dirty="0"/>
              <a:t>Non-</a:t>
            </a:r>
            <a:r>
              <a:rPr lang="en-US" sz="2400" dirty="0" err="1"/>
              <a:t>holonomic</a:t>
            </a:r>
            <a:r>
              <a:rPr lang="en-US" sz="2400" dirty="0"/>
              <a:t> (sphere leaves the other sphere at some point</a:t>
            </a:r>
            <a:r>
              <a:rPr lang="en-US" sz="2400" dirty="0" smtClean="0"/>
              <a:t>)</a:t>
            </a:r>
          </a:p>
          <a:p>
            <a:r>
              <a:rPr lang="en-US" sz="2400" dirty="0"/>
              <a:t>Conservative (gravitational force acting is derivable from a potential)</a:t>
            </a:r>
          </a:p>
        </p:txBody>
      </p:sp>
    </p:spTree>
    <p:extLst>
      <p:ext uri="{BB962C8B-B14F-4D97-AF65-F5344CB8AC3E}">
        <p14:creationId xmlns="" xmlns:p14="http://schemas.microsoft.com/office/powerpoint/2010/main" val="1617848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90600" y="1231880"/>
            <a:ext cx="73152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n-US" sz="2400" b="1" dirty="0"/>
              <a:t>A particle constrained to move along a line under the influence of a force which is </a:t>
            </a:r>
            <a:r>
              <a:rPr lang="en-US" sz="2400" b="1" dirty="0" smtClean="0"/>
              <a:t>inversely </a:t>
            </a:r>
            <a:r>
              <a:rPr lang="en-US" sz="2400" b="1" dirty="0"/>
              <a:t>proportional to the square of its distance from a fixed point and a damping force proportional to the square of the instantaneous </a:t>
            </a:r>
            <a:r>
              <a:rPr lang="en-US" sz="2400" b="1" dirty="0" smtClean="0"/>
              <a:t>speed:</a:t>
            </a:r>
          </a:p>
          <a:p>
            <a:pPr algn="just"/>
            <a:r>
              <a:rPr lang="en-US" sz="2400" dirty="0" err="1"/>
              <a:t>Scleronomic</a:t>
            </a:r>
            <a:r>
              <a:rPr lang="en-US" sz="2400" dirty="0"/>
              <a:t> (constraint does not involve time)</a:t>
            </a:r>
          </a:p>
          <a:p>
            <a:pPr algn="just"/>
            <a:r>
              <a:rPr lang="en-US" sz="2400" dirty="0" err="1"/>
              <a:t>Holonomic</a:t>
            </a:r>
            <a:r>
              <a:rPr lang="en-US" sz="2400" dirty="0"/>
              <a:t> (constraint is equation of a line)</a:t>
            </a:r>
          </a:p>
          <a:p>
            <a:pPr algn="just"/>
            <a:r>
              <a:rPr lang="en-US" sz="2400" dirty="0"/>
              <a:t>Non-conservative (acting forces cannot be derived from a </a:t>
            </a:r>
            <a:r>
              <a:rPr lang="en-US" sz="2400" dirty="0" smtClean="0"/>
              <a:t>potential)</a:t>
            </a:r>
            <a:endParaRPr lang="en-US" sz="2400" dirty="0"/>
          </a:p>
        </p:txBody>
      </p:sp>
    </p:spTree>
    <p:extLst>
      <p:ext uri="{BB962C8B-B14F-4D97-AF65-F5344CB8AC3E}">
        <p14:creationId xmlns="" xmlns:p14="http://schemas.microsoft.com/office/powerpoint/2010/main" val="1207966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Rectangle 2"/>
              <p:cNvSpPr/>
              <p:nvPr/>
            </p:nvSpPr>
            <p:spPr>
              <a:xfrm>
                <a:off x="914400" y="586659"/>
                <a:ext cx="7315200" cy="52807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400" b="1" dirty="0"/>
                  <a:t>Example:</a:t>
                </a:r>
              </a:p>
              <a:p>
                <a:pPr algn="just"/>
                <a:r>
                  <a:rPr lang="en-US" sz="2400" dirty="0"/>
                  <a:t>Obtain Lagrange’s equations of motion for a double pendulum vibrating in a vertical plane.</a:t>
                </a:r>
              </a:p>
              <a:p>
                <a:pPr algn="just"/>
                <a:r>
                  <a:rPr lang="en-US" sz="2400" b="1" dirty="0"/>
                  <a:t>Solution:</a:t>
                </a:r>
              </a:p>
              <a:p>
                <a:pPr algn="just"/>
                <a:r>
                  <a:rPr lang="en-US" sz="2400" dirty="0"/>
                  <a:t>Let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/>
                  <a:t> be the rectangular coordinates of masses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𝑚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𝑚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400" dirty="0"/>
                  <a:t> respectively. Then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𝑙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sub>
                      </m:sSub>
                      <m:func>
                        <m:funcPr>
                          <m:ctrlPr>
                            <a:rPr lang="en-US" sz="2400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>
                              <a:latin typeface="Cambria Math"/>
                            </a:rPr>
                            <m:t>cos</m:t>
                          </m:r>
                        </m:fName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e>
                      </m:func>
                      <m:r>
                        <a:rPr lang="en-US" sz="2400" i="1">
                          <a:latin typeface="Cambria Math"/>
                        </a:rPr>
                        <m:t>, 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𝑙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sub>
                      </m:sSub>
                      <m:func>
                        <m:funcPr>
                          <m:ctrlPr>
                            <a:rPr lang="en-US" sz="2400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>
                              <a:latin typeface="Cambria Math"/>
                            </a:rPr>
                            <m:t>cos</m:t>
                          </m:r>
                        </m:fName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e>
                      </m:func>
                      <m:r>
                        <a:rPr lang="en-US" sz="2400" i="1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𝑙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b>
                      </m:sSub>
                      <m:func>
                        <m:funcPr>
                          <m:ctrlPr>
                            <a:rPr lang="en-US" sz="2400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>
                              <a:latin typeface="Cambria Math"/>
                            </a:rPr>
                            <m:t>cos</m:t>
                          </m:r>
                        </m:fName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func>
                    </m:oMath>
                  </m:oMathPara>
                </a14:m>
                <a:endParaRPr lang="en-US" sz="2400" dirty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𝑦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𝑙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sub>
                      </m:sSub>
                      <m:func>
                        <m:funcPr>
                          <m:ctrlPr>
                            <a:rPr lang="en-US" sz="2400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>
                              <a:latin typeface="Cambria Math"/>
                            </a:rPr>
                            <m:t>sin</m:t>
                          </m:r>
                        </m:fName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e>
                      </m:func>
                      <m:r>
                        <a:rPr lang="en-US" sz="2400" i="1">
                          <a:latin typeface="Cambria Math"/>
                        </a:rPr>
                        <m:t>, 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𝑙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sub>
                      </m:sSub>
                      <m:func>
                        <m:funcPr>
                          <m:ctrlPr>
                            <a:rPr lang="en-US" sz="2400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>
                              <a:latin typeface="Cambria Math"/>
                            </a:rPr>
                            <m:t>sin</m:t>
                          </m:r>
                        </m:fName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e>
                      </m:func>
                      <m:r>
                        <a:rPr lang="en-US" sz="2400" i="1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𝑙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b>
                      </m:sSub>
                      <m:func>
                        <m:funcPr>
                          <m:ctrlPr>
                            <a:rPr lang="en-US" sz="2400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>
                              <a:latin typeface="Cambria Math"/>
                            </a:rPr>
                            <m:t>sin</m:t>
                          </m:r>
                        </m:fName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func>
                    </m:oMath>
                  </m:oMathPara>
                </a14:m>
                <a:endParaRPr lang="en-US" sz="2400" dirty="0"/>
              </a:p>
              <a:p>
                <a:pPr algn="just"/>
                <a:r>
                  <a:rPr lang="en-US" sz="2400" dirty="0"/>
                  <a:t>Kinetic energy of the system is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𝑇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den>
                      </m:f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𝑚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𝑙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acc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den>
                      </m:f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𝑚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(</m:t>
                      </m:r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𝑙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acc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𝑙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acc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/>
                        </a:rPr>
                        <m:t>+2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𝑙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𝑙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𝜃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𝜃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b>
                      </m:sSub>
                      <m:func>
                        <m:funcPr>
                          <m:ctrlPr>
                            <a:rPr lang="en-US" sz="2400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>
                              <a:latin typeface="Cambria Math"/>
                            </a:rPr>
                            <m:t>cos</m:t>
                          </m:r>
                        </m:fName>
                        <m:e>
                          <m:r>
                            <a:rPr lang="en-US" sz="2400" i="1"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en-US" sz="2400" dirty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𝑉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𝑚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𝑔</m:t>
                      </m:r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𝑙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𝑙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𝑙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func>
                            <m:func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2400">
                                  <a:latin typeface="Cambria Math"/>
                                </a:rPr>
                                <m:t>cos</m:t>
                              </m:r>
                            </m:fName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func>
                        </m:e>
                      </m:d>
                      <m:r>
                        <a:rPr lang="en-US" sz="2400" i="1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𝑚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𝑔</m:t>
                      </m:r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𝑙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𝑙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−(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𝑙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func>
                            <m:func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2400">
                                  <a:latin typeface="Cambria Math"/>
                                </a:rPr>
                                <m:t>cos</m:t>
                              </m:r>
                            </m:fName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𝑙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  <m:func>
                                <m:func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2400">
                                      <a:latin typeface="Cambria Math"/>
                                    </a:rPr>
                                    <m:t>cos</m:t>
                                  </m:r>
                                </m:fName>
                                <m:e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𝜃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func>
                              <m:r>
                                <a:rPr lang="en-US" sz="2400" i="1">
                                  <a:latin typeface="Cambria Math"/>
                                </a:rPr>
                                <m:t>)</m:t>
                              </m:r>
                            </m:e>
                          </m:func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400" y="586659"/>
                <a:ext cx="7315200" cy="5280741"/>
              </a:xfrm>
              <a:prstGeom prst="rect">
                <a:avLst/>
              </a:prstGeom>
              <a:blipFill rotWithShape="1">
                <a:blip r:embed="rId2"/>
                <a:stretch>
                  <a:fillRect l="-1250" t="-923" r="-1250" b="-5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53454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1364976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2654682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2" name="Rectangle 1"/>
              <p:cNvSpPr/>
              <p:nvPr/>
            </p:nvSpPr>
            <p:spPr>
              <a:xfrm>
                <a:off x="1066800" y="457200"/>
                <a:ext cx="7315200" cy="292182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 smtClean="0"/>
                  <a:t>Lagrange equations turn out to be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𝑙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acc>
                        <m:accPr>
                          <m:chr m:val="̈"/>
                          <m:ctrlPr>
                            <a:rPr lang="en-US" sz="2400" i="1">
                              <a:latin typeface="Cambria Math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e>
                      </m:acc>
                      <m:r>
                        <a:rPr lang="en-US" sz="2400" i="1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𝑚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𝑙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𝑙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b>
                      </m:sSub>
                      <m:acc>
                        <m:accPr>
                          <m:chr m:val="̈"/>
                          <m:ctrlPr>
                            <a:rPr lang="en-US" sz="2400" i="1">
                              <a:latin typeface="Cambria Math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acc>
                      <m:func>
                        <m:funcPr>
                          <m:ctrlPr>
                            <a:rPr lang="en-US" sz="2400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>
                              <a:latin typeface="Cambria Math"/>
                            </a:rPr>
                            <m:t>cos</m:t>
                          </m:r>
                        </m:fName>
                        <m:e>
                          <m:r>
                            <a:rPr lang="en-US" sz="2400" i="1"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)</m:t>
                          </m:r>
                        </m:e>
                      </m:func>
                      <m:r>
                        <a:rPr lang="en-US" sz="2400" i="1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𝑚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𝑙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𝑙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acc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func>
                        <m:funcPr>
                          <m:ctrlPr>
                            <a:rPr lang="en-US" sz="2400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>
                              <a:latin typeface="Cambria Math"/>
                            </a:rPr>
                            <m:t>sin</m:t>
                          </m:r>
                        </m:fName>
                        <m:e>
                          <m:r>
                            <a:rPr lang="en-US" sz="2400" i="1"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)</m:t>
                          </m:r>
                        </m:e>
                      </m:func>
                      <m:r>
                        <a:rPr lang="en-US" sz="2400" i="1">
                          <a:latin typeface="Cambria Math"/>
                        </a:rPr>
                        <m:t>=−</m:t>
                      </m:r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2400" i="1">
                          <a:latin typeface="Cambria Math"/>
                        </a:rPr>
                        <m:t>𝑔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𝑙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sub>
                      </m:sSub>
                      <m:func>
                        <m:funcPr>
                          <m:ctrlPr>
                            <a:rPr lang="en-US" sz="2400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>
                              <a:latin typeface="Cambria Math"/>
                            </a:rPr>
                            <m:t>sin</m:t>
                          </m:r>
                        </m:fName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e>
                      </m:func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And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/>
                                </a:rPr>
                                <m:t>𝑙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acc>
                        <m:accPr>
                          <m:chr m:val="̈"/>
                          <m:ctrlPr>
                            <a:rPr lang="en-US" sz="2400" i="1">
                              <a:latin typeface="Cambria Math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acc>
                      <m:r>
                        <a:rPr lang="en-US" sz="2400" i="1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𝑚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𝑙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𝑙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b>
                      </m:sSub>
                      <m:acc>
                        <m:accPr>
                          <m:chr m:val="̈"/>
                          <m:ctrlPr>
                            <a:rPr lang="en-US" sz="2400" i="1">
                              <a:latin typeface="Cambria Math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e>
                      </m:acc>
                      <m:func>
                        <m:funcPr>
                          <m:ctrlPr>
                            <a:rPr lang="en-US" sz="2400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>
                              <a:latin typeface="Cambria Math"/>
                            </a:rPr>
                            <m:t>cos</m:t>
                          </m:r>
                        </m:fName>
                        <m:e>
                          <m:r>
                            <a:rPr lang="en-US" sz="2400" i="1"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)</m:t>
                          </m:r>
                        </m:e>
                      </m:func>
                      <m:r>
                        <a:rPr lang="en-US" sz="2400" i="1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𝑚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𝑙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𝑙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acc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func>
                        <m:funcPr>
                          <m:ctrlPr>
                            <a:rPr lang="en-US" sz="2400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>
                              <a:latin typeface="Cambria Math"/>
                            </a:rPr>
                            <m:t>sin</m:t>
                          </m:r>
                        </m:fName>
                        <m:e>
                          <m:r>
                            <a:rPr lang="en-US" sz="2400" i="1"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)</m:t>
                          </m:r>
                        </m:e>
                      </m:func>
                      <m:r>
                        <a:rPr lang="en-US" sz="2400" i="1">
                          <a:latin typeface="Cambria Math"/>
                        </a:rPr>
                        <m:t>=−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𝑚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𝑔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𝑙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b>
                      </m:sSub>
                      <m:func>
                        <m:funcPr>
                          <m:ctrlPr>
                            <a:rPr lang="en-US" sz="2400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>
                              <a:latin typeface="Cambria Math"/>
                            </a:rPr>
                            <m:t>sin</m:t>
                          </m:r>
                        </m:fName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func>
                    </m:oMath>
                  </m:oMathPara>
                </a14:m>
                <a:endParaRPr lang="en-US" sz="2400" dirty="0" smtClean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6800" y="457200"/>
                <a:ext cx="7315200" cy="2921826"/>
              </a:xfrm>
              <a:prstGeom prst="rect">
                <a:avLst/>
              </a:prstGeom>
              <a:blipFill rotWithShape="1">
                <a:blip r:embed="rId2"/>
                <a:stretch>
                  <a:fillRect l="-1250" t="-16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3382091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2" name="Rectangle 1"/>
              <p:cNvSpPr/>
              <p:nvPr/>
            </p:nvSpPr>
            <p:spPr>
              <a:xfrm>
                <a:off x="1143000" y="1676400"/>
                <a:ext cx="7010400" cy="32271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b="1" dirty="0"/>
                  <a:t>Special Cases:</a:t>
                </a:r>
              </a:p>
              <a:p>
                <a:r>
                  <a:rPr lang="en-US" sz="2400" dirty="0"/>
                  <a:t>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𝑚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𝑚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=</m:t>
                    </m:r>
                    <m:r>
                      <a:rPr lang="en-US" sz="2400" i="1">
                        <a:latin typeface="Cambria Math"/>
                      </a:rPr>
                      <m:t>𝑚</m:t>
                    </m:r>
                  </m:oMath>
                </a14:m>
                <a:endParaRPr lang="en-US" sz="2400" dirty="0"/>
              </a:p>
              <a:p>
                <a:r>
                  <a:rPr lang="en-US" sz="2400" dirty="0"/>
                  <a:t>Lagrange equations are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𝑙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acc>
                        <m:accPr>
                          <m:chr m:val="̈"/>
                          <m:ctrlPr>
                            <a:rPr lang="en-US" sz="2400" i="1">
                              <a:latin typeface="Cambria Math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e>
                      </m:acc>
                      <m:r>
                        <a:rPr lang="en-US" sz="2400" i="1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𝑙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𝑙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b>
                      </m:sSub>
                      <m:acc>
                        <m:accPr>
                          <m:chr m:val="̈"/>
                          <m:ctrlPr>
                            <a:rPr lang="en-US" sz="2400" i="1">
                              <a:latin typeface="Cambria Math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acc>
                      <m:func>
                        <m:funcPr>
                          <m:ctrlPr>
                            <a:rPr lang="en-US" sz="2400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>
                              <a:latin typeface="Cambria Math"/>
                            </a:rPr>
                            <m:t>cos</m:t>
                          </m:r>
                        </m:fName>
                        <m:e>
                          <m:r>
                            <a:rPr lang="en-US" sz="2400" i="1"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)</m:t>
                          </m:r>
                        </m:e>
                      </m:func>
                      <m:r>
                        <a:rPr lang="en-US" sz="2400" i="1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𝑙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𝑙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acc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func>
                        <m:funcPr>
                          <m:ctrlPr>
                            <a:rPr lang="en-US" sz="2400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>
                              <a:latin typeface="Cambria Math"/>
                            </a:rPr>
                            <m:t>sin</m:t>
                          </m:r>
                        </m:fName>
                        <m:e>
                          <m:r>
                            <a:rPr lang="en-US" sz="2400" i="1"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)</m:t>
                          </m:r>
                        </m:e>
                      </m:func>
                      <m:r>
                        <a:rPr lang="en-US" sz="2400" i="1">
                          <a:latin typeface="Cambria Math"/>
                        </a:rPr>
                        <m:t>=−2</m:t>
                      </m:r>
                      <m:r>
                        <a:rPr lang="en-US" sz="2400" i="1">
                          <a:latin typeface="Cambria Math"/>
                        </a:rPr>
                        <m:t>𝑔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𝑙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sub>
                      </m:sSub>
                      <m:func>
                        <m:funcPr>
                          <m:ctrlPr>
                            <a:rPr lang="en-US" sz="2400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>
                              <a:latin typeface="Cambria Math"/>
                            </a:rPr>
                            <m:t>sin</m:t>
                          </m:r>
                        </m:fName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e>
                      </m:func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And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𝑙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acc>
                        <m:accPr>
                          <m:chr m:val="̈"/>
                          <m:ctrlPr>
                            <a:rPr lang="en-US" sz="2400" i="1">
                              <a:latin typeface="Cambria Math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acc>
                      <m:r>
                        <a:rPr lang="en-US" sz="2400" i="1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𝑙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𝑙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b>
                      </m:sSub>
                      <m:acc>
                        <m:accPr>
                          <m:chr m:val="̈"/>
                          <m:ctrlPr>
                            <a:rPr lang="en-US" sz="2400" i="1">
                              <a:latin typeface="Cambria Math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e>
                      </m:acc>
                      <m:func>
                        <m:funcPr>
                          <m:ctrlPr>
                            <a:rPr lang="en-US" sz="2400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>
                              <a:latin typeface="Cambria Math"/>
                            </a:rPr>
                            <m:t>cos</m:t>
                          </m:r>
                        </m:fName>
                        <m:e>
                          <m:r>
                            <a:rPr lang="en-US" sz="2400" i="1"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)</m:t>
                          </m:r>
                        </m:e>
                      </m:func>
                      <m:r>
                        <a:rPr lang="en-US" sz="2400" i="1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𝑙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𝑙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acc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func>
                        <m:funcPr>
                          <m:ctrlPr>
                            <a:rPr lang="en-US" sz="2400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>
                              <a:latin typeface="Cambria Math"/>
                            </a:rPr>
                            <m:t>sin</m:t>
                          </m:r>
                        </m:fName>
                        <m:e>
                          <m:r>
                            <a:rPr lang="en-US" sz="2400" i="1"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)</m:t>
                          </m:r>
                        </m:e>
                      </m:func>
                      <m:r>
                        <a:rPr lang="en-US" sz="2400" i="1">
                          <a:latin typeface="Cambria Math"/>
                        </a:rPr>
                        <m:t>=−</m:t>
                      </m:r>
                      <m:r>
                        <a:rPr lang="en-US" sz="2400" i="1">
                          <a:latin typeface="Cambria Math"/>
                        </a:rPr>
                        <m:t>𝑔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𝑙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b>
                      </m:sSub>
                      <m:func>
                        <m:funcPr>
                          <m:ctrlPr>
                            <a:rPr lang="en-US" sz="2400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>
                              <a:latin typeface="Cambria Math"/>
                            </a:rPr>
                            <m:t>sin</m:t>
                          </m:r>
                        </m:fName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func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3000" y="1676400"/>
                <a:ext cx="7010400" cy="3227165"/>
              </a:xfrm>
              <a:prstGeom prst="rect">
                <a:avLst/>
              </a:prstGeom>
              <a:blipFill rotWithShape="1">
                <a:blip r:embed="rId2"/>
                <a:stretch>
                  <a:fillRect l="-1391" t="-1512" b="-5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3763067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Rectangle 2"/>
              <p:cNvSpPr/>
              <p:nvPr/>
            </p:nvSpPr>
            <p:spPr>
              <a:xfrm>
                <a:off x="762000" y="1386794"/>
                <a:ext cx="7620000" cy="326140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 smtClean="0"/>
                  <a:t>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𝑚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𝑚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=</m:t>
                    </m:r>
                    <m:r>
                      <a:rPr lang="en-US" sz="2400" i="1">
                        <a:latin typeface="Cambria Math"/>
                      </a:rPr>
                      <m:t>𝑚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𝑙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𝑙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=</m:t>
                    </m:r>
                    <m:r>
                      <a:rPr lang="en-US" sz="2400" i="1">
                        <a:latin typeface="Cambria Math"/>
                      </a:rPr>
                      <m:t>𝑙</m:t>
                    </m:r>
                  </m:oMath>
                </a14:m>
                <a:endParaRPr lang="en-US" sz="2400" dirty="0"/>
              </a:p>
              <a:p>
                <a:r>
                  <a:rPr lang="en-US" sz="2400" dirty="0"/>
                  <a:t>Lagrange equations become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2</m:t>
                      </m:r>
                      <m:r>
                        <a:rPr lang="en-US" sz="2400" i="1">
                          <a:latin typeface="Cambria Math"/>
                        </a:rPr>
                        <m:t>𝑙</m:t>
                      </m:r>
                      <m:acc>
                        <m:accPr>
                          <m:chr m:val="̈"/>
                          <m:ctrlPr>
                            <a:rPr lang="en-US" sz="2400" i="1">
                              <a:latin typeface="Cambria Math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e>
                      </m:acc>
                      <m:r>
                        <a:rPr lang="en-US" sz="2400" i="1">
                          <a:latin typeface="Cambria Math"/>
                        </a:rPr>
                        <m:t>+</m:t>
                      </m:r>
                      <m:r>
                        <a:rPr lang="en-US" sz="2400" i="1">
                          <a:latin typeface="Cambria Math"/>
                        </a:rPr>
                        <m:t>𝑙</m:t>
                      </m:r>
                      <m:acc>
                        <m:accPr>
                          <m:chr m:val="̈"/>
                          <m:ctrlPr>
                            <a:rPr lang="en-US" sz="2400" i="1">
                              <a:latin typeface="Cambria Math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acc>
                      <m:func>
                        <m:funcPr>
                          <m:ctrlPr>
                            <a:rPr lang="en-US" sz="2400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>
                              <a:latin typeface="Cambria Math"/>
                            </a:rPr>
                            <m:t>cos</m:t>
                          </m:r>
                        </m:fName>
                        <m:e>
                          <m:r>
                            <a:rPr lang="en-US" sz="2400" i="1"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)</m:t>
                          </m:r>
                        </m:e>
                      </m:func>
                      <m:r>
                        <a:rPr lang="en-US" sz="2400" i="1">
                          <a:latin typeface="Cambria Math"/>
                        </a:rPr>
                        <m:t>+</m:t>
                      </m:r>
                      <m:r>
                        <a:rPr lang="en-US" sz="2400" i="1">
                          <a:latin typeface="Cambria Math"/>
                        </a:rPr>
                        <m:t>𝑙</m:t>
                      </m:r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acc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func>
                        <m:funcPr>
                          <m:ctrlPr>
                            <a:rPr lang="en-US" sz="2400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>
                              <a:latin typeface="Cambria Math"/>
                            </a:rPr>
                            <m:t>sin</m:t>
                          </m:r>
                        </m:fName>
                        <m:e>
                          <m:r>
                            <a:rPr lang="en-US" sz="2400" i="1"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)</m:t>
                          </m:r>
                        </m:e>
                      </m:func>
                      <m:r>
                        <a:rPr lang="en-US" sz="2400" i="1">
                          <a:latin typeface="Cambria Math"/>
                        </a:rPr>
                        <m:t>=−2</m:t>
                      </m:r>
                      <m:r>
                        <a:rPr lang="en-US" sz="2400" i="1">
                          <a:latin typeface="Cambria Math"/>
                        </a:rPr>
                        <m:t>𝑔</m:t>
                      </m:r>
                      <m:func>
                        <m:funcPr>
                          <m:ctrlPr>
                            <a:rPr lang="en-US" sz="2400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>
                              <a:latin typeface="Cambria Math"/>
                            </a:rPr>
                            <m:t>sin</m:t>
                          </m:r>
                        </m:fName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e>
                      </m:func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And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𝑙</m:t>
                      </m:r>
                      <m:acc>
                        <m:accPr>
                          <m:chr m:val="̈"/>
                          <m:ctrlPr>
                            <a:rPr lang="en-US" sz="2400" i="1">
                              <a:latin typeface="Cambria Math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acc>
                      <m:r>
                        <a:rPr lang="en-US" sz="2400" i="1">
                          <a:latin typeface="Cambria Math"/>
                        </a:rPr>
                        <m:t>+</m:t>
                      </m:r>
                      <m:r>
                        <a:rPr lang="en-US" sz="2400" i="1">
                          <a:latin typeface="Cambria Math"/>
                        </a:rPr>
                        <m:t>𝑙</m:t>
                      </m:r>
                      <m:acc>
                        <m:accPr>
                          <m:chr m:val="̈"/>
                          <m:ctrlPr>
                            <a:rPr lang="en-US" sz="2400" i="1">
                              <a:latin typeface="Cambria Math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e>
                      </m:acc>
                      <m:func>
                        <m:funcPr>
                          <m:ctrlPr>
                            <a:rPr lang="en-US" sz="2400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>
                              <a:latin typeface="Cambria Math"/>
                            </a:rPr>
                            <m:t>cos</m:t>
                          </m:r>
                        </m:fName>
                        <m:e>
                          <m:r>
                            <a:rPr lang="en-US" sz="2400" i="1"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)</m:t>
                          </m:r>
                        </m:e>
                      </m:func>
                      <m:r>
                        <a:rPr lang="en-US" sz="2400" i="1">
                          <a:latin typeface="Cambria Math"/>
                        </a:rPr>
                        <m:t>−</m:t>
                      </m:r>
                      <m:r>
                        <a:rPr lang="en-US" sz="2400" i="1">
                          <a:latin typeface="Cambria Math"/>
                        </a:rPr>
                        <m:t>𝑙</m:t>
                      </m:r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acc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func>
                        <m:funcPr>
                          <m:ctrlPr>
                            <a:rPr lang="en-US" sz="2400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>
                              <a:latin typeface="Cambria Math"/>
                            </a:rPr>
                            <m:t>sin</m:t>
                          </m:r>
                        </m:fName>
                        <m:e>
                          <m:r>
                            <a:rPr lang="en-US" sz="2400" i="1"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)</m:t>
                          </m:r>
                        </m:e>
                      </m:func>
                      <m:r>
                        <a:rPr lang="en-US" sz="2400" i="1">
                          <a:latin typeface="Cambria Math"/>
                        </a:rPr>
                        <m:t>=−</m:t>
                      </m:r>
                      <m:r>
                        <a:rPr lang="en-US" sz="2400" i="1">
                          <a:latin typeface="Cambria Math"/>
                        </a:rPr>
                        <m:t>𝑔</m:t>
                      </m:r>
                      <m:func>
                        <m:funcPr>
                          <m:ctrlPr>
                            <a:rPr lang="en-US" sz="2400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>
                              <a:latin typeface="Cambria Math"/>
                            </a:rPr>
                            <m:t>sin</m:t>
                          </m:r>
                        </m:fName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func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For small oscillations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400" i="1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400">
                            <a:latin typeface="Cambria Math"/>
                          </a:rPr>
                          <m:t>sin</m:t>
                        </m:r>
                      </m:fName>
                      <m:e>
                        <m:r>
                          <a:rPr lang="en-US" sz="2400" i="1">
                            <a:latin typeface="Cambria Math"/>
                          </a:rPr>
                          <m:t>𝜃</m:t>
                        </m:r>
                      </m:e>
                    </m:func>
                    <m:r>
                      <a:rPr lang="en-US" sz="2400" i="1">
                        <a:latin typeface="Cambria Math"/>
                      </a:rPr>
                      <m:t>=</m:t>
                    </m:r>
                    <m:r>
                      <a:rPr lang="en-US" sz="2400" i="1">
                        <a:latin typeface="Cambria Math"/>
                      </a:rPr>
                      <m:t>𝜃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  <m:func>
                      <m:funcPr>
                        <m:ctrlPr>
                          <a:rPr lang="en-US" sz="2400" i="1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400">
                            <a:latin typeface="Cambria Math"/>
                          </a:rPr>
                          <m:t>cos</m:t>
                        </m:r>
                      </m:fName>
                      <m:e>
                        <m:r>
                          <a:rPr lang="en-US" sz="2400" i="1">
                            <a:latin typeface="Cambria Math"/>
                          </a:rPr>
                          <m:t>𝜃</m:t>
                        </m:r>
                      </m:e>
                    </m:func>
                    <m:r>
                      <a:rPr lang="en-US" sz="2400" i="1">
                        <a:latin typeface="Cambria Math"/>
                      </a:rPr>
                      <m:t>=1</m:t>
                    </m:r>
                  </m:oMath>
                </a14:m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2</m:t>
                      </m:r>
                      <m:r>
                        <a:rPr lang="en-US" sz="2400" i="1">
                          <a:latin typeface="Cambria Math"/>
                        </a:rPr>
                        <m:t>𝑙</m:t>
                      </m:r>
                      <m:acc>
                        <m:accPr>
                          <m:chr m:val="̈"/>
                          <m:ctrlPr>
                            <a:rPr lang="en-US" sz="2400" i="1">
                              <a:latin typeface="Cambria Math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e>
                      </m:acc>
                      <m:r>
                        <a:rPr lang="en-US" sz="2400" i="1">
                          <a:latin typeface="Cambria Math"/>
                        </a:rPr>
                        <m:t>+</m:t>
                      </m:r>
                      <m:r>
                        <a:rPr lang="en-US" sz="2400" i="1">
                          <a:latin typeface="Cambria Math"/>
                        </a:rPr>
                        <m:t>𝑙</m:t>
                      </m:r>
                      <m:acc>
                        <m:accPr>
                          <m:chr m:val="̈"/>
                          <m:ctrlPr>
                            <a:rPr lang="en-US" sz="2400" i="1">
                              <a:latin typeface="Cambria Math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acc>
                      <m:r>
                        <a:rPr lang="en-US" sz="2400" i="1">
                          <a:latin typeface="Cambria Math"/>
                        </a:rPr>
                        <m:t>=−2</m:t>
                      </m:r>
                      <m:r>
                        <a:rPr lang="en-US" sz="2400" i="1">
                          <a:latin typeface="Cambria Math"/>
                        </a:rPr>
                        <m:t>𝑔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𝜃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𝑙</m:t>
                      </m:r>
                      <m:acc>
                        <m:accPr>
                          <m:chr m:val="̈"/>
                          <m:ctrlPr>
                            <a:rPr lang="en-US" sz="2400" i="1">
                              <a:latin typeface="Cambria Math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acc>
                      <m:r>
                        <a:rPr lang="en-US" sz="2400" i="1">
                          <a:latin typeface="Cambria Math"/>
                        </a:rPr>
                        <m:t>+</m:t>
                      </m:r>
                      <m:r>
                        <a:rPr lang="en-US" sz="2400" i="1">
                          <a:latin typeface="Cambria Math"/>
                        </a:rPr>
                        <m:t>𝑙</m:t>
                      </m:r>
                      <m:acc>
                        <m:accPr>
                          <m:chr m:val="̈"/>
                          <m:ctrlPr>
                            <a:rPr lang="en-US" sz="2400" i="1">
                              <a:latin typeface="Cambria Math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e>
                      </m:acc>
                      <m:r>
                        <a:rPr lang="en-US" sz="2400" i="1">
                          <a:latin typeface="Cambria Math"/>
                        </a:rPr>
                        <m:t>=−</m:t>
                      </m:r>
                      <m:r>
                        <a:rPr lang="en-US" sz="2400" i="1">
                          <a:latin typeface="Cambria Math"/>
                        </a:rPr>
                        <m:t>𝑔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𝜃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0" y="1386794"/>
                <a:ext cx="7620000" cy="3261406"/>
              </a:xfrm>
              <a:prstGeom prst="rect">
                <a:avLst/>
              </a:prstGeom>
              <a:blipFill rotWithShape="1">
                <a:blip r:embed="rId3"/>
                <a:stretch>
                  <a:fillRect l="-1200" t="-1493" b="-3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4078072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" y="990600"/>
            <a:ext cx="7620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 smtClean="0"/>
              <a:t>Exercises:</a:t>
            </a:r>
          </a:p>
          <a:p>
            <a:pPr algn="just"/>
            <a:r>
              <a:rPr lang="en-US" sz="2400" dirty="0" smtClean="0"/>
              <a:t>Set </a:t>
            </a:r>
            <a:r>
              <a:rPr lang="en-US" sz="2400" dirty="0"/>
              <a:t>up a </a:t>
            </a:r>
            <a:r>
              <a:rPr lang="en-US" sz="2400" dirty="0" err="1"/>
              <a:t>Lagrangian</a:t>
            </a:r>
            <a:r>
              <a:rPr lang="en-US" sz="2400" dirty="0"/>
              <a:t> and find the equations of motion for a triple pendulum vibrating in a vertical plane</a:t>
            </a:r>
            <a:r>
              <a:rPr lang="en-US" sz="2400" dirty="0" smtClean="0"/>
              <a:t>. Specify the problem by taking equal masses and equal length of </a:t>
            </a:r>
            <a:r>
              <a:rPr lang="en-US" sz="2400" dirty="0" err="1" smtClean="0"/>
              <a:t>massless</a:t>
            </a:r>
            <a:r>
              <a:rPr lang="en-US" sz="2400" dirty="0" smtClean="0"/>
              <a:t> string.</a:t>
            </a:r>
            <a:endParaRPr lang="en-US" sz="2400" dirty="0"/>
          </a:p>
        </p:txBody>
      </p:sp>
    </p:spTree>
    <p:extLst>
      <p:ext uri="{BB962C8B-B14F-4D97-AF65-F5344CB8AC3E}">
        <p14:creationId xmlns="" xmlns:p14="http://schemas.microsoft.com/office/powerpoint/2010/main" val="863324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7624" y="2773377"/>
            <a:ext cx="66967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/>
              <a:t>The End</a:t>
            </a:r>
            <a:endParaRPr lang="en-US" sz="6000" dirty="0"/>
          </a:p>
        </p:txBody>
      </p:sp>
    </p:spTree>
    <p:extLst>
      <p:ext uri="{BB962C8B-B14F-4D97-AF65-F5344CB8AC3E}">
        <p14:creationId xmlns="" xmlns:p14="http://schemas.microsoft.com/office/powerpoint/2010/main" val="138082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</TotalTime>
  <Words>429</Words>
  <Application>Microsoft Office PowerPoint</Application>
  <PresentationFormat>On-screen Show (4:3)</PresentationFormat>
  <Paragraphs>57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Revision</vt:lpstr>
      <vt:lpstr>Some Exercises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UMBER</dc:creator>
  <cp:lastModifiedBy>vcomsats</cp:lastModifiedBy>
  <cp:revision>15</cp:revision>
  <dcterms:created xsi:type="dcterms:W3CDTF">2012-12-30T13:18:28Z</dcterms:created>
  <dcterms:modified xsi:type="dcterms:W3CDTF">2012-12-31T09:38:48Z</dcterms:modified>
</cp:coreProperties>
</file>