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85" r:id="rId3"/>
    <p:sldId id="296" r:id="rId4"/>
    <p:sldId id="297" r:id="rId5"/>
    <p:sldId id="294" r:id="rId6"/>
    <p:sldId id="286" r:id="rId7"/>
    <p:sldId id="287" r:id="rId8"/>
    <p:sldId id="288" r:id="rId9"/>
    <p:sldId id="289" r:id="rId10"/>
    <p:sldId id="298" r:id="rId11"/>
    <p:sldId id="291" r:id="rId12"/>
    <p:sldId id="292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1958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200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529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065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39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108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513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522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178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456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10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58ABE-D3F0-49C6-A63D-22A0B9980551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473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765280"/>
            <a:ext cx="731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 smtClean="0"/>
          </a:p>
          <a:p>
            <a:r>
              <a:rPr lang="en-US" sz="2400" dirty="0" smtClean="0"/>
              <a:t>Some Applications of Lagrange Equation</a:t>
            </a:r>
          </a:p>
          <a:p>
            <a:endParaRPr lang="en-US" sz="2400" dirty="0" smtClean="0"/>
          </a:p>
          <a:p>
            <a:r>
              <a:rPr lang="en-US" sz="2400" dirty="0" smtClean="0"/>
              <a:t>Generalized Momentum</a:t>
            </a:r>
          </a:p>
          <a:p>
            <a:endParaRPr lang="en-US" sz="2400" dirty="0" smtClean="0"/>
          </a:p>
          <a:p>
            <a:r>
              <a:rPr lang="en-US" sz="2400" dirty="0" smtClean="0"/>
              <a:t>Cyclic Coordinates</a:t>
            </a: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5581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Energy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990600" y="1219200"/>
                <a:ext cx="7315200" cy="549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0" dirty="0" smtClean="0"/>
                  <a:t>We know that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.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We have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𝑖</m:t>
                      </m:r>
                      <m:r>
                        <a:rPr lang="en-US" sz="2400" b="0" i="1" smtClean="0">
                          <a:latin typeface="Cambria Math"/>
                        </a:rPr>
                        <m:t>=1,2,…,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𝑘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)+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219200"/>
                <a:ext cx="7315200" cy="5496954"/>
              </a:xfrm>
              <a:prstGeom prst="rect">
                <a:avLst/>
              </a:prstGeom>
              <a:blipFill rotWithShape="1">
                <a:blip r:embed="rId2"/>
                <a:stretch>
                  <a:fillRect l="-1333" t="-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31346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Lagrange Equations for Non-Conservative Systems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371600" y="3250965"/>
                <a:ext cx="6553200" cy="2768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𝜑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′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/>
                  <a:t> be the generalized forces associated with the non-conservative forces in the system, then Lagrange Equations become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′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 smtClean="0"/>
                  <a:t/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250965"/>
                <a:ext cx="6553200" cy="2768835"/>
              </a:xfrm>
              <a:prstGeom prst="rect">
                <a:avLst/>
              </a:prstGeom>
              <a:blipFill rotWithShape="1">
                <a:blip r:embed="rId3"/>
                <a:stretch>
                  <a:fillRect l="-1395" t="-1758" r="-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67961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Lagrange Equations for Non-</a:t>
            </a:r>
            <a:r>
              <a:rPr lang="en-US" dirty="0" err="1" smtClean="0"/>
              <a:t>Holonomic</a:t>
            </a:r>
            <a:r>
              <a:rPr lang="en-US" dirty="0" smtClean="0"/>
              <a:t> Systems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066800" y="1752600"/>
                <a:ext cx="7239000" cy="3736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Assume that there are m equations of constraints for the system of type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smtClean="0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=0, 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=1,2,…,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For instantaneous constraints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=0, 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=1,2,…,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/>
                </a:r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752600"/>
                <a:ext cx="7239000" cy="3736664"/>
              </a:xfrm>
              <a:prstGeom prst="rect">
                <a:avLst/>
              </a:prstGeom>
              <a:blipFill rotWithShape="1">
                <a:blip r:embed="rId3"/>
                <a:stretch>
                  <a:fillRect l="-1263" t="-1307" r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06875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143000" y="304800"/>
                <a:ext cx="7315200" cy="625113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Choose k Lagrange multipliers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40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. Multiplying the equations of constraints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and adding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Adding it to D’ Alembert’s Principle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</a:t>
                </a:r>
                <a:r>
                  <a:rPr lang="en-US" sz="2400" dirty="0" smtClean="0"/>
                  <a:t>simplifying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400" i="1"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/>
                                                </a:rPr>
                                                <m:t>𝑞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/>
                <a:r>
                  <a:rPr lang="en-US" sz="2400" dirty="0" smtClean="0"/>
                  <a:t>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304800"/>
                <a:ext cx="7315200" cy="6251135"/>
              </a:xfrm>
              <a:prstGeom prst="rect">
                <a:avLst/>
              </a:prstGeom>
              <a:blipFill rotWithShape="1">
                <a:blip r:embed="rId3"/>
                <a:stretch>
                  <a:fillRect l="-1333" t="-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26997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14400" y="762000"/>
                <a:ext cx="73152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Example:</a:t>
                </a:r>
              </a:p>
              <a:p>
                <a:pPr algn="just"/>
                <a:r>
                  <a:rPr lang="en-US" sz="2400" dirty="0" smtClean="0"/>
                  <a:t>A particle of mass m moves under the influence of gravity on the inner surface of the </a:t>
                </a:r>
                <a:r>
                  <a:rPr lang="en-US" sz="2400" dirty="0" err="1" smtClean="0"/>
                  <a:t>paraboloid</a:t>
                </a:r>
                <a:r>
                  <a:rPr lang="en-US" sz="2400" dirty="0" smtClean="0"/>
                  <a:t> of revolution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𝑎𝑧</m:t>
                    </m:r>
                  </m:oMath>
                </a14:m>
                <a:r>
                  <a:rPr lang="en-US" sz="2400" dirty="0" smtClean="0"/>
                  <a:t> which is assumed frictionless. Obtain the equations of motion.</a:t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762000"/>
                <a:ext cx="7315200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1250" t="-2516" r="-1250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46909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066800" y="1834614"/>
                <a:ext cx="6858000" cy="3100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b="1" i="1"/>
                          <m:t>𝑭</m:t>
                        </m:r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  <m:r>
                      <a:rPr lang="en-US" sz="2400" i="1"/>
                      <m:t>,</m:t>
                    </m:r>
                    <m:r>
                      <a:rPr lang="en-US" sz="2400" i="1"/>
                      <m:t>𝑖</m:t>
                    </m:r>
                    <m:r>
                      <a:rPr lang="en-US" sz="2400" i="1"/>
                      <m:t>=1,2,…,</m:t>
                    </m:r>
                    <m:r>
                      <a:rPr lang="en-US" sz="2400" i="1"/>
                      <m:t>𝑛</m:t>
                    </m:r>
                  </m:oMath>
                </a14:m>
                <a:r>
                  <a:rPr lang="en-US" sz="2400" dirty="0"/>
                  <a:t> be the acting forces on a system of n particles.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/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/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/>
                                <m:t>lim</m:t>
                              </m:r>
                            </m:e>
                            <m:lim>
                              <m:r>
                                <a:rPr lang="en-US" sz="2400" i="1"/>
                                <m:t>𝜏</m:t>
                              </m:r>
                              <m:r>
                                <a:rPr lang="en-US" sz="2400" i="1"/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subSup"/>
                              <m:ctrlPr>
                                <a:rPr lang="en-US" sz="2400" i="1"/>
                              </m:ctrlPr>
                            </m:naryPr>
                            <m:sub>
                              <m:r>
                                <a:rPr lang="en-US" sz="2400" i="1"/>
                                <m:t>0</m:t>
                              </m:r>
                            </m:sub>
                            <m:sup>
                              <m:r>
                                <a:rPr lang="en-US" sz="2400" i="1"/>
                                <m:t>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r>
                                    <a:rPr lang="en-US" sz="2400" b="1" i="1"/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/>
                                    <m:t>𝑖</m:t>
                                  </m:r>
                                </m:sub>
                              </m:sSub>
                              <m:r>
                                <a:rPr lang="en-US" sz="2400" i="1"/>
                                <m:t>𝑑</m:t>
                              </m:r>
                              <m:r>
                                <a:rPr lang="en-US" sz="2400" i="1"/>
                                <m:t>𝜏</m:t>
                              </m:r>
                            </m:e>
                          </m:nary>
                          <m:r>
                            <a:rPr lang="en-US" sz="2400" i="1"/>
                            <m:t>=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ℐ</m:t>
                              </m:r>
                            </m:e>
                            <m:sub>
                              <m:r>
                                <a:rPr lang="en-US" sz="2400" i="1"/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sz="2400" i="1"/>
                        <m:t>, </m:t>
                      </m:r>
                      <m:r>
                        <a:rPr lang="en-US" sz="2400" i="1"/>
                        <m:t>𝑖</m:t>
                      </m:r>
                      <m:r>
                        <a:rPr lang="en-US" sz="2400" i="1"/>
                        <m:t>=1,2,…,</m:t>
                      </m:r>
                      <m:r>
                        <a:rPr lang="en-US" sz="2400" i="1"/>
                        <m:t>𝑛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/>
                      <m:t>𝜏</m:t>
                    </m:r>
                  </m:oMath>
                </a14:m>
                <a:r>
                  <a:rPr lang="en-US" sz="2400" dirty="0"/>
                  <a:t> represents a time interval. Then we call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b="1" i="1"/>
                          <m:t>𝑭</m:t>
                        </m:r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impulsive forces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ℐ</m:t>
                        </m:r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are called impulses</a:t>
                </a:r>
                <a14:m>
                  <m:oMath xmlns:m="http://schemas.openxmlformats.org/officeDocument/2006/math">
                    <m:r>
                      <a:rPr lang="en-US" sz="2400" i="1"/>
                      <m:t> ∀</m:t>
                    </m:r>
                    <m:r>
                      <a:rPr lang="en-US" sz="2400" i="1"/>
                      <m:t>𝑖</m:t>
                    </m:r>
                    <m:r>
                      <a:rPr lang="en-US" sz="2400" i="1"/>
                      <m:t>=1,2,…,</m:t>
                    </m:r>
                    <m:r>
                      <a:rPr lang="en-US" sz="2400" i="1"/>
                      <m:t>𝑛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834614"/>
                <a:ext cx="6858000" cy="3100977"/>
              </a:xfrm>
              <a:prstGeom prst="rect">
                <a:avLst/>
              </a:prstGeom>
              <a:blipFill rotWithShape="1">
                <a:blip r:embed="rId3"/>
                <a:stretch>
                  <a:fillRect l="-1333" t="-1572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Lagrange Equations with Impulsive Forces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93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990600" y="609600"/>
                <a:ext cx="7315200" cy="809144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/>
                  <a:t>Then Lagrange equations are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</m:e>
                      </m:nary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</a:t>
                </a:r>
                <a:r>
                  <a:rPr lang="en-US" sz="2400" dirty="0"/>
                  <a:t> ntegrating both sided with respect to t from t=0 to t=</a:t>
                </a:r>
                <a:r>
                  <a:rPr lang="en-US" sz="2400" dirty="0">
                    <a:sym typeface="Symbol"/>
                  </a:rPr>
                  <a:t>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nary>
                            <m:naryPr>
                              <m:limLoc m:val="subSup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).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609600"/>
                <a:ext cx="7315200" cy="8091446"/>
              </a:xfrm>
              <a:prstGeom prst="rect">
                <a:avLst/>
              </a:prstGeom>
              <a:blipFill rotWithShape="1">
                <a:blip r:embed="rId3"/>
                <a:stretch>
                  <a:fillRect l="-1333" t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20127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371600" y="838200"/>
                <a:ext cx="6477000" cy="5713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Taking </a:t>
                </a:r>
                <a:r>
                  <a:rPr lang="en-US" sz="2400" dirty="0"/>
                  <a:t>limit 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𝜏</m:t>
                    </m:r>
                    <m:r>
                      <a:rPr lang="en-US" sz="2400" i="1">
                        <a:latin typeface="Cambria Math"/>
                      </a:rPr>
                      <m:t>→0,</m:t>
                    </m:r>
                  </m:oMath>
                </a14:m>
                <a:r>
                  <a:rPr lang="en-US" sz="2400" dirty="0"/>
                  <a:t>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2400" i="1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  <m:r>
                            <a:rPr lang="en-US" sz="24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limLow>
                        <m:limLowPr>
                          <m:ctrlPr>
                            <a:rPr lang="en-US" sz="2400" i="1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  <m:r>
                            <a:rPr lang="en-US" sz="24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en-US" sz="2400" i="1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  <m:r>
                            <a:rPr lang="en-US" sz="24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nary>
                            <m:naryPr>
                              <m:limLoc m:val="subSup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).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ℐ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ℱ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/>
                  <a:t> is called the generalized impulse.</a:t>
                </a:r>
              </a:p>
              <a:p>
                <a:r>
                  <a:rPr lang="en-US" sz="2400" dirty="0" smtClean="0"/>
                  <a:t>Thus  </a:t>
                </a:r>
                <a:r>
                  <a:rPr lang="en-US" sz="2400" b="1" dirty="0" smtClean="0"/>
                  <a:t>Generalized impulse=change in generalized momentum</a:t>
                </a:r>
                <a:r>
                  <a:rPr lang="en-US" sz="2400" dirty="0" smtClean="0"/>
                  <a:t>.</a:t>
                </a:r>
              </a:p>
              <a:p>
                <a:pPr/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838200"/>
                <a:ext cx="6477000" cy="5713615"/>
              </a:xfrm>
              <a:prstGeom prst="rect">
                <a:avLst/>
              </a:prstGeom>
              <a:blipFill rotWithShape="1">
                <a:blip r:embed="rId3"/>
                <a:stretch>
                  <a:fillRect l="-1411" t="-854" r="-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6218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32</Words>
  <Application>Microsoft Office PowerPoint</Application>
  <PresentationFormat>On-screen Show (4:3)</PresentationFormat>
  <Paragraphs>20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Revision</vt:lpstr>
      <vt:lpstr>Kinetic Energy</vt:lpstr>
      <vt:lpstr>Slide 3</vt:lpstr>
      <vt:lpstr>Slide 4</vt:lpstr>
      <vt:lpstr>Slide 5</vt:lpstr>
      <vt:lpstr>Lagrange Equations for Non-Conservative Systems</vt:lpstr>
      <vt:lpstr>Lagrange Equations for Non-Holonomic Systems</vt:lpstr>
      <vt:lpstr>Slide 8</vt:lpstr>
      <vt:lpstr>Slide 9</vt:lpstr>
      <vt:lpstr>Slide 10</vt:lpstr>
      <vt:lpstr>Lagrange Equations with Impulsive Forces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Generalized Coordinates of Lagrange</dc:title>
  <dc:creator>UMBER</dc:creator>
  <cp:lastModifiedBy>vcomsats</cp:lastModifiedBy>
  <cp:revision>63</cp:revision>
  <dcterms:created xsi:type="dcterms:W3CDTF">2012-12-26T14:07:23Z</dcterms:created>
  <dcterms:modified xsi:type="dcterms:W3CDTF">2012-12-30T07:38:49Z</dcterms:modified>
</cp:coreProperties>
</file>