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56" r:id="rId7"/>
    <p:sldId id="280" r:id="rId8"/>
    <p:sldId id="257" r:id="rId9"/>
    <p:sldId id="281" r:id="rId10"/>
    <p:sldId id="259" r:id="rId11"/>
    <p:sldId id="287" r:id="rId12"/>
    <p:sldId id="282" r:id="rId13"/>
    <p:sldId id="283" r:id="rId14"/>
    <p:sldId id="284" r:id="rId15"/>
    <p:sldId id="285" r:id="rId16"/>
    <p:sldId id="288" r:id="rId17"/>
    <p:sldId id="290" r:id="rId18"/>
    <p:sldId id="289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Lagrange’s Generalized Coordinates</a:t>
            </a:r>
          </a:p>
          <a:p>
            <a:endParaRPr lang="en-US" sz="2400" dirty="0" smtClean="0"/>
          </a:p>
          <a:p>
            <a:r>
              <a:rPr lang="en-US" sz="2400" dirty="0" smtClean="0"/>
              <a:t>Lagrange’s Generalized Velocities</a:t>
            </a:r>
          </a:p>
          <a:p>
            <a:endParaRPr lang="en-US" sz="2400" dirty="0"/>
          </a:p>
          <a:p>
            <a:r>
              <a:rPr lang="en-US" sz="2400" dirty="0" smtClean="0"/>
              <a:t>Generalized Forces</a:t>
            </a:r>
          </a:p>
          <a:p>
            <a:endParaRPr lang="en-US" sz="2400" dirty="0"/>
          </a:p>
          <a:p>
            <a:r>
              <a:rPr lang="en-US" sz="2400" dirty="0" smtClean="0"/>
              <a:t>Lagrange Equations of Motion for </a:t>
            </a:r>
            <a:r>
              <a:rPr lang="en-US" sz="2400" dirty="0" err="1" smtClean="0"/>
              <a:t>Holonomic</a:t>
            </a:r>
            <a:r>
              <a:rPr lang="en-US" sz="2400" dirty="0" smtClean="0"/>
              <a:t> Systems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581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Example:</a:t>
            </a:r>
          </a:p>
          <a:p>
            <a:pPr algn="just"/>
            <a:r>
              <a:rPr lang="en-US" sz="2400" dirty="0" smtClean="0"/>
              <a:t>Find the Lagrange equations of motion for a particle moving in a potential field </a:t>
            </a:r>
            <a:r>
              <a:rPr lang="en-US" sz="2400" i="1" dirty="0" smtClean="0"/>
              <a:t>V(</a:t>
            </a:r>
            <a:r>
              <a:rPr lang="en-US" sz="2400" i="1" dirty="0" err="1" smtClean="0"/>
              <a:t>x,y,z</a:t>
            </a:r>
            <a:r>
              <a:rPr lang="en-US" sz="2400" i="1" dirty="0" smtClean="0"/>
              <a:t>)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0109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354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Example:</a:t>
            </a:r>
          </a:p>
          <a:p>
            <a:pPr algn="just"/>
            <a:r>
              <a:rPr lang="en-US" sz="2400" dirty="0" smtClean="0"/>
              <a:t>Find the Lagrange equations of motion for a simple pendulum.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1513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022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Generalized Momenta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838200" y="1676400"/>
                <a:ext cx="7315200" cy="481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If </a:t>
                </a:r>
                <a:r>
                  <a:rPr lang="en-US" sz="2400" dirty="0" err="1" smtClean="0"/>
                  <a:t>x,y,z</a:t>
                </a:r>
                <a:r>
                  <a:rPr lang="en-US" sz="2400" dirty="0" smtClean="0"/>
                  <a:t> are the Cartesian coordinates at time t of a free particle in a potential field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then </a:t>
                </a:r>
                <a:r>
                  <a:rPr lang="en-US" sz="2400" dirty="0" err="1" smtClean="0"/>
                  <a:t>x,y,z</a:t>
                </a:r>
                <a:r>
                  <a:rPr lang="en-US" sz="2400" dirty="0" smtClean="0"/>
                  <a:t> are also generalized coordinates.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The applied force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 on the particle has the components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den>
                      </m:f>
                      <m:r>
                        <a:rPr lang="en-US" sz="24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kinetic energy T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where </a:t>
                </a:r>
                <a:r>
                  <a:rPr lang="en-US" sz="2400" dirty="0"/>
                  <a:t>m is the mass of the particle.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76400"/>
                <a:ext cx="7315200" cy="4811830"/>
              </a:xfrm>
              <a:prstGeom prst="rect">
                <a:avLst/>
              </a:prstGeom>
              <a:blipFill rotWithShape="1">
                <a:blip r:embed="rId3"/>
                <a:stretch>
                  <a:fillRect l="-1333" t="-1014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379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838200" y="964751"/>
                <a:ext cx="7543800" cy="4826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L for the particle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V</m:t>
                      </m:r>
                      <m:r>
                        <a:rPr lang="en-US" sz="240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x</m:t>
                      </m:r>
                      <m:r>
                        <a:rPr lang="en-US" sz="240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y</m:t>
                      </m:r>
                      <m:r>
                        <a:rPr lang="en-US" sz="240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z</m:t>
                      </m:r>
                      <m:r>
                        <a:rPr lang="en-US"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 Lagrange Equation of Motion turns out to be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</a:t>
                </a:r>
                <a:r>
                  <a:rPr lang="en-US" sz="2400" dirty="0" smtClean="0"/>
                  <a:t>r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964751"/>
                <a:ext cx="7543800" cy="4826449"/>
              </a:xfrm>
              <a:prstGeom prst="rect">
                <a:avLst/>
              </a:prstGeom>
              <a:blipFill rotWithShape="1">
                <a:blip r:embed="rId3"/>
                <a:stretch>
                  <a:fillRect l="-1293" t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1610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2098221"/>
                <a:ext cx="7315200" cy="239757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/>
                  <a:t>Suppose the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of a system does not contain some specific generalized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𝑗𝑝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𝑐𝑜𝑛𝑠𝑡𝑎𝑛𝑡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Then the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/>
                  <a:t> is called a cyclic coordinate or an ignorable coordinate.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098221"/>
                <a:ext cx="7315200" cy="2397579"/>
              </a:xfrm>
              <a:prstGeom prst="rect">
                <a:avLst/>
              </a:prstGeom>
              <a:blipFill rotWithShape="1">
                <a:blip r:embed="rId3"/>
                <a:stretch>
                  <a:fillRect l="-1333" t="-2030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Coordinates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11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14400" y="459726"/>
                <a:ext cx="7696200" cy="60256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Example:</a:t>
                </a:r>
              </a:p>
              <a:p>
                <a:pPr algn="just"/>
                <a:r>
                  <a:rPr lang="en-US" sz="2400" dirty="0"/>
                  <a:t>Find equations of motion for a particle moving under the action of Newtonian inverse square law.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b="1" dirty="0"/>
                  <a:t>Solution:</a:t>
                </a:r>
              </a:p>
              <a:p>
                <a:pPr algn="just"/>
                <a:r>
                  <a:rPr lang="en-US" sz="2400" dirty="0" smtClean="0"/>
                  <a:t>For such a particle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𝐺𝑀𝑚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𝐺𝑀𝑚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  <a:ea typeface="Cambria Math"/>
                        </a:rPr>
                        <m:t>constant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en-US" sz="240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  <a:ea typeface="Cambria Math"/>
                        </a:rPr>
                        <m:t>constt</m:t>
                      </m:r>
                      <m:r>
                        <a:rPr lang="en-US" sz="240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Now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𝜃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𝑚𝑟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𝐺𝑀𝑚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/>
              </a:p>
              <a:p>
                <a:pPr algn="just"/>
                <a:r>
                  <a:rPr lang="en-US" sz="2400" dirty="0"/>
                  <a:t>Corresponding Lagrange’s Equation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𝑚𝑟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𝐺𝑀𝑚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59726"/>
                <a:ext cx="7696200" cy="6025624"/>
              </a:xfrm>
              <a:prstGeom prst="rect">
                <a:avLst/>
              </a:prstGeom>
              <a:blipFill rotWithShape="1">
                <a:blip r:embed="rId3"/>
                <a:stretch>
                  <a:fillRect l="-1188" t="-809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641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Energy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990600" y="1219200"/>
                <a:ext cx="7315200" cy="549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0" dirty="0" smtClean="0"/>
                  <a:t>We know 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We have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)+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19200"/>
                <a:ext cx="7315200" cy="5496954"/>
              </a:xfrm>
              <a:prstGeom prst="rect">
                <a:avLst/>
              </a:prstGeom>
              <a:blipFill rotWithShape="1">
                <a:blip r:embed="rId2"/>
                <a:stretch>
                  <a:fillRect l="-1333" t="-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134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Lagrange Equations for Non-Conservative Systems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371600" y="3250965"/>
                <a:ext cx="6553200" cy="2768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′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be the generalized forces associated with the non-conservative forces in the system, then Lagrange Equations become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′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250965"/>
                <a:ext cx="6553200" cy="2768835"/>
              </a:xfrm>
              <a:prstGeom prst="rect">
                <a:avLst/>
              </a:prstGeom>
              <a:blipFill rotWithShape="1">
                <a:blip r:embed="rId2"/>
                <a:stretch>
                  <a:fillRect l="-1395" t="-1758" r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7961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Lagrange Equations for Non-</a:t>
            </a:r>
            <a:r>
              <a:rPr lang="en-US" dirty="0" err="1" smtClean="0"/>
              <a:t>Holonomic</a:t>
            </a:r>
            <a:r>
              <a:rPr lang="en-US" dirty="0" smtClean="0"/>
              <a:t> Systems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066800" y="1752600"/>
                <a:ext cx="7239000" cy="3736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Assume that there are m equations of constraints for the system of type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For instantaneous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752600"/>
                <a:ext cx="7239000" cy="3736664"/>
              </a:xfrm>
              <a:prstGeom prst="rect">
                <a:avLst/>
              </a:prstGeom>
              <a:blipFill rotWithShape="1">
                <a:blip r:embed="rId2"/>
                <a:stretch>
                  <a:fillRect l="-1263" t="-130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875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143000" y="304800"/>
                <a:ext cx="7315200" cy="625113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Choose k Lagrange multipliers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. Multiplying the equations of constraints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and adding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Adding it to D’ Alembert’s Principle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</a:t>
                </a:r>
                <a:r>
                  <a:rPr lang="en-US" sz="2400" dirty="0" smtClean="0"/>
                  <a:t>simplifying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/>
                                                </a:rPr>
                                                <m:t>𝑞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:r>
                  <a:rPr lang="en-US" sz="2400" dirty="0" smtClean="0"/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04800"/>
                <a:ext cx="7315200" cy="625113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69971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14400" y="762000"/>
                <a:ext cx="731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A particle of mass m moves under the influence of gravity on the inner surface of the </a:t>
                </a:r>
                <a:r>
                  <a:rPr lang="en-US" sz="2400" dirty="0" err="1" smtClean="0"/>
                  <a:t>paraboloid</a:t>
                </a:r>
                <a:r>
                  <a:rPr lang="en-US" sz="2400" dirty="0" smtClean="0"/>
                  <a:t> of revolution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𝑎𝑧</m:t>
                    </m:r>
                  </m:oMath>
                </a14:m>
                <a:r>
                  <a:rPr lang="en-US" sz="2400" dirty="0" smtClean="0"/>
                  <a:t> which is assumed frictionless. Obtain the equations of motion.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762000"/>
                <a:ext cx="7315200" cy="1938992"/>
              </a:xfrm>
              <a:prstGeom prst="rect">
                <a:avLst/>
              </a:prstGeom>
              <a:blipFill rotWithShape="1">
                <a:blip r:embed="rId2"/>
                <a:stretch>
                  <a:fillRect l="-1250" t="-2516" r="-1250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69098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82205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66800" y="1834614"/>
                <a:ext cx="6858000" cy="3100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b="1" i="1"/>
                          <m:t>𝑭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  <m:r>
                      <a:rPr lang="en-US" sz="2400" i="1"/>
                      <m:t>,</m:t>
                    </m:r>
                    <m:r>
                      <a:rPr lang="en-US" sz="2400" i="1"/>
                      <m:t>𝑖</m:t>
                    </m:r>
                    <m:r>
                      <a:rPr lang="en-US" sz="2400" i="1"/>
                      <m:t>=1,2,…,</m:t>
                    </m:r>
                    <m:r>
                      <a:rPr lang="en-US" sz="2400" i="1"/>
                      <m:t>𝑛</m:t>
                    </m:r>
                  </m:oMath>
                </a14:m>
                <a:r>
                  <a:rPr lang="en-US" sz="2400" dirty="0"/>
                  <a:t> be the acting forces on a system of n particles.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/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/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/>
                                <m:t>lim</m:t>
                              </m:r>
                            </m:e>
                            <m:lim>
                              <m:r>
                                <a:rPr lang="en-US" sz="2400" i="1"/>
                                <m:t>𝜏</m:t>
                              </m:r>
                              <m:r>
                                <a:rPr lang="en-US" sz="2400" i="1"/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subSup"/>
                              <m:ctrlPr>
                                <a:rPr lang="en-US" sz="2400" i="1"/>
                              </m:ctrlPr>
                            </m:naryPr>
                            <m:sub>
                              <m:r>
                                <a:rPr lang="en-US" sz="2400" i="1"/>
                                <m:t>0</m:t>
                              </m:r>
                            </m:sub>
                            <m:sup>
                              <m:r>
                                <a:rPr lang="en-US" sz="2400" i="1"/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b="1" i="1"/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  <m:r>
                                <a:rPr lang="en-US" sz="2400" i="1"/>
                                <m:t>𝑑</m:t>
                              </m:r>
                              <m:r>
                                <a:rPr lang="en-US" sz="2400" i="1"/>
                                <m:t>𝜏</m:t>
                              </m:r>
                            </m:e>
                          </m:nary>
                          <m:r>
                            <a:rPr lang="en-US" sz="2400" i="1"/>
                            <m:t>=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ℐ</m:t>
                              </m:r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400" i="1"/>
                        <m:t>, </m:t>
                      </m:r>
                      <m:r>
                        <a:rPr lang="en-US" sz="2400" i="1"/>
                        <m:t>𝑖</m:t>
                      </m:r>
                      <m:r>
                        <a:rPr lang="en-US" sz="2400" i="1"/>
                        <m:t>=1,2,…,</m:t>
                      </m:r>
                      <m:r>
                        <a:rPr lang="en-US" sz="2400" i="1"/>
                        <m:t>𝑛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/>
                      <m:t>𝜏</m:t>
                    </m:r>
                  </m:oMath>
                </a14:m>
                <a:r>
                  <a:rPr lang="en-US" sz="2400" dirty="0"/>
                  <a:t> represents a time interval. Then we call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b="1" i="1"/>
                          <m:t>𝑭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impulsive forces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ℐ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called impulses</a:t>
                </a:r>
                <a14:m>
                  <m:oMath xmlns:m="http://schemas.openxmlformats.org/officeDocument/2006/math">
                    <m:r>
                      <a:rPr lang="en-US" sz="2400" i="1"/>
                      <m:t> ∀</m:t>
                    </m:r>
                    <m:r>
                      <a:rPr lang="en-US" sz="2400" i="1"/>
                      <m:t>𝑖</m:t>
                    </m:r>
                    <m:r>
                      <a:rPr lang="en-US" sz="2400" i="1"/>
                      <m:t>=1,2,…,</m:t>
                    </m:r>
                    <m:r>
                      <a:rPr lang="en-US" sz="2400" i="1"/>
                      <m:t>𝑛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834614"/>
                <a:ext cx="6858000" cy="3100977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572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Lagrange Equations with Impulsive Forces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936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990600" y="609600"/>
                <a:ext cx="7315200" cy="809144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/>
                  <a:t>Then Lagrange equations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</a:t>
                </a:r>
                <a:r>
                  <a:rPr lang="en-US" sz="2400" dirty="0"/>
                  <a:t> ntegrating both sided with respect to t from t=0 to t=</a:t>
                </a:r>
                <a:r>
                  <a:rPr lang="en-US" sz="2400" dirty="0">
                    <a:sym typeface="Symbol"/>
                  </a:rPr>
                  <a:t>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09600"/>
                <a:ext cx="7315200" cy="8091446"/>
              </a:xfrm>
              <a:prstGeom prst="rect">
                <a:avLst/>
              </a:prstGeom>
              <a:blipFill rotWithShape="1">
                <a:blip r:embed="rId2"/>
                <a:stretch>
                  <a:fillRect l="-1333" t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1271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371600" y="838200"/>
                <a:ext cx="6477000" cy="571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Taking </a:t>
                </a:r>
                <a:r>
                  <a:rPr lang="en-US" sz="2400" dirty="0"/>
                  <a:t>limit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𝜏</m:t>
                    </m:r>
                    <m:r>
                      <a:rPr lang="en-US" sz="2400" i="1">
                        <a:latin typeface="Cambria Math"/>
                      </a:rPr>
                      <m:t>→0,</m:t>
                    </m:r>
                  </m:oMath>
                </a14:m>
                <a:r>
                  <a:rPr lang="en-US" sz="2400" dirty="0"/>
                  <a:t>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ℱ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is called the generalized impulse.</a:t>
                </a:r>
              </a:p>
              <a:p>
                <a:r>
                  <a:rPr lang="en-US" sz="2400" dirty="0" smtClean="0"/>
                  <a:t>Thus  </a:t>
                </a:r>
                <a:r>
                  <a:rPr lang="en-US" sz="2400" b="1" dirty="0" smtClean="0"/>
                  <a:t>Generalized impulse=change in generalized momentum</a:t>
                </a:r>
                <a:r>
                  <a:rPr lang="en-US" sz="2400" dirty="0" smtClean="0"/>
                  <a:t>.</a:t>
                </a:r>
              </a:p>
              <a:p>
                <a:pPr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838200"/>
                <a:ext cx="6477000" cy="5713615"/>
              </a:xfrm>
              <a:prstGeom prst="rect">
                <a:avLst/>
              </a:prstGeom>
              <a:blipFill rotWithShape="1">
                <a:blip r:embed="rId2"/>
                <a:stretch>
                  <a:fillRect l="-1411" t="-854" r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62180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11808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75</Words>
  <Application>Microsoft Office PowerPoint</Application>
  <PresentationFormat>On-screen Show (4:3)</PresentationFormat>
  <Paragraphs>33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Revision</vt:lpstr>
      <vt:lpstr>Slide 2</vt:lpstr>
      <vt:lpstr>Slide 3</vt:lpstr>
      <vt:lpstr>Slide 4</vt:lpstr>
      <vt:lpstr>Slide 5</vt:lpstr>
      <vt:lpstr>Generalized Momenta</vt:lpstr>
      <vt:lpstr>Slide 7</vt:lpstr>
      <vt:lpstr>Cyclic Coordinates</vt:lpstr>
      <vt:lpstr>Slide 9</vt:lpstr>
      <vt:lpstr>Kinetic Energy</vt:lpstr>
      <vt:lpstr>Lagrange Equations for Non-Conservative Systems</vt:lpstr>
      <vt:lpstr>Lagrange Equations for Non-Holonomic Systems</vt:lpstr>
      <vt:lpstr>Slide 13</vt:lpstr>
      <vt:lpstr>Slide 14</vt:lpstr>
      <vt:lpstr>Slide 15</vt:lpstr>
      <vt:lpstr>Lagrange Equations with Impulsive Forces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vcomsats</cp:lastModifiedBy>
  <cp:revision>50</cp:revision>
  <dcterms:created xsi:type="dcterms:W3CDTF">2012-12-26T14:07:23Z</dcterms:created>
  <dcterms:modified xsi:type="dcterms:W3CDTF">2012-12-30T05:37:25Z</dcterms:modified>
</cp:coreProperties>
</file>