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82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3044341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167397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432554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2630228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2191731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542354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1915909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253522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327138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3552387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3022852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EDD2F-82CB-4C19-8417-AD83C6BE0392}" type="datetimeFigureOut">
              <a:rPr lang="en-US" smtClean="0"/>
              <a:pPr/>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52A30-8B32-476A-84AB-9BBDF9AEDA6F}" type="slidenum">
              <a:rPr lang="en-US" smtClean="0"/>
              <a:pPr/>
              <a:t>‹#›</a:t>
            </a:fld>
            <a:endParaRPr lang="en-US"/>
          </a:p>
        </p:txBody>
      </p:sp>
    </p:spTree>
    <p:extLst>
      <p:ext uri="{BB962C8B-B14F-4D97-AF65-F5344CB8AC3E}">
        <p14:creationId xmlns:p14="http://schemas.microsoft.com/office/powerpoint/2010/main" xmlns="" val="1102852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a:t>
            </a:r>
            <a:endParaRPr lang="en-US" dirty="0"/>
          </a:p>
        </p:txBody>
      </p:sp>
      <p:sp>
        <p:nvSpPr>
          <p:cNvPr id="3" name="TextBox 2"/>
          <p:cNvSpPr txBox="1"/>
          <p:nvPr/>
        </p:nvSpPr>
        <p:spPr>
          <a:xfrm>
            <a:off x="1295400" y="1765280"/>
            <a:ext cx="7315200" cy="3416320"/>
          </a:xfrm>
          <a:prstGeom prst="rect">
            <a:avLst/>
          </a:prstGeom>
          <a:noFill/>
        </p:spPr>
        <p:txBody>
          <a:bodyPr wrap="square" rtlCol="0">
            <a:spAutoFit/>
          </a:bodyPr>
          <a:lstStyle/>
          <a:p>
            <a:r>
              <a:rPr lang="en-US" sz="2400" dirty="0" smtClean="0"/>
              <a:t>Previous lecture consists of:</a:t>
            </a:r>
          </a:p>
          <a:p>
            <a:endParaRPr lang="en-US" sz="2400" dirty="0" smtClean="0"/>
          </a:p>
          <a:p>
            <a:r>
              <a:rPr lang="en-US" sz="2400" dirty="0" smtClean="0"/>
              <a:t>D’ Alembert’s Principle for a particle</a:t>
            </a:r>
            <a:endParaRPr lang="en-US" sz="2400" dirty="0"/>
          </a:p>
          <a:p>
            <a:endParaRPr lang="en-US" sz="2400" dirty="0" smtClean="0"/>
          </a:p>
          <a:p>
            <a:r>
              <a:rPr lang="en-US" sz="2400" dirty="0" smtClean="0"/>
              <a:t>D</a:t>
            </a:r>
            <a:r>
              <a:rPr lang="en-US" sz="2400" dirty="0"/>
              <a:t>’ Alembert’s Principle for </a:t>
            </a:r>
            <a:r>
              <a:rPr lang="en-US" sz="2400" dirty="0" smtClean="0"/>
              <a:t>a system of n </a:t>
            </a:r>
            <a:r>
              <a:rPr lang="en-US" sz="2400" dirty="0"/>
              <a:t>particle</a:t>
            </a:r>
            <a:endParaRPr lang="en-US" sz="2400" dirty="0" smtClean="0"/>
          </a:p>
          <a:p>
            <a:endParaRPr lang="en-US" sz="2400" dirty="0" smtClean="0"/>
          </a:p>
          <a:p>
            <a:r>
              <a:rPr lang="en-US" sz="2400" dirty="0" smtClean="0"/>
              <a:t>Example related to Virtual Work</a:t>
            </a:r>
          </a:p>
          <a:p>
            <a:endParaRPr lang="en-US" sz="2400" dirty="0"/>
          </a:p>
          <a:p>
            <a:r>
              <a:rPr lang="en-US" sz="2400" dirty="0" smtClean="0"/>
              <a:t>Example related </a:t>
            </a:r>
            <a:r>
              <a:rPr lang="en-US" sz="2400" dirty="0"/>
              <a:t>to D’ Alembert’s </a:t>
            </a:r>
            <a:r>
              <a:rPr lang="en-US" sz="2400" dirty="0" smtClean="0"/>
              <a:t>Principle</a:t>
            </a:r>
          </a:p>
        </p:txBody>
      </p:sp>
    </p:spTree>
    <p:extLst>
      <p:ext uri="{BB962C8B-B14F-4D97-AF65-F5344CB8AC3E}">
        <p14:creationId xmlns:p14="http://schemas.microsoft.com/office/powerpoint/2010/main" xmlns="" val="6607861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Lagrange’s Multiplier</a:t>
            </a:r>
            <a:endParaRPr lang="en-US" dirty="0"/>
          </a:p>
        </p:txBody>
      </p:sp>
      <p:sp>
        <p:nvSpPr>
          <p:cNvPr id="3" name="TextBox 2"/>
          <p:cNvSpPr txBox="1"/>
          <p:nvPr/>
        </p:nvSpPr>
        <p:spPr>
          <a:xfrm>
            <a:off x="990600" y="1676400"/>
            <a:ext cx="7315200" cy="3785652"/>
          </a:xfrm>
          <a:prstGeom prst="rect">
            <a:avLst/>
          </a:prstGeom>
          <a:noFill/>
        </p:spPr>
        <p:txBody>
          <a:bodyPr wrap="square" rtlCol="0">
            <a:spAutoFit/>
          </a:bodyPr>
          <a:lstStyle/>
          <a:p>
            <a:pPr algn="just"/>
            <a:r>
              <a:rPr lang="en-US" sz="2400" b="1" dirty="0" smtClean="0"/>
              <a:t>Significance of Lagrange’s Multiplier:</a:t>
            </a:r>
          </a:p>
          <a:p>
            <a:pPr algn="just"/>
            <a:endParaRPr lang="en-US" sz="2400" b="1" dirty="0" smtClean="0"/>
          </a:p>
          <a:p>
            <a:pPr algn="just"/>
            <a:r>
              <a:rPr lang="en-US" sz="2400" dirty="0" smtClean="0"/>
              <a:t>If a physical system is constrained in its motion, then its degrees of freedom are reduced. We use the equations of constraint to eliminate dependent variables. Sometimes it is difficult or inconvenient to eliminate the dependent variables. Under these circumstances use of Lagrange multipliers gives an alternative technique to solve the problem.</a:t>
            </a:r>
          </a:p>
          <a:p>
            <a:pPr algn="just"/>
            <a:endParaRPr lang="en-US" sz="2400" dirty="0"/>
          </a:p>
        </p:txBody>
      </p:sp>
    </p:spTree>
    <p:extLst>
      <p:ext uri="{BB962C8B-B14F-4D97-AF65-F5344CB8AC3E}">
        <p14:creationId xmlns:p14="http://schemas.microsoft.com/office/powerpoint/2010/main" xmlns="" val="910836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489903"/>
                <a:ext cx="7315200" cy="4947124"/>
              </a:xfrm>
              <a:prstGeom prst="rect">
                <a:avLst/>
              </a:prstGeom>
            </p:spPr>
            <p:txBody>
              <a:bodyPr>
                <a:spAutoFit/>
              </a:bodyPr>
              <a:lstStyle/>
              <a:p>
                <a:pPr algn="just"/>
                <a:endParaRPr lang="en-US" sz="2400" b="1" dirty="0" smtClean="0"/>
              </a:p>
              <a:p>
                <a:pPr algn="just"/>
                <a:r>
                  <a:rPr lang="en-US" sz="2400" b="1" dirty="0" smtClean="0"/>
                  <a:t>Methodology:</a:t>
                </a:r>
                <a:endParaRPr lang="en-US" sz="2400" b="1" dirty="0"/>
              </a:p>
              <a:p>
                <a:pPr algn="just"/>
                <a:r>
                  <a:rPr lang="en-US" sz="2400" dirty="0" smtClean="0"/>
                  <a:t>Consider a simple case of a function </a:t>
                </a:r>
                <a14:m>
                  <m:oMath xmlns:m="http://schemas.openxmlformats.org/officeDocument/2006/math">
                    <m:r>
                      <a:rPr lang="en-US" sz="2400" b="0" i="1" smtClean="0">
                        <a:latin typeface="Cambria Math"/>
                      </a:rPr>
                      <m:t>𝑓</m:t>
                    </m:r>
                    <m:r>
                      <a:rPr lang="en-US" sz="2400" b="0" i="1" smtClean="0">
                        <a:latin typeface="Cambria Math"/>
                      </a:rPr>
                      <m:t>=</m:t>
                    </m:r>
                    <m:r>
                      <a:rPr lang="en-US" sz="2400" b="0" i="1" smtClean="0">
                        <a:latin typeface="Cambria Math"/>
                      </a:rPr>
                      <m:t>𝑓</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oMath>
                </a14:m>
                <a:r>
                  <a:rPr lang="en-US" sz="2400" dirty="0" smtClean="0"/>
                  <a:t> of three independent variables. The function </a:t>
                </a:r>
                <a14:m>
                  <m:oMath xmlns:m="http://schemas.openxmlformats.org/officeDocument/2006/math">
                    <m:r>
                      <a:rPr lang="en-US" sz="2400" b="0" i="1" smtClean="0">
                        <a:latin typeface="Cambria Math"/>
                      </a:rPr>
                      <m:t>𝑓</m:t>
                    </m:r>
                  </m:oMath>
                </a14:m>
                <a:r>
                  <a:rPr lang="en-US" sz="2400" dirty="0" smtClean="0"/>
                  <a:t> has an extreme value when </a:t>
                </a:r>
                <a:endParaRPr lang="en-US" sz="2400" b="0" i="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𝑑𝑓</m:t>
                      </m:r>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𝑑</m:t>
                      </m:r>
                      <m:r>
                        <a:rPr lang="en-US" sz="2400" i="1">
                          <a:latin typeface="Cambria Math"/>
                          <a:ea typeface="Cambria Math"/>
                          <a:sym typeface="Symbol"/>
                        </a:rPr>
                        <m:t>𝑥</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𝑑</m:t>
                      </m:r>
                      <m:r>
                        <a:rPr lang="en-US" sz="2400" i="1">
                          <a:latin typeface="Cambria Math"/>
                          <a:sym typeface="Symbol"/>
                        </a:rPr>
                        <m:t>𝑦</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𝑑</m:t>
                      </m:r>
                      <m:r>
                        <a:rPr lang="en-US" sz="2400" i="1">
                          <a:latin typeface="Cambria Math"/>
                          <a:sym typeface="Symbol"/>
                        </a:rPr>
                        <m:t>𝑧</m:t>
                      </m:r>
                      <m:r>
                        <a:rPr lang="en-US" sz="2400" i="1">
                          <a:latin typeface="Cambria Math"/>
                          <a:sym typeface="Symbol"/>
                        </a:rPr>
                        <m:t>=</m:t>
                      </m:r>
                      <m:r>
                        <a:rPr lang="en-US" sz="2400">
                          <a:latin typeface="Cambria Math"/>
                          <a:sym typeface="Symbol"/>
                        </a:rPr>
                        <m:t>0</m:t>
                      </m:r>
                    </m:oMath>
                  </m:oMathPara>
                </a14:m>
                <a:endParaRPr lang="en-US" sz="2400" dirty="0">
                  <a:sym typeface="Symbol"/>
                </a:endParaRPr>
              </a:p>
              <a:p>
                <a:pPr algn="just"/>
                <a:r>
                  <a:rPr lang="en-US" sz="2400" dirty="0" smtClean="0"/>
                  <a:t>Let the equation of constraint be</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𝑔</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𝑑𝑔</m:t>
                      </m:r>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𝑑</m:t>
                      </m:r>
                      <m:r>
                        <a:rPr lang="en-US" sz="2400" i="1">
                          <a:latin typeface="Cambria Math"/>
                          <a:ea typeface="Cambria Math"/>
                          <a:sym typeface="Symbol"/>
                        </a:rPr>
                        <m:t>𝑥</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𝑑</m:t>
                      </m:r>
                      <m:r>
                        <a:rPr lang="en-US" sz="2400" i="1">
                          <a:latin typeface="Cambria Math"/>
                          <a:sym typeface="Symbol"/>
                        </a:rPr>
                        <m:t>𝑦</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𝑑</m:t>
                      </m:r>
                      <m:r>
                        <a:rPr lang="en-US" sz="2400" i="1">
                          <a:latin typeface="Cambria Math"/>
                          <a:sym typeface="Symbol"/>
                        </a:rPr>
                        <m:t>𝑧</m:t>
                      </m:r>
                      <m:r>
                        <a:rPr lang="en-US" sz="2400" i="1">
                          <a:latin typeface="Cambria Math"/>
                          <a:sym typeface="Symbol"/>
                        </a:rPr>
                        <m:t>=</m:t>
                      </m:r>
                      <m:r>
                        <a:rPr lang="en-US" sz="2400">
                          <a:latin typeface="Cambria Math"/>
                          <a:sym typeface="Symbol"/>
                        </a:rPr>
                        <m:t>0</m:t>
                      </m:r>
                    </m:oMath>
                  </m:oMathPara>
                </a14:m>
                <a:endParaRPr lang="en-US" sz="2400" dirty="0">
                  <a:sym typeface="Symbol"/>
                </a:endParaRPr>
              </a:p>
            </p:txBody>
          </p:sp>
        </mc:Choice>
        <mc:Fallback>
          <p:sp>
            <p:nvSpPr>
              <p:cNvPr id="2" name="Rectangle 1"/>
              <p:cNvSpPr>
                <a:spLocks noRot="1" noChangeAspect="1" noMove="1" noResize="1" noEditPoints="1" noAdjustHandles="1" noChangeArrowheads="1" noChangeShapeType="1" noTextEdit="1"/>
              </p:cNvSpPr>
              <p:nvPr/>
            </p:nvSpPr>
            <p:spPr>
              <a:xfrm>
                <a:off x="914400" y="489903"/>
                <a:ext cx="7315200" cy="4947124"/>
              </a:xfrm>
              <a:prstGeom prst="rect">
                <a:avLst/>
              </a:prstGeom>
              <a:blipFill rotWithShape="1">
                <a:blip r:embed="rId3" cstate="print"/>
                <a:stretch>
                  <a:fillRect l="-1250" r="-1250"/>
                </a:stretch>
              </a:blipFill>
            </p:spPr>
            <p:txBody>
              <a:bodyPr/>
              <a:lstStyle/>
              <a:p>
                <a:r>
                  <a:rPr lang="en-US">
                    <a:noFill/>
                  </a:rPr>
                  <a:t> </a:t>
                </a:r>
              </a:p>
            </p:txBody>
          </p:sp>
        </mc:Fallback>
      </mc:AlternateContent>
    </p:spTree>
    <p:extLst>
      <p:ext uri="{BB962C8B-B14F-4D97-AF65-F5344CB8AC3E}">
        <p14:creationId xmlns:p14="http://schemas.microsoft.com/office/powerpoint/2010/main" xmlns="" val="1130262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838200"/>
                <a:ext cx="7315200" cy="5490157"/>
              </a:xfrm>
              <a:prstGeom prst="rect">
                <a:avLst/>
              </a:prstGeom>
            </p:spPr>
            <p:txBody>
              <a:bodyPr>
                <a:spAutoFit/>
              </a:bodyPr>
              <a:lstStyle/>
              <a:p>
                <a:pPr algn="just"/>
                <a:r>
                  <a:rPr lang="en-US" sz="2400" dirty="0" smtClean="0"/>
                  <a:t>Now consider</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𝑑𝑓</m:t>
                      </m:r>
                      <m:r>
                        <a:rPr lang="en-US" sz="2400" b="0" i="1" smtClean="0">
                          <a:latin typeface="Cambria Math"/>
                        </a:rPr>
                        <m:t>+</m:t>
                      </m:r>
                      <m:r>
                        <a:rPr lang="en-US" sz="2400" b="0" i="1" smtClean="0">
                          <a:latin typeface="Cambria Math"/>
                          <a:ea typeface="Cambria Math"/>
                        </a:rPr>
                        <m:t>𝜆</m:t>
                      </m:r>
                      <m:r>
                        <a:rPr lang="en-US" sz="2400" b="0" i="1" smtClean="0">
                          <a:latin typeface="Cambria Math"/>
                          <a:ea typeface="Cambria Math"/>
                        </a:rPr>
                        <m:t>𝑑𝑔</m:t>
                      </m:r>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sym typeface="Symbol"/>
                        </a:rPr>
                        <m:t>(</m:t>
                      </m:r>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m:t>
                      </m:r>
                      <m:r>
                        <a:rPr lang="en-US" sz="2400" b="0" i="1" smtClean="0">
                          <a:latin typeface="Cambria Math"/>
                          <a:sym typeface="Symbol"/>
                        </a:rPr>
                        <m:t>𝑑𝑥</m:t>
                      </m:r>
                      <m:r>
                        <a:rPr lang="en-US" sz="2400" i="1">
                          <a:latin typeface="Cambria Math"/>
                          <a:sym typeface="Symbol"/>
                        </a:rPr>
                        <m:t>+</m:t>
                      </m:r>
                      <m:r>
                        <a:rPr lang="en-US" sz="2400" b="0" i="1" smtClean="0">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m:t>
                      </m:r>
                      <m:r>
                        <a:rPr lang="en-US" sz="2400" b="0" i="1" smtClean="0">
                          <a:latin typeface="Cambria Math"/>
                          <a:sym typeface="Symbol"/>
                        </a:rPr>
                        <m:t>𝑑𝑦</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sym typeface="Symbol"/>
                        </a:rPr>
                        <m:t>𝑑𝑧</m:t>
                      </m:r>
                      <m:r>
                        <a:rPr lang="en-US" sz="2400" i="1">
                          <a:latin typeface="Cambria Math"/>
                          <a:sym typeface="Symbol"/>
                        </a:rPr>
                        <m:t>=</m:t>
                      </m:r>
                      <m:r>
                        <a:rPr lang="en-US" sz="2400">
                          <a:latin typeface="Cambria Math"/>
                          <a:sym typeface="Symbol"/>
                        </a:rPr>
                        <m:t>0</m:t>
                      </m:r>
                    </m:oMath>
                  </m:oMathPara>
                </a14:m>
                <a:endParaRPr lang="en-US" sz="2400" dirty="0" smtClean="0">
                  <a:sym typeface="Symbol"/>
                </a:endParaRPr>
              </a:p>
              <a:p>
                <a:pPr algn="just"/>
                <a:r>
                  <a:rPr lang="en-US" sz="2400" dirty="0" smtClean="0">
                    <a:sym typeface="Symbol"/>
                  </a:rPr>
                  <a:t>Comparing coefficients of </a:t>
                </a:r>
                <a14:m>
                  <m:oMath xmlns:m="http://schemas.openxmlformats.org/officeDocument/2006/math">
                    <m:r>
                      <a:rPr lang="en-US" sz="2400" b="0" i="1" smtClean="0">
                        <a:latin typeface="Cambria Math"/>
                        <a:sym typeface="Symbol"/>
                      </a:rPr>
                      <m:t>𝑑𝑥</m:t>
                    </m:r>
                    <m:r>
                      <a:rPr lang="en-US" sz="2400" b="0" i="1" smtClean="0">
                        <a:latin typeface="Cambria Math"/>
                        <a:sym typeface="Symbol"/>
                      </a:rPr>
                      <m:t>, </m:t>
                    </m:r>
                    <m:r>
                      <a:rPr lang="en-US" sz="2400" b="0" i="1" smtClean="0">
                        <a:latin typeface="Cambria Math"/>
                        <a:sym typeface="Symbol"/>
                      </a:rPr>
                      <m:t>𝑑𝑦</m:t>
                    </m:r>
                    <m:r>
                      <a:rPr lang="en-US" sz="2400" b="0" i="1" smtClean="0">
                        <a:latin typeface="Cambria Math"/>
                        <a:sym typeface="Symbol"/>
                      </a:rPr>
                      <m:t>, </m:t>
                    </m:r>
                    <m:r>
                      <a:rPr lang="en-US" sz="2400" b="0" i="1" smtClean="0">
                        <a:latin typeface="Cambria Math"/>
                        <a:sym typeface="Symbol"/>
                      </a:rPr>
                      <m:t>𝑑𝑧</m:t>
                    </m:r>
                  </m:oMath>
                </a14:m>
                <a:r>
                  <a:rPr lang="en-US" sz="2400" dirty="0" smtClean="0">
                    <a:sym typeface="Symbol"/>
                  </a:rPr>
                  <a:t> we have</a:t>
                </a:r>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=0,</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b="0" i="0" smtClean="0">
                          <a:latin typeface="Cambria Math"/>
                          <a:sym typeface="Symbol"/>
                        </a:rPr>
                        <m:t>=0,</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0" smtClean="0">
                          <a:latin typeface="Cambria Math"/>
                          <a:sym typeface="Symbol"/>
                        </a:rPr>
                        <m:t>=0</m:t>
                      </m:r>
                    </m:oMath>
                  </m:oMathPara>
                </a14:m>
                <a:endParaRPr lang="en-US" sz="2400" dirty="0" smtClean="0">
                  <a:sym typeface="Symbol"/>
                </a:endParaRPr>
              </a:p>
              <a:p>
                <a:pPr algn="just"/>
                <a:r>
                  <a:rPr lang="en-US" sz="2400" dirty="0" smtClean="0">
                    <a:sym typeface="Symbol"/>
                  </a:rPr>
                  <a:t>The multiplier </a:t>
                </a:r>
                <a14:m>
                  <m:oMath xmlns:m="http://schemas.openxmlformats.org/officeDocument/2006/math">
                    <m:r>
                      <a:rPr lang="en-US" sz="2400" b="0" i="1" smtClean="0">
                        <a:latin typeface="Cambria Math"/>
                        <a:ea typeface="Cambria Math"/>
                      </a:rPr>
                      <m:t>𝜆</m:t>
                    </m:r>
                  </m:oMath>
                </a14:m>
                <a:r>
                  <a:rPr lang="en-US" sz="2400" dirty="0" smtClean="0">
                    <a:sym typeface="Symbol"/>
                  </a:rPr>
                  <a:t> can be determined by choosing </a:t>
                </a:r>
                <a14:m>
                  <m:oMath xmlns:m="http://schemas.openxmlformats.org/officeDocument/2006/math">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0" smtClean="0">
                        <a:latin typeface="Cambria Math"/>
                        <a:sym typeface="Symbol"/>
                      </a:rPr>
                      <m:t>=0</m:t>
                    </m:r>
                  </m:oMath>
                </a14:m>
                <a:r>
                  <a:rPr lang="en-US" sz="2400" dirty="0" smtClean="0">
                    <a:sym typeface="Symbol"/>
                  </a:rPr>
                  <a:t> where we assume that </a:t>
                </a:r>
                <a14:m>
                  <m:oMath xmlns:m="http://schemas.openxmlformats.org/officeDocument/2006/math">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i="1" smtClean="0">
                        <a:latin typeface="Cambria Math"/>
                        <a:ea typeface="Cambria Math"/>
                        <a:sym typeface="Symbol"/>
                      </a:rPr>
                      <m:t>≠</m:t>
                    </m:r>
                    <m:r>
                      <a:rPr lang="en-US" sz="2400" b="0" i="1" smtClean="0">
                        <a:latin typeface="Cambria Math"/>
                        <a:ea typeface="Cambria Math"/>
                        <a:sym typeface="Symbol"/>
                      </a:rPr>
                      <m:t>0.</m:t>
                    </m:r>
                  </m:oMath>
                </a14:m>
                <a:r>
                  <a:rPr lang="en-US" sz="2400" dirty="0" smtClean="0">
                    <a:sym typeface="Symbol"/>
                  </a:rPr>
                  <a:t> When the other two equations are satisfied, we get </a:t>
                </a:r>
                <a14:m>
                  <m:oMath xmlns:m="http://schemas.openxmlformats.org/officeDocument/2006/math">
                    <m:r>
                      <a:rPr lang="en-US" sz="2400" b="0" i="1" smtClean="0">
                        <a:latin typeface="Cambria Math"/>
                      </a:rPr>
                      <m:t>𝑑𝑓</m:t>
                    </m:r>
                    <m:r>
                      <a:rPr lang="en-US" sz="2400" b="0" i="1" smtClean="0">
                        <a:latin typeface="Cambria Math"/>
                      </a:rPr>
                      <m:t>=0,</m:t>
                    </m:r>
                  </m:oMath>
                </a14:m>
                <a:r>
                  <a:rPr lang="en-US" sz="2400" dirty="0" smtClean="0">
                    <a:sym typeface="Symbol"/>
                  </a:rPr>
                  <a:t> i.e., </a:t>
                </a:r>
                <a14:m>
                  <m:oMath xmlns:m="http://schemas.openxmlformats.org/officeDocument/2006/math">
                    <m:r>
                      <a:rPr lang="en-US" sz="2400" b="0" i="1" smtClean="0">
                        <a:latin typeface="Cambria Math"/>
                      </a:rPr>
                      <m:t>𝑓</m:t>
                    </m:r>
                  </m:oMath>
                </a14:m>
                <a:r>
                  <a:rPr lang="en-US" sz="2400" dirty="0" smtClean="0">
                    <a:sym typeface="Symbol"/>
                  </a:rPr>
                  <a:t> has an extreme value.</a:t>
                </a:r>
              </a:p>
              <a:p>
                <a:pPr algn="just"/>
                <a:r>
                  <a:rPr lang="en-US" sz="2400" dirty="0" smtClean="0">
                    <a:sym typeface="Symbol"/>
                  </a:rPr>
                  <a:t>In fact the equations are to be solved for the values of </a:t>
                </a:r>
                <a14:m>
                  <m:oMath xmlns:m="http://schemas.openxmlformats.org/officeDocument/2006/math">
                    <m:d>
                      <m:dPr>
                        <m:ctrlPr>
                          <a:rPr lang="en-US" sz="2400" b="0" i="1" smtClean="0">
                            <a:latin typeface="Cambria Math"/>
                            <a:sym typeface="Symbol"/>
                          </a:rPr>
                        </m:ctrlPr>
                      </m:dPr>
                      <m:e>
                        <m:r>
                          <a:rPr lang="en-US" sz="2400" b="0" i="1" smtClean="0">
                            <a:latin typeface="Cambria Math"/>
                            <a:sym typeface="Symbol"/>
                          </a:rPr>
                          <m:t>𝑥</m:t>
                        </m:r>
                        <m:r>
                          <a:rPr lang="en-US" sz="2400" b="0" i="1" smtClean="0">
                            <a:latin typeface="Cambria Math"/>
                            <a:sym typeface="Symbol"/>
                          </a:rPr>
                          <m:t>, </m:t>
                        </m:r>
                        <m:r>
                          <a:rPr lang="en-US" sz="2400" b="0" i="1" smtClean="0">
                            <a:latin typeface="Cambria Math"/>
                            <a:sym typeface="Symbol"/>
                          </a:rPr>
                          <m:t>𝑦</m:t>
                        </m:r>
                        <m:r>
                          <a:rPr lang="en-US" sz="2400" b="0" i="1" smtClean="0">
                            <a:latin typeface="Cambria Math"/>
                            <a:sym typeface="Symbol"/>
                          </a:rPr>
                          <m:t>, </m:t>
                        </m:r>
                        <m:r>
                          <a:rPr lang="en-US" sz="2400" b="0" i="1" smtClean="0">
                            <a:latin typeface="Cambria Math"/>
                            <a:sym typeface="Symbol"/>
                          </a:rPr>
                          <m:t>𝑧</m:t>
                        </m:r>
                      </m:e>
                    </m:d>
                    <m:r>
                      <a:rPr lang="en-US" sz="2400" b="0" i="1" smtClean="0">
                        <a:latin typeface="Cambria Math"/>
                        <a:sym typeface="Symbol"/>
                      </a:rPr>
                      <m:t>.</m:t>
                    </m:r>
                  </m:oMath>
                </a14:m>
                <a:r>
                  <a:rPr lang="en-US" sz="2400" dirty="0" smtClean="0">
                    <a:sym typeface="Symbol"/>
                  </a:rPr>
                  <a:t> </a:t>
                </a:r>
                <a14:m>
                  <m:oMath xmlns:m="http://schemas.openxmlformats.org/officeDocument/2006/math">
                    <m:r>
                      <a:rPr lang="en-US" sz="2400" b="0" i="1" smtClean="0">
                        <a:latin typeface="Cambria Math"/>
                        <a:ea typeface="Cambria Math"/>
                      </a:rPr>
                      <m:t>𝜆</m:t>
                    </m:r>
                  </m:oMath>
                </a14:m>
                <a:r>
                  <a:rPr lang="en-US" sz="2400" dirty="0" smtClean="0">
                    <a:sym typeface="Symbol"/>
                  </a:rPr>
                  <a:t> needs not to be determined. For this reason, it is called Lagrange’s undetermined multiplier.</a:t>
                </a:r>
                <a:endParaRPr lang="en-US" sz="2400" dirty="0">
                  <a:sym typeface="Symbol"/>
                </a:endParaRPr>
              </a:p>
            </p:txBody>
          </p:sp>
        </mc:Choice>
        <mc:Fallback>
          <p:sp>
            <p:nvSpPr>
              <p:cNvPr id="2" name="Rectangle 1"/>
              <p:cNvSpPr>
                <a:spLocks noRot="1" noChangeAspect="1" noMove="1" noResize="1" noEditPoints="1" noAdjustHandles="1" noChangeArrowheads="1" noChangeShapeType="1" noTextEdit="1"/>
              </p:cNvSpPr>
              <p:nvPr/>
            </p:nvSpPr>
            <p:spPr>
              <a:xfrm>
                <a:off x="762000" y="838200"/>
                <a:ext cx="7315200" cy="5490157"/>
              </a:xfrm>
              <a:prstGeom prst="rect">
                <a:avLst/>
              </a:prstGeom>
              <a:blipFill rotWithShape="1">
                <a:blip r:embed="rId3" cstate="print"/>
                <a:stretch>
                  <a:fillRect l="-1250" t="-889" r="-1250" b="-1556"/>
                </a:stretch>
              </a:blipFill>
            </p:spPr>
            <p:txBody>
              <a:bodyPr/>
              <a:lstStyle/>
              <a:p>
                <a:r>
                  <a:rPr lang="en-US">
                    <a:noFill/>
                  </a:rPr>
                  <a:t> </a:t>
                </a:r>
              </a:p>
            </p:txBody>
          </p:sp>
        </mc:Fallback>
      </mc:AlternateContent>
    </p:spTree>
    <p:extLst>
      <p:ext uri="{BB962C8B-B14F-4D97-AF65-F5344CB8AC3E}">
        <p14:creationId xmlns:p14="http://schemas.microsoft.com/office/powerpoint/2010/main" xmlns="" val="1392378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838200" y="1364042"/>
                <a:ext cx="7315200" cy="3893758"/>
              </a:xfrm>
              <a:prstGeom prst="rect">
                <a:avLst/>
              </a:prstGeom>
              <a:noFill/>
            </p:spPr>
            <p:txBody>
              <a:bodyPr wrap="square" rtlCol="0">
                <a:spAutoFit/>
              </a:bodyPr>
              <a:lstStyle/>
              <a:p>
                <a:pPr algn="just"/>
                <a:r>
                  <a:rPr lang="en-US" sz="2400" b="1" dirty="0" smtClean="0"/>
                  <a:t>Example:</a:t>
                </a:r>
              </a:p>
              <a:p>
                <a:pPr algn="just"/>
                <a:r>
                  <a:rPr lang="en-US" sz="2400" dirty="0" smtClean="0"/>
                  <a:t>Consider a quantum mechanical problem of a particle of mass m in a box, in the form of a regular </a:t>
                </a:r>
                <a:r>
                  <a:rPr lang="en-US" sz="2400" dirty="0" err="1" smtClean="0"/>
                  <a:t>parallelopiped</a:t>
                </a:r>
                <a:r>
                  <a:rPr lang="en-US" sz="2400" dirty="0" smtClean="0"/>
                  <a:t> of sides x, y and z. The ground state energy is given by</a:t>
                </a:r>
                <a:endParaRPr lang="en-US" sz="2400" b="0" i="1"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𝐸</m:t>
                      </m:r>
                      <m:r>
                        <a:rPr lang="en-US" sz="2400" b="0" i="1" smtClean="0">
                          <a:latin typeface="Cambria Math"/>
                        </a:rPr>
                        <m:t>=</m:t>
                      </m:r>
                      <m:f>
                        <m:fPr>
                          <m:ctrlPr>
                            <a:rPr lang="en-US" sz="2400" b="0" i="1" smtClean="0">
                              <a:latin typeface="Cambria Math"/>
                            </a:rPr>
                          </m:ctrlPr>
                        </m:fPr>
                        <m:num>
                          <m:sSup>
                            <m:sSupPr>
                              <m:ctrlPr>
                                <a:rPr lang="en-US" sz="2400" b="0" i="1" smtClean="0">
                                  <a:latin typeface="Cambria Math"/>
                                </a:rPr>
                              </m:ctrlPr>
                            </m:sSupPr>
                            <m:e>
                              <m:r>
                                <a:rPr lang="en-US" sz="2400" b="0" i="1" smtClean="0">
                                  <a:latin typeface="Cambria Math"/>
                                </a:rPr>
                                <m:t>h</m:t>
                              </m:r>
                            </m:e>
                            <m:sup>
                              <m:r>
                                <a:rPr lang="en-US" sz="2400" b="0" i="1" smtClean="0">
                                  <a:latin typeface="Cambria Math"/>
                                </a:rPr>
                                <m:t>2</m:t>
                              </m:r>
                            </m:sup>
                          </m:sSup>
                        </m:num>
                        <m:den>
                          <m:r>
                            <a:rPr lang="en-US" sz="2400" b="0" i="1" smtClean="0">
                              <a:latin typeface="Cambria Math"/>
                            </a:rPr>
                            <m:t>2</m:t>
                          </m:r>
                          <m:r>
                            <a:rPr lang="en-US" sz="2400" b="0" i="1" smtClean="0">
                              <a:latin typeface="Cambria Math"/>
                            </a:rPr>
                            <m:t>𝑚</m:t>
                          </m:r>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2</m:t>
                              </m:r>
                            </m:sup>
                          </m:sSup>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sSup>
                            <m:sSupPr>
                              <m:ctrlPr>
                                <a:rPr lang="en-US" sz="2400" b="0" i="1" smtClean="0">
                                  <a:latin typeface="Cambria Math"/>
                                </a:rPr>
                              </m:ctrlPr>
                            </m:sSupPr>
                            <m:e>
                              <m:r>
                                <a:rPr lang="en-US" sz="2400" b="0" i="1" smtClean="0">
                                  <a:latin typeface="Cambria Math"/>
                                </a:rPr>
                                <m:t>𝑦</m:t>
                              </m:r>
                            </m:e>
                            <m:sup>
                              <m:r>
                                <a:rPr lang="en-US" sz="2400" b="0" i="1" smtClean="0">
                                  <a:latin typeface="Cambria Math"/>
                                </a:rPr>
                                <m:t>2</m:t>
                              </m:r>
                            </m:sup>
                          </m:sSup>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sSup>
                            <m:sSupPr>
                              <m:ctrlPr>
                                <a:rPr lang="en-US" sz="2400" b="0" i="1" smtClean="0">
                                  <a:latin typeface="Cambria Math"/>
                                </a:rPr>
                              </m:ctrlPr>
                            </m:sSupPr>
                            <m:e>
                              <m:r>
                                <a:rPr lang="en-US" sz="2400" b="0" i="1" smtClean="0">
                                  <a:latin typeface="Cambria Math"/>
                                </a:rPr>
                                <m:t>𝑧</m:t>
                              </m:r>
                            </m:e>
                            <m:sup>
                              <m:r>
                                <a:rPr lang="en-US" sz="2400" b="0" i="1" smtClean="0">
                                  <a:latin typeface="Cambria Math"/>
                                </a:rPr>
                                <m:t>2</m:t>
                              </m:r>
                            </m:sup>
                          </m:sSup>
                        </m:den>
                      </m:f>
                      <m:r>
                        <a:rPr lang="en-US" sz="2400" b="0" i="1" smtClean="0">
                          <a:latin typeface="Cambria Math"/>
                        </a:rPr>
                        <m:t>)</m:t>
                      </m:r>
                    </m:oMath>
                  </m:oMathPara>
                </a14:m>
                <a:endParaRPr lang="en-US" sz="2400" dirty="0" smtClean="0"/>
              </a:p>
              <a:p>
                <a:pPr algn="just"/>
                <a:r>
                  <a:rPr lang="en-US" sz="2400" dirty="0" smtClean="0"/>
                  <a:t>Find out the shape of the box which will give minimum energy subject to the condition that the volume is constant.</a:t>
                </a:r>
              </a:p>
            </p:txBody>
          </p:sp>
        </mc:Choice>
        <mc:Fallback>
          <p:sp>
            <p:nvSpPr>
              <p:cNvPr id="2" name="TextBox 1"/>
              <p:cNvSpPr txBox="1">
                <a:spLocks noRot="1" noChangeAspect="1" noMove="1" noResize="1" noEditPoints="1" noAdjustHandles="1" noChangeArrowheads="1" noChangeShapeType="1" noTextEdit="1"/>
              </p:cNvSpPr>
              <p:nvPr/>
            </p:nvSpPr>
            <p:spPr>
              <a:xfrm>
                <a:off x="838200" y="1364042"/>
                <a:ext cx="7315200" cy="3893758"/>
              </a:xfrm>
              <a:prstGeom prst="rect">
                <a:avLst/>
              </a:prstGeom>
              <a:blipFill rotWithShape="1">
                <a:blip r:embed="rId3" cstate="print"/>
                <a:stretch>
                  <a:fillRect l="-1333" t="-1252" r="-1250"/>
                </a:stretch>
              </a:blipFill>
            </p:spPr>
            <p:txBody>
              <a:bodyPr/>
              <a:lstStyle/>
              <a:p>
                <a:r>
                  <a:rPr lang="en-US">
                    <a:noFill/>
                  </a:rPr>
                  <a:t> </a:t>
                </a:r>
              </a:p>
            </p:txBody>
          </p:sp>
        </mc:Fallback>
      </mc:AlternateContent>
    </p:spTree>
    <p:extLst>
      <p:ext uri="{BB962C8B-B14F-4D97-AF65-F5344CB8AC3E}">
        <p14:creationId xmlns:p14="http://schemas.microsoft.com/office/powerpoint/2010/main" xmlns="" val="16912222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762000"/>
                <a:ext cx="7315200" cy="6646756"/>
              </a:xfrm>
              <a:prstGeom prst="rect">
                <a:avLst/>
              </a:prstGeom>
            </p:spPr>
            <p:txBody>
              <a:bodyPr>
                <a:spAutoFit/>
              </a:bodyPr>
              <a:lstStyle/>
              <a:p>
                <a:r>
                  <a:rPr lang="en-US" sz="2400" b="1" dirty="0"/>
                  <a:t>Solution: </a:t>
                </a:r>
                <a14:m>
                  <m:oMath xmlns:m="http://schemas.openxmlformats.org/officeDocument/2006/math">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e>
                    </m:d>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h</m:t>
                            </m:r>
                          </m:e>
                          <m:sup>
                            <m:r>
                              <a:rPr lang="en-US" sz="2400" i="1">
                                <a:latin typeface="Cambria Math"/>
                              </a:rPr>
                              <m:t>2</m:t>
                            </m:r>
                          </m:sup>
                        </m:sSup>
                      </m:num>
                      <m:den>
                        <m:r>
                          <a:rPr lang="en-US" sz="2400" i="1">
                            <a:latin typeface="Cambria Math"/>
                          </a:rPr>
                          <m:t>2</m:t>
                        </m:r>
                        <m:r>
                          <a:rPr lang="en-US" sz="2400" i="1">
                            <a:latin typeface="Cambria Math"/>
                          </a:rPr>
                          <m:t>𝑚</m:t>
                        </m:r>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𝑥</m:t>
                            </m:r>
                          </m:e>
                          <m:sup>
                            <m:r>
                              <a:rPr lang="en-US" sz="2400" i="1">
                                <a:latin typeface="Cambria Math"/>
                              </a:rPr>
                              <m:t>2</m:t>
                            </m:r>
                          </m:sup>
                        </m:sSup>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𝑦</m:t>
                            </m:r>
                          </m:e>
                          <m:sup>
                            <m:r>
                              <a:rPr lang="en-US" sz="2400" i="1">
                                <a:latin typeface="Cambria Math"/>
                              </a:rPr>
                              <m:t>2</m:t>
                            </m:r>
                          </m:sup>
                        </m:sSup>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𝑧</m:t>
                            </m:r>
                          </m:e>
                          <m:sup>
                            <m:r>
                              <a:rPr lang="en-US" sz="2400" i="1">
                                <a:latin typeface="Cambria Math"/>
                              </a:rPr>
                              <m:t>2</m:t>
                            </m:r>
                          </m:sup>
                        </m:sSup>
                      </m:den>
                    </m:f>
                    <m:r>
                      <a:rPr lang="en-US" sz="2400" i="1">
                        <a:latin typeface="Cambria Math"/>
                      </a:rPr>
                      <m:t>)</m:t>
                    </m:r>
                  </m:oMath>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𝑉</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e>
                      </m:d>
                      <m:r>
                        <a:rPr lang="en-US" sz="2400" i="1">
                          <a:latin typeface="Cambria Math"/>
                        </a:rPr>
                        <m:t>=</m:t>
                      </m:r>
                      <m:r>
                        <a:rPr lang="en-US" sz="2400" i="1">
                          <a:latin typeface="Cambria Math"/>
                        </a:rPr>
                        <m:t>𝑥𝑦𝑧</m:t>
                      </m:r>
                      <m:r>
                        <a:rPr lang="en-US" sz="2400" i="1">
                          <a:latin typeface="Cambria Math"/>
                        </a:rPr>
                        <m:t>=</m:t>
                      </m:r>
                      <m:r>
                        <a:rPr lang="en-US" sz="2400" i="1">
                          <a:latin typeface="Cambria Math"/>
                        </a:rPr>
                        <m:t>𝑐</m:t>
                      </m:r>
                      <m:r>
                        <a:rPr lang="en-US" sz="2400" i="1">
                          <a:latin typeface="Cambria Math"/>
                          <a:ea typeface="Cambria Math"/>
                        </a:rPr>
                        <m:t>⟹</m:t>
                      </m:r>
                      <m:r>
                        <a:rPr lang="en-US" sz="2400" i="1">
                          <a:latin typeface="Cambria Math"/>
                          <a:ea typeface="Cambria Math"/>
                        </a:rPr>
                        <m:t>𝑔</m:t>
                      </m:r>
                      <m:d>
                        <m:dPr>
                          <m:ctrlPr>
                            <a:rPr lang="en-US" sz="2400" i="1">
                              <a:latin typeface="Cambria Math"/>
                              <a:ea typeface="Cambria Math"/>
                            </a:rPr>
                          </m:ctrlPr>
                        </m:dPr>
                        <m:e>
                          <m:r>
                            <a:rPr lang="en-US" sz="2400" i="1">
                              <a:latin typeface="Cambria Math"/>
                              <a:ea typeface="Cambria Math"/>
                            </a:rPr>
                            <m:t>𝑥</m:t>
                          </m:r>
                          <m:r>
                            <a:rPr lang="en-US" sz="2400" i="1">
                              <a:latin typeface="Cambria Math"/>
                              <a:ea typeface="Cambria Math"/>
                            </a:rPr>
                            <m:t>,</m:t>
                          </m:r>
                          <m:r>
                            <a:rPr lang="en-US" sz="2400" i="1">
                              <a:latin typeface="Cambria Math"/>
                              <a:ea typeface="Cambria Math"/>
                            </a:rPr>
                            <m:t>𝑦</m:t>
                          </m:r>
                          <m:r>
                            <a:rPr lang="en-US" sz="2400" i="1">
                              <a:latin typeface="Cambria Math"/>
                              <a:ea typeface="Cambria Math"/>
                            </a:rPr>
                            <m:t>,</m:t>
                          </m:r>
                          <m:r>
                            <a:rPr lang="en-US" sz="2400" i="1">
                              <a:latin typeface="Cambria Math"/>
                              <a:ea typeface="Cambria Math"/>
                            </a:rPr>
                            <m:t>𝑧</m:t>
                          </m:r>
                        </m:e>
                      </m:d>
                      <m:r>
                        <a:rPr lang="en-US" sz="2400" i="1">
                          <a:latin typeface="Cambria Math"/>
                          <a:ea typeface="Cambria Math"/>
                        </a:rPr>
                        <m:t>=</m:t>
                      </m:r>
                      <m:r>
                        <a:rPr lang="en-US" sz="2400" i="1">
                          <a:latin typeface="Cambria Math"/>
                          <a:ea typeface="Cambria Math"/>
                        </a:rPr>
                        <m:t>𝑥𝑦𝑧</m:t>
                      </m:r>
                      <m:r>
                        <a:rPr lang="en-US" sz="2400" i="1">
                          <a:latin typeface="Cambria Math"/>
                          <a:ea typeface="Cambria Math"/>
                        </a:rPr>
                        <m:t>−</m:t>
                      </m:r>
                      <m:r>
                        <a:rPr lang="en-US" sz="2400" i="1">
                          <a:latin typeface="Cambria Math"/>
                          <a:ea typeface="Cambria Math"/>
                        </a:rPr>
                        <m:t>𝑐</m:t>
                      </m:r>
                      <m:r>
                        <a:rPr lang="en-US" sz="2400" i="1">
                          <a:latin typeface="Cambria Math"/>
                          <a:ea typeface="Cambria Math"/>
                        </a:rPr>
                        <m:t>=0</m:t>
                      </m:r>
                    </m:oMath>
                  </m:oMathPara>
                </a14:m>
                <a:endParaRPr lang="en-US" sz="2400" dirty="0"/>
              </a:p>
              <a:p>
                <a:r>
                  <a:rPr lang="en-US" sz="2400" dirty="0"/>
                  <a:t>To determine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r>
                      <a:rPr lang="en-US" sz="2400" i="1">
                        <a:latin typeface="Cambria Math"/>
                      </a:rPr>
                      <m:t>,</m:t>
                    </m:r>
                  </m:oMath>
                </a14:m>
                <a:r>
                  <a:rPr lang="en-US" sz="2400" dirty="0"/>
                  <a:t> we have</a:t>
                </a:r>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=0</m:t>
                      </m:r>
                      <m:r>
                        <a:rPr lang="en-US" sz="2400" i="1">
                          <a:latin typeface="Cambria Math"/>
                          <a:ea typeface="Cambria Math"/>
                          <a:sym typeface="Symbol"/>
                        </a:rPr>
                        <m:t>⇒</m:t>
                      </m:r>
                      <m:f>
                        <m:fPr>
                          <m:ctrlPr>
                            <a:rPr lang="en-US" sz="2400" i="1">
                              <a:latin typeface="Cambria Math"/>
                              <a:ea typeface="Cambria Math"/>
                              <a:sym typeface="Symbol"/>
                            </a:rPr>
                          </m:ctrlPr>
                        </m:fPr>
                        <m:num>
                          <m:sSup>
                            <m:sSupPr>
                              <m:ctrlPr>
                                <a:rPr lang="en-US" sz="2400" i="1">
                                  <a:latin typeface="Cambria Math"/>
                                  <a:ea typeface="Cambria Math"/>
                                  <a:sym typeface="Symbol"/>
                                </a:rPr>
                              </m:ctrlPr>
                            </m:sSupPr>
                            <m:e>
                              <m:r>
                                <a:rPr lang="en-US" sz="2400" i="1">
                                  <a:latin typeface="Cambria Math"/>
                                  <a:ea typeface="Cambria Math"/>
                                  <a:sym typeface="Symbol"/>
                                </a:rPr>
                                <m:t>−</m:t>
                              </m:r>
                              <m:r>
                                <a:rPr lang="en-US" sz="2400" i="1">
                                  <a:latin typeface="Cambria Math"/>
                                  <a:ea typeface="Cambria Math"/>
                                  <a:sym typeface="Symbol"/>
                                </a:rPr>
                                <m:t>h</m:t>
                              </m:r>
                            </m:e>
                            <m:sup>
                              <m:r>
                                <a:rPr lang="en-US" sz="2400" i="1">
                                  <a:latin typeface="Cambria Math"/>
                                  <a:ea typeface="Cambria Math"/>
                                  <a:sym typeface="Symbol"/>
                                </a:rPr>
                                <m:t>2</m:t>
                              </m:r>
                            </m:sup>
                          </m:sSup>
                        </m:num>
                        <m:den>
                          <m:r>
                            <a:rPr lang="en-US" sz="2400" i="1">
                              <a:latin typeface="Cambria Math"/>
                              <a:ea typeface="Cambria Math"/>
                              <a:sym typeface="Symbol"/>
                            </a:rPr>
                            <m:t>4</m:t>
                          </m:r>
                          <m:r>
                            <a:rPr lang="en-US" sz="2400" i="1">
                              <a:latin typeface="Cambria Math"/>
                              <a:ea typeface="Cambria Math"/>
                              <a:sym typeface="Symbol"/>
                            </a:rPr>
                            <m:t>𝑚</m:t>
                          </m:r>
                          <m:sSup>
                            <m:sSupPr>
                              <m:ctrlPr>
                                <a:rPr lang="en-US" sz="2400" i="1">
                                  <a:latin typeface="Cambria Math"/>
                                  <a:ea typeface="Cambria Math"/>
                                  <a:sym typeface="Symbol"/>
                                </a:rPr>
                              </m:ctrlPr>
                            </m:sSupPr>
                            <m:e>
                              <m:r>
                                <a:rPr lang="en-US" sz="2400" i="1">
                                  <a:latin typeface="Cambria Math"/>
                                  <a:ea typeface="Cambria Math"/>
                                  <a:sym typeface="Symbol"/>
                                </a:rPr>
                                <m:t>𝑥</m:t>
                              </m:r>
                            </m:e>
                            <m:sup>
                              <m:r>
                                <a:rPr lang="en-US" sz="2400" i="1">
                                  <a:latin typeface="Cambria Math"/>
                                  <a:ea typeface="Cambria Math"/>
                                  <a:sym typeface="Symbol"/>
                                </a:rPr>
                                <m:t>3</m:t>
                              </m:r>
                            </m:sup>
                          </m:sSup>
                        </m:den>
                      </m:f>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𝑦𝑧</m:t>
                      </m:r>
                      <m:r>
                        <a:rPr lang="en-US" sz="2400" i="1">
                          <a:latin typeface="Cambria Math"/>
                          <a:ea typeface="Cambria Math"/>
                          <a:sym typeface="Symbol"/>
                        </a:rPr>
                        <m:t>=0</m:t>
                      </m:r>
                    </m:oMath>
                  </m:oMathPara>
                </a14:m>
                <a:endParaRPr lang="en-US" sz="2400" dirty="0">
                  <a:sym typeface="Symbol"/>
                </a:endParaRPr>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a:latin typeface="Cambria Math"/>
                          <a:sym typeface="Symbol"/>
                        </a:rPr>
                        <m:t>=0</m:t>
                      </m:r>
                      <m:r>
                        <a:rPr lang="en-US" sz="2400" i="1">
                          <a:latin typeface="Cambria Math"/>
                          <a:ea typeface="Cambria Math"/>
                          <a:sym typeface="Symbol"/>
                        </a:rPr>
                        <m:t>⇒</m:t>
                      </m:r>
                      <m:f>
                        <m:fPr>
                          <m:ctrlPr>
                            <a:rPr lang="en-US" sz="2400" i="1">
                              <a:latin typeface="Cambria Math"/>
                              <a:ea typeface="Cambria Math"/>
                              <a:sym typeface="Symbol"/>
                            </a:rPr>
                          </m:ctrlPr>
                        </m:fPr>
                        <m:num>
                          <m:sSup>
                            <m:sSupPr>
                              <m:ctrlPr>
                                <a:rPr lang="en-US" sz="2400" i="1">
                                  <a:latin typeface="Cambria Math"/>
                                  <a:ea typeface="Cambria Math"/>
                                  <a:sym typeface="Symbol"/>
                                </a:rPr>
                              </m:ctrlPr>
                            </m:sSupPr>
                            <m:e>
                              <m:r>
                                <a:rPr lang="en-US" sz="2400" i="1">
                                  <a:latin typeface="Cambria Math"/>
                                  <a:ea typeface="Cambria Math"/>
                                  <a:sym typeface="Symbol"/>
                                </a:rPr>
                                <m:t>−</m:t>
                              </m:r>
                              <m:r>
                                <a:rPr lang="en-US" sz="2400" i="1">
                                  <a:latin typeface="Cambria Math"/>
                                  <a:ea typeface="Cambria Math"/>
                                  <a:sym typeface="Symbol"/>
                                </a:rPr>
                                <m:t>h</m:t>
                              </m:r>
                            </m:e>
                            <m:sup>
                              <m:r>
                                <a:rPr lang="en-US" sz="2400" i="1">
                                  <a:latin typeface="Cambria Math"/>
                                  <a:ea typeface="Cambria Math"/>
                                  <a:sym typeface="Symbol"/>
                                </a:rPr>
                                <m:t>2</m:t>
                              </m:r>
                            </m:sup>
                          </m:sSup>
                        </m:num>
                        <m:den>
                          <m:r>
                            <a:rPr lang="en-US" sz="2400" i="1">
                              <a:latin typeface="Cambria Math"/>
                              <a:ea typeface="Cambria Math"/>
                              <a:sym typeface="Symbol"/>
                            </a:rPr>
                            <m:t>4</m:t>
                          </m:r>
                          <m:r>
                            <a:rPr lang="en-US" sz="2400" i="1">
                              <a:latin typeface="Cambria Math"/>
                              <a:ea typeface="Cambria Math"/>
                              <a:sym typeface="Symbol"/>
                            </a:rPr>
                            <m:t>𝑚</m:t>
                          </m:r>
                          <m:sSup>
                            <m:sSupPr>
                              <m:ctrlPr>
                                <a:rPr lang="en-US" sz="2400" i="1">
                                  <a:latin typeface="Cambria Math"/>
                                  <a:ea typeface="Cambria Math"/>
                                  <a:sym typeface="Symbol"/>
                                </a:rPr>
                              </m:ctrlPr>
                            </m:sSupPr>
                            <m:e>
                              <m:r>
                                <a:rPr lang="en-US" sz="2400" i="1">
                                  <a:latin typeface="Cambria Math"/>
                                  <a:ea typeface="Cambria Math"/>
                                  <a:sym typeface="Symbol"/>
                                </a:rPr>
                                <m:t>𝑦</m:t>
                              </m:r>
                            </m:e>
                            <m:sup>
                              <m:r>
                                <a:rPr lang="en-US" sz="2400" i="1">
                                  <a:latin typeface="Cambria Math"/>
                                  <a:ea typeface="Cambria Math"/>
                                  <a:sym typeface="Symbol"/>
                                </a:rPr>
                                <m:t>3</m:t>
                              </m:r>
                            </m:sup>
                          </m:sSup>
                        </m:den>
                      </m:f>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𝑥𝑧</m:t>
                      </m:r>
                      <m:r>
                        <a:rPr lang="en-US" sz="2400" i="1">
                          <a:latin typeface="Cambria Math"/>
                          <a:ea typeface="Cambria Math"/>
                          <a:sym typeface="Symbol"/>
                        </a:rPr>
                        <m:t>=0</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a:latin typeface="Cambria Math"/>
                          <a:sym typeface="Symbol"/>
                        </a:rPr>
                        <m:t>=0</m:t>
                      </m:r>
                      <m:r>
                        <a:rPr lang="en-US" sz="2400" i="1">
                          <a:latin typeface="Cambria Math"/>
                          <a:ea typeface="Cambria Math"/>
                          <a:sym typeface="Symbol"/>
                        </a:rPr>
                        <m:t>⇒</m:t>
                      </m:r>
                      <m:f>
                        <m:fPr>
                          <m:ctrlPr>
                            <a:rPr lang="en-US" sz="2400" i="1">
                              <a:latin typeface="Cambria Math"/>
                              <a:ea typeface="Cambria Math"/>
                              <a:sym typeface="Symbol"/>
                            </a:rPr>
                          </m:ctrlPr>
                        </m:fPr>
                        <m:num>
                          <m:sSup>
                            <m:sSupPr>
                              <m:ctrlPr>
                                <a:rPr lang="en-US" sz="2400" i="1">
                                  <a:latin typeface="Cambria Math"/>
                                  <a:ea typeface="Cambria Math"/>
                                  <a:sym typeface="Symbol"/>
                                </a:rPr>
                              </m:ctrlPr>
                            </m:sSupPr>
                            <m:e>
                              <m:r>
                                <a:rPr lang="en-US" sz="2400" i="1">
                                  <a:latin typeface="Cambria Math"/>
                                  <a:ea typeface="Cambria Math"/>
                                  <a:sym typeface="Symbol"/>
                                </a:rPr>
                                <m:t>−</m:t>
                              </m:r>
                              <m:r>
                                <a:rPr lang="en-US" sz="2400" i="1">
                                  <a:latin typeface="Cambria Math"/>
                                  <a:ea typeface="Cambria Math"/>
                                  <a:sym typeface="Symbol"/>
                                </a:rPr>
                                <m:t>h</m:t>
                              </m:r>
                            </m:e>
                            <m:sup>
                              <m:r>
                                <a:rPr lang="en-US" sz="2400" i="1">
                                  <a:latin typeface="Cambria Math"/>
                                  <a:ea typeface="Cambria Math"/>
                                  <a:sym typeface="Symbol"/>
                                </a:rPr>
                                <m:t>2</m:t>
                              </m:r>
                            </m:sup>
                          </m:sSup>
                        </m:num>
                        <m:den>
                          <m:r>
                            <a:rPr lang="en-US" sz="2400" i="1">
                              <a:latin typeface="Cambria Math"/>
                              <a:ea typeface="Cambria Math"/>
                              <a:sym typeface="Symbol"/>
                            </a:rPr>
                            <m:t>4</m:t>
                          </m:r>
                          <m:r>
                            <a:rPr lang="en-US" sz="2400" i="1">
                              <a:latin typeface="Cambria Math"/>
                              <a:ea typeface="Cambria Math"/>
                              <a:sym typeface="Symbol"/>
                            </a:rPr>
                            <m:t>𝑚</m:t>
                          </m:r>
                          <m:sSup>
                            <m:sSupPr>
                              <m:ctrlPr>
                                <a:rPr lang="en-US" sz="2400" i="1">
                                  <a:latin typeface="Cambria Math"/>
                                  <a:ea typeface="Cambria Math"/>
                                  <a:sym typeface="Symbol"/>
                                </a:rPr>
                              </m:ctrlPr>
                            </m:sSupPr>
                            <m:e>
                              <m:r>
                                <a:rPr lang="en-US" sz="2400" i="1">
                                  <a:latin typeface="Cambria Math"/>
                                  <a:ea typeface="Cambria Math"/>
                                  <a:sym typeface="Symbol"/>
                                </a:rPr>
                                <m:t>𝑧</m:t>
                              </m:r>
                            </m:e>
                            <m:sup>
                              <m:r>
                                <a:rPr lang="en-US" sz="2400" i="1">
                                  <a:latin typeface="Cambria Math"/>
                                  <a:ea typeface="Cambria Math"/>
                                  <a:sym typeface="Symbol"/>
                                </a:rPr>
                                <m:t>3</m:t>
                              </m:r>
                            </m:sup>
                          </m:sSup>
                        </m:den>
                      </m:f>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𝑥𝑦</m:t>
                      </m:r>
                      <m:r>
                        <a:rPr lang="en-US" sz="2400" i="1">
                          <a:latin typeface="Cambria Math"/>
                          <a:ea typeface="Cambria Math"/>
                          <a:sym typeface="Symbol"/>
                        </a:rPr>
                        <m:t>=0</m:t>
                      </m:r>
                    </m:oMath>
                  </m:oMathPara>
                </a14:m>
                <a:endParaRPr lang="en-US" sz="2400" dirty="0"/>
              </a:p>
              <a:p>
                <a:r>
                  <a:rPr lang="en-US" sz="2400" dirty="0"/>
                  <a:t>All these equations give </a:t>
                </a:r>
                <a14:m>
                  <m:oMath xmlns:m="http://schemas.openxmlformats.org/officeDocument/2006/math">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𝑥</m:t>
                            </m:r>
                          </m:e>
                          <m:sup>
                            <m:r>
                              <a:rPr lang="en-US" sz="2400" i="1">
                                <a:latin typeface="Cambria Math"/>
                              </a:rPr>
                              <m:t>2</m:t>
                            </m:r>
                          </m:sup>
                        </m:sSup>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𝑦</m:t>
                            </m:r>
                          </m:e>
                          <m:sup>
                            <m:r>
                              <a:rPr lang="en-US" sz="2400" i="1">
                                <a:latin typeface="Cambria Math"/>
                              </a:rPr>
                              <m:t>2</m:t>
                            </m:r>
                          </m:sup>
                        </m:sSup>
                      </m:den>
                    </m:f>
                    <m:r>
                      <a:rPr lang="en-US" sz="2400">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𝑧</m:t>
                            </m:r>
                          </m:e>
                          <m:sup>
                            <m:r>
                              <a:rPr lang="en-US" sz="2400" i="1">
                                <a:latin typeface="Cambria Math"/>
                              </a:rPr>
                              <m:t>2</m:t>
                            </m:r>
                          </m:sup>
                        </m:sSup>
                      </m:den>
                    </m:f>
                  </m:oMath>
                </a14:m>
                <a:r>
                  <a:rPr lang="en-US" sz="2400" dirty="0"/>
                  <a:t> which holds if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r>
                      <a:rPr lang="en-US" sz="2400" i="1">
                        <a:latin typeface="Cambria Math"/>
                      </a:rPr>
                      <m:t>.</m:t>
                    </m:r>
                  </m:oMath>
                </a14:m>
                <a:r>
                  <a:rPr lang="en-US" sz="2400" dirty="0"/>
                  <a:t> Thus for minimum energy, the box must be a cube.</a:t>
                </a:r>
              </a:p>
            </p:txBody>
          </p:sp>
        </mc:Choice>
        <mc:Fallback>
          <p:sp>
            <p:nvSpPr>
              <p:cNvPr id="2" name="Rectangle 1"/>
              <p:cNvSpPr>
                <a:spLocks noRot="1" noChangeAspect="1" noMove="1" noResize="1" noEditPoints="1" noAdjustHandles="1" noChangeArrowheads="1" noChangeShapeType="1" noTextEdit="1"/>
              </p:cNvSpPr>
              <p:nvPr/>
            </p:nvSpPr>
            <p:spPr>
              <a:xfrm>
                <a:off x="914400" y="762000"/>
                <a:ext cx="7315200" cy="6646756"/>
              </a:xfrm>
              <a:prstGeom prst="rect">
                <a:avLst/>
              </a:prstGeom>
              <a:blipFill rotWithShape="1">
                <a:blip r:embed="rId3" cstate="print"/>
                <a:stretch>
                  <a:fillRect l="-1250"/>
                </a:stretch>
              </a:blipFill>
            </p:spPr>
            <p:txBody>
              <a:bodyPr/>
              <a:lstStyle/>
              <a:p>
                <a:r>
                  <a:rPr lang="en-US">
                    <a:noFill/>
                  </a:rPr>
                  <a:t> </a:t>
                </a:r>
              </a:p>
            </p:txBody>
          </p:sp>
        </mc:Fallback>
      </mc:AlternateContent>
    </p:spTree>
    <p:extLst>
      <p:ext uri="{BB962C8B-B14F-4D97-AF65-F5344CB8AC3E}">
        <p14:creationId xmlns:p14="http://schemas.microsoft.com/office/powerpoint/2010/main" xmlns="" val="3764123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762000" y="316659"/>
                <a:ext cx="7848600" cy="5791009"/>
              </a:xfrm>
              <a:prstGeom prst="rect">
                <a:avLst/>
              </a:prstGeom>
              <a:noFill/>
            </p:spPr>
            <p:txBody>
              <a:bodyPr wrap="square" rtlCol="0">
                <a:spAutoFit/>
              </a:bodyPr>
              <a:lstStyle/>
              <a:p>
                <a:r>
                  <a:rPr lang="en-US" sz="2400" b="1" dirty="0" smtClean="0"/>
                  <a:t>Example:</a:t>
                </a:r>
              </a:p>
              <a:p>
                <a:r>
                  <a:rPr lang="en-US" sz="2400" dirty="0" smtClean="0"/>
                  <a:t>Construct a rectangular </a:t>
                </a:r>
                <a:r>
                  <a:rPr lang="en-US" sz="2400" dirty="0" err="1" smtClean="0"/>
                  <a:t>parellopiped</a:t>
                </a:r>
                <a:r>
                  <a:rPr lang="en-US" sz="2400" dirty="0" smtClean="0"/>
                  <a:t> (open lid) box with volume 32 cubic feet using the minimum amount of material.</a:t>
                </a:r>
              </a:p>
              <a:p>
                <a:r>
                  <a:rPr lang="en-US" sz="2400" b="1" dirty="0" smtClean="0"/>
                  <a:t>Solution:</a:t>
                </a:r>
              </a:p>
              <a:p>
                <a:r>
                  <a:rPr lang="en-US" sz="2400" dirty="0" smtClean="0"/>
                  <a:t>Let </a:t>
                </a:r>
                <a14:m>
                  <m:oMath xmlns:m="http://schemas.openxmlformats.org/officeDocument/2006/math">
                    <m:r>
                      <a:rPr lang="en-US" sz="2400" b="0" i="1" smtClean="0">
                        <a:latin typeface="Cambria Math"/>
                      </a:rPr>
                      <m:t>𝑓</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r>
                      <a:rPr lang="en-US" sz="2400" b="0" i="1" smtClean="0">
                        <a:latin typeface="Cambria Math"/>
                      </a:rPr>
                      <m:t>=</m:t>
                    </m:r>
                    <m:r>
                      <a:rPr lang="en-US" sz="2400" b="0" i="1" smtClean="0">
                        <a:latin typeface="Cambria Math"/>
                      </a:rPr>
                      <m:t>𝑥𝑦</m:t>
                    </m:r>
                    <m:r>
                      <a:rPr lang="en-US" sz="2400" b="0" i="1" smtClean="0">
                        <a:latin typeface="Cambria Math"/>
                      </a:rPr>
                      <m:t>+2</m:t>
                    </m:r>
                    <m:r>
                      <a:rPr lang="en-US" sz="2400" b="0" i="1" smtClean="0">
                        <a:latin typeface="Cambria Math"/>
                      </a:rPr>
                      <m:t>𝑥𝑧</m:t>
                    </m:r>
                    <m:r>
                      <a:rPr lang="en-US" sz="2400" b="0" i="1" smtClean="0">
                        <a:latin typeface="Cambria Math"/>
                      </a:rPr>
                      <m:t>+2</m:t>
                    </m:r>
                    <m:r>
                      <a:rPr lang="en-US" sz="2400" b="0" i="1" smtClean="0">
                        <a:latin typeface="Cambria Math"/>
                      </a:rPr>
                      <m:t>𝑦𝑧</m:t>
                    </m:r>
                    <m:r>
                      <a:rPr lang="en-US" sz="2400" b="0" i="1" smtClean="0">
                        <a:latin typeface="Cambria Math"/>
                      </a:rPr>
                      <m:t>, </m:t>
                    </m:r>
                    <m:r>
                      <a:rPr lang="en-US" sz="2400" b="0" i="1" smtClean="0">
                        <a:latin typeface="Cambria Math"/>
                      </a:rPr>
                      <m:t>𝑔</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r>
                      <a:rPr lang="en-US" sz="2400" b="0" i="1" smtClean="0">
                        <a:latin typeface="Cambria Math"/>
                      </a:rPr>
                      <m:t>=</m:t>
                    </m:r>
                    <m:r>
                      <a:rPr lang="en-US" sz="2400" b="0" i="1" smtClean="0">
                        <a:latin typeface="Cambria Math"/>
                      </a:rPr>
                      <m:t>𝑥𝑦𝑧</m:t>
                    </m:r>
                    <m:r>
                      <a:rPr lang="en-US" sz="2400" b="0" i="1" smtClean="0">
                        <a:latin typeface="Cambria Math"/>
                      </a:rPr>
                      <m:t>−32=0</m:t>
                    </m:r>
                  </m:oMath>
                </a14:m>
                <a:endParaRPr lang="en-US" sz="2400" b="0" dirty="0" smtClean="0"/>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=0</m:t>
                      </m:r>
                      <m:r>
                        <a:rPr lang="en-US" sz="2400" i="1">
                          <a:latin typeface="Cambria Math"/>
                          <a:ea typeface="Cambria Math"/>
                          <a:sym typeface="Symbol"/>
                        </a:rPr>
                        <m:t>⇒</m:t>
                      </m:r>
                      <m:r>
                        <a:rPr lang="en-US" sz="2400" b="0" i="1" smtClean="0">
                          <a:latin typeface="Cambria Math"/>
                          <a:ea typeface="Cambria Math"/>
                          <a:sym typeface="Symbol"/>
                        </a:rPr>
                        <m:t>𝑦</m:t>
                      </m:r>
                      <m:r>
                        <a:rPr lang="en-US" sz="2400" b="0" i="1" smtClean="0">
                          <a:latin typeface="Cambria Math"/>
                          <a:ea typeface="Cambria Math"/>
                          <a:sym typeface="Symbol"/>
                        </a:rPr>
                        <m:t>+2</m:t>
                      </m:r>
                      <m:r>
                        <a:rPr lang="en-US" sz="2400" b="0" i="1" smtClean="0">
                          <a:latin typeface="Cambria Math"/>
                          <a:ea typeface="Cambria Math"/>
                          <a:sym typeface="Symbol"/>
                        </a:rPr>
                        <m:t>𝑧</m:t>
                      </m:r>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𝑦𝑧</m:t>
                      </m:r>
                    </m:oMath>
                  </m:oMathPara>
                </a14:m>
                <a:endParaRPr lang="en-US" sz="2400" dirty="0">
                  <a:sym typeface="Symbol"/>
                </a:endParaRPr>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a:latin typeface="Cambria Math"/>
                          <a:sym typeface="Symbol"/>
                        </a:rPr>
                        <m:t>=0</m:t>
                      </m:r>
                      <m:r>
                        <a:rPr lang="en-US" sz="2400" i="1">
                          <a:latin typeface="Cambria Math"/>
                          <a:ea typeface="Cambria Math"/>
                          <a:sym typeface="Symbol"/>
                        </a:rPr>
                        <m:t>⇒</m:t>
                      </m:r>
                      <m:r>
                        <a:rPr lang="en-US" sz="2400" b="0" i="1" smtClean="0">
                          <a:latin typeface="Cambria Math"/>
                          <a:ea typeface="Cambria Math"/>
                          <a:sym typeface="Symbol"/>
                        </a:rPr>
                        <m:t>𝑥</m:t>
                      </m:r>
                      <m:r>
                        <a:rPr lang="en-US" sz="2400" b="0" i="1" smtClean="0">
                          <a:latin typeface="Cambria Math"/>
                          <a:ea typeface="Cambria Math"/>
                          <a:sym typeface="Symbol"/>
                        </a:rPr>
                        <m:t>+2</m:t>
                      </m:r>
                      <m:r>
                        <a:rPr lang="en-US" sz="2400" b="0" i="1" smtClean="0">
                          <a:latin typeface="Cambria Math"/>
                          <a:ea typeface="Cambria Math"/>
                          <a:sym typeface="Symbol"/>
                        </a:rPr>
                        <m:t>𝑧</m:t>
                      </m:r>
                      <m:r>
                        <a:rPr lang="en-US" sz="2400" b="0" i="1" smtClean="0">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𝑥𝑧</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a:latin typeface="Cambria Math"/>
                          <a:sym typeface="Symbol"/>
                        </a:rPr>
                        <m:t>=0</m:t>
                      </m:r>
                      <m:r>
                        <a:rPr lang="en-US" sz="2400" i="1">
                          <a:latin typeface="Cambria Math"/>
                          <a:ea typeface="Cambria Math"/>
                          <a:sym typeface="Symbol"/>
                        </a:rPr>
                        <m:t>⇒</m:t>
                      </m:r>
                      <m:r>
                        <a:rPr lang="en-US" sz="2400" b="0" i="1" smtClean="0">
                          <a:latin typeface="Cambria Math"/>
                          <a:ea typeface="Cambria Math"/>
                          <a:sym typeface="Symbol"/>
                        </a:rPr>
                        <m:t>2</m:t>
                      </m:r>
                      <m:r>
                        <a:rPr lang="en-US" sz="2400" b="0" i="1" smtClean="0">
                          <a:latin typeface="Cambria Math"/>
                          <a:ea typeface="Cambria Math"/>
                          <a:sym typeface="Symbol"/>
                        </a:rPr>
                        <m:t>𝑥</m:t>
                      </m:r>
                      <m:r>
                        <a:rPr lang="en-US" sz="2400" b="0" i="1" smtClean="0">
                          <a:latin typeface="Cambria Math"/>
                          <a:ea typeface="Cambria Math"/>
                          <a:sym typeface="Symbol"/>
                        </a:rPr>
                        <m:t>+2</m:t>
                      </m:r>
                      <m:r>
                        <a:rPr lang="en-US" sz="2400" b="0" i="1" smtClean="0">
                          <a:latin typeface="Cambria Math"/>
                          <a:ea typeface="Cambria Math"/>
                          <a:sym typeface="Symbol"/>
                        </a:rPr>
                        <m:t>𝑦</m:t>
                      </m:r>
                      <m:r>
                        <a:rPr lang="en-US" sz="2400" b="0" i="1" smtClean="0">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𝑥𝑦</m:t>
                      </m:r>
                    </m:oMath>
                  </m:oMathPara>
                </a14:m>
                <a:endParaRPr lang="en-US" sz="2400" dirty="0"/>
              </a:p>
              <a:p>
                <a:pPr marL="342900" indent="-342900">
                  <a:buAutoNum type="arabicParenBoth"/>
                </a:pPr>
                <a:r>
                  <a:rPr lang="en-US" sz="2400" dirty="0" smtClean="0"/>
                  <a:t>and (2) gives </a:t>
                </a:r>
                <a:r>
                  <a:rPr lang="en-US" sz="2400" i="1" dirty="0" smtClean="0"/>
                  <a:t>x=y.</a:t>
                </a:r>
              </a:p>
              <a:p>
                <a:r>
                  <a:rPr lang="en-US" sz="2400" dirty="0" smtClean="0"/>
                  <a:t>(2) and (3) gives </a:t>
                </a:r>
                <a:r>
                  <a:rPr lang="en-US" sz="2400" i="1" dirty="0" smtClean="0"/>
                  <a:t>z=x/2.</a:t>
                </a:r>
              </a:p>
              <a:p>
                <a:r>
                  <a:rPr lang="en-US" sz="2400" dirty="0" smtClean="0"/>
                  <a:t>Thus constraint equation gives </a:t>
                </a:r>
                <a14:m>
                  <m:oMath xmlns:m="http://schemas.openxmlformats.org/officeDocument/2006/math">
                    <m:f>
                      <m:fPr>
                        <m:ctrlPr>
                          <a:rPr lang="en-US" sz="2400" b="0" i="1" smtClean="0">
                            <a:latin typeface="Cambria Math"/>
                          </a:rPr>
                        </m:ctrlPr>
                      </m:fPr>
                      <m:num>
                        <m:sSup>
                          <m:sSupPr>
                            <m:ctrlPr>
                              <a:rPr lang="en-US" sz="2400" i="1" smtClean="0">
                                <a:latin typeface="Cambria Math"/>
                              </a:rPr>
                            </m:ctrlPr>
                          </m:sSupPr>
                          <m:e>
                            <m:r>
                              <a:rPr lang="en-US" sz="2400" i="1" smtClean="0">
                                <a:latin typeface="Cambria Math"/>
                              </a:rPr>
                              <m:t>𝑥</m:t>
                            </m:r>
                          </m:e>
                          <m:sup>
                            <m:r>
                              <a:rPr lang="en-US" sz="2400" b="0" i="1" smtClean="0">
                                <a:latin typeface="Cambria Math"/>
                              </a:rPr>
                              <m:t>3</m:t>
                            </m:r>
                          </m:sup>
                        </m:sSup>
                      </m:num>
                      <m:den>
                        <m:r>
                          <a:rPr lang="en-US" sz="2400" b="0" i="1" smtClean="0">
                            <a:latin typeface="Cambria Math"/>
                          </a:rPr>
                          <m:t>2</m:t>
                        </m:r>
                      </m:den>
                    </m:f>
                    <m:r>
                      <a:rPr lang="en-US" sz="2400" b="0" i="1" smtClean="0">
                        <a:latin typeface="Cambria Math"/>
                      </a:rPr>
                      <m:t>=32</m:t>
                    </m:r>
                  </m:oMath>
                </a14:m>
                <a:endParaRPr lang="en-US" sz="2400" dirty="0" smtClean="0"/>
              </a:p>
              <a:p>
                <a:r>
                  <a:rPr lang="en-US" sz="2400" dirty="0" smtClean="0"/>
                  <a:t>This gives x=4, y=4, z=2.</a:t>
                </a:r>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762000" y="316659"/>
                <a:ext cx="7848600" cy="5791009"/>
              </a:xfrm>
              <a:prstGeom prst="rect">
                <a:avLst/>
              </a:prstGeom>
              <a:blipFill rotWithShape="1">
                <a:blip r:embed="rId3" cstate="print"/>
                <a:stretch>
                  <a:fillRect l="-1165" t="-842" b="-1474"/>
                </a:stretch>
              </a:blipFill>
            </p:spPr>
            <p:txBody>
              <a:bodyPr/>
              <a:lstStyle/>
              <a:p>
                <a:r>
                  <a:rPr lang="en-US">
                    <a:noFill/>
                  </a:rPr>
                  <a:t> </a:t>
                </a:r>
              </a:p>
            </p:txBody>
          </p:sp>
        </mc:Fallback>
      </mc:AlternateContent>
    </p:spTree>
    <p:extLst>
      <p:ext uri="{BB962C8B-B14F-4D97-AF65-F5344CB8AC3E}">
        <p14:creationId xmlns:p14="http://schemas.microsoft.com/office/powerpoint/2010/main" xmlns="" val="902606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Equations of Motion for </a:t>
            </a:r>
            <a:r>
              <a:rPr lang="en-US" dirty="0" err="1" smtClean="0"/>
              <a:t>Holonomic</a:t>
            </a:r>
            <a:r>
              <a:rPr lang="en-US" dirty="0" smtClean="0"/>
              <a:t> Systems</a:t>
            </a:r>
            <a:endParaRPr lang="en-US" dirty="0"/>
          </a:p>
        </p:txBody>
      </p:sp>
      <mc:AlternateContent xmlns:mc="http://schemas.openxmlformats.org/markup-compatibility/2006">
        <mc:Choice xmlns:a14="http://schemas.microsoft.com/office/drawing/2010/main" xmlns="" Requires="a14">
          <p:sp>
            <p:nvSpPr>
              <p:cNvPr id="4" name="TextBox 3"/>
              <p:cNvSpPr txBox="1"/>
              <p:nvPr/>
            </p:nvSpPr>
            <p:spPr>
              <a:xfrm>
                <a:off x="1066800" y="1676400"/>
                <a:ext cx="7010400" cy="4258538"/>
              </a:xfrm>
              <a:prstGeom prst="rect">
                <a:avLst/>
              </a:prstGeom>
              <a:noFill/>
            </p:spPr>
            <p:txBody>
              <a:bodyPr wrap="square" rtlCol="0">
                <a:spAutoFit/>
              </a:bodyPr>
              <a:lstStyle/>
              <a:p>
                <a:pPr algn="just"/>
                <a:r>
                  <a:rPr lang="en-US" sz="2400" dirty="0" smtClean="0"/>
                  <a:t>Consider a system of </a:t>
                </a:r>
                <a:r>
                  <a:rPr lang="en-US" sz="2400" i="1" dirty="0" smtClean="0"/>
                  <a:t>n</a:t>
                </a:r>
                <a:r>
                  <a:rPr lang="en-US" sz="2400" dirty="0" smtClean="0"/>
                  <a:t> particles subject to k equations</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ea typeface="Cambria Math"/>
                            </a:rPr>
                          </m:ctrlPr>
                        </m:sSubPr>
                        <m:e>
                          <m:sSub>
                            <m:sSubPr>
                              <m:ctrlPr>
                                <a:rPr lang="en-US" sz="2400" i="1" smtClean="0">
                                  <a:latin typeface="Cambria Math"/>
                                  <a:ea typeface="Cambria Math"/>
                                </a:rPr>
                              </m:ctrlPr>
                            </m:sSubPr>
                            <m:e>
                              <m:r>
                                <a:rPr lang="en-US" sz="2400" i="1" smtClean="0">
                                  <a:latin typeface="Cambria Math"/>
                                  <a:ea typeface="Cambria Math"/>
                                </a:rPr>
                                <m:t>𝜑</m:t>
                              </m:r>
                            </m:e>
                            <m:sub>
                              <m:r>
                                <a:rPr lang="en-US" sz="2400" b="0" i="1" smtClean="0">
                                  <a:latin typeface="Cambria Math"/>
                                  <a:ea typeface="Cambria Math"/>
                                </a:rPr>
                                <m:t>𝑗</m:t>
                              </m:r>
                            </m:sub>
                          </m:sSub>
                          <m:r>
                            <a:rPr lang="en-US" sz="2400" b="0" i="1" smtClean="0">
                              <a:latin typeface="Cambria Math"/>
                              <a:ea typeface="Cambria Math"/>
                            </a:rPr>
                            <m:t>(</m:t>
                          </m:r>
                          <m:r>
                            <a:rPr lang="en-US" sz="2400" i="1">
                              <a:latin typeface="Cambria Math"/>
                              <a:ea typeface="Cambria Math"/>
                            </a:rPr>
                            <m:t>𝑥</m:t>
                          </m:r>
                        </m:e>
                        <m:sub>
                          <m:r>
                            <a:rPr lang="en-US" sz="2400" i="1">
                              <a:latin typeface="Cambria Math"/>
                              <a:ea typeface="Cambria Math"/>
                            </a:rPr>
                            <m:t>1</m:t>
                          </m:r>
                        </m:sub>
                      </m:sSub>
                      <m:r>
                        <a:rPr lang="en-US" sz="2400" i="1">
                          <a:latin typeface="Cambria Math"/>
                          <a:ea typeface="Cambria Math"/>
                        </a:rPr>
                        <m:t>,</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2</m:t>
                          </m:r>
                        </m:sub>
                      </m:sSub>
                      <m:r>
                        <a:rPr lang="en-US" sz="2400" i="1">
                          <a:latin typeface="Cambria Math"/>
                          <a:ea typeface="Cambria Math"/>
                        </a:rPr>
                        <m:t>,…,</m:t>
                      </m:r>
                      <m:r>
                        <a:rPr lang="en-US" sz="2400" i="1" smtClean="0">
                          <a:latin typeface="Cambria Math"/>
                          <a:ea typeface="Cambria Math"/>
                        </a:rPr>
                        <m:t> </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3</m:t>
                          </m:r>
                          <m:r>
                            <a:rPr lang="en-US" sz="2400" i="1">
                              <a:latin typeface="Cambria Math"/>
                              <a:ea typeface="Cambria Math"/>
                            </a:rPr>
                            <m:t>𝑛</m:t>
                          </m:r>
                        </m:sub>
                      </m:sSub>
                      <m:r>
                        <a:rPr lang="en-US" sz="2400" b="0" i="1" smtClean="0">
                          <a:latin typeface="Cambria Math"/>
                          <a:ea typeface="Cambria Math"/>
                        </a:rPr>
                        <m:t>)=0, </m:t>
                      </m:r>
                      <m:r>
                        <a:rPr lang="en-US" sz="2400" b="0" i="1" smtClean="0">
                          <a:latin typeface="Cambria Math"/>
                          <a:ea typeface="Cambria Math"/>
                        </a:rPr>
                        <m:t>𝑗</m:t>
                      </m:r>
                      <m:r>
                        <a:rPr lang="en-US" sz="2400" b="0" i="1" smtClean="0">
                          <a:latin typeface="Cambria Math"/>
                          <a:ea typeface="Cambria Math"/>
                        </a:rPr>
                        <m:t>=1,2,…,</m:t>
                      </m:r>
                      <m:r>
                        <a:rPr lang="en-US" sz="2400" b="0" i="1" smtClean="0">
                          <a:latin typeface="Cambria Math"/>
                          <a:ea typeface="Cambria Math"/>
                        </a:rPr>
                        <m:t>𝑘</m:t>
                      </m:r>
                    </m:oMath>
                  </m:oMathPara>
                </a14:m>
                <a:endParaRPr lang="en-US" sz="2400" dirty="0" smtClean="0"/>
              </a:p>
              <a:p>
                <a:pPr algn="just"/>
                <a:r>
                  <a:rPr lang="en-US" sz="2400" dirty="0" smtClean="0"/>
                  <a:t>A virtual displacement of the system with components </a:t>
                </a:r>
                <a14:m>
                  <m:oMath xmlns:m="http://schemas.openxmlformats.org/officeDocument/2006/math">
                    <m:sSub>
                      <m:sSubPr>
                        <m:ctrlPr>
                          <a:rPr lang="en-US" sz="2400" i="1">
                            <a:latin typeface="Cambria Math"/>
                            <a:ea typeface="Cambria Math"/>
                          </a:rPr>
                        </m:ctrlPr>
                      </m:sSubPr>
                      <m:e>
                        <m:r>
                          <a:rPr lang="en-US" sz="2400" i="1">
                            <a:latin typeface="Cambria Math"/>
                            <a:ea typeface="Cambria Math"/>
                          </a:rPr>
                          <m:t>𝛿</m:t>
                        </m:r>
                        <m:r>
                          <a:rPr lang="en-US" sz="2400" i="1">
                            <a:latin typeface="Cambria Math"/>
                            <a:ea typeface="Cambria Math"/>
                          </a:rPr>
                          <m:t>𝑥</m:t>
                        </m:r>
                      </m:e>
                      <m:sub>
                        <m:r>
                          <a:rPr lang="en-US" sz="2400" b="0" i="1" smtClean="0">
                            <a:latin typeface="Cambria Math"/>
                            <a:ea typeface="Cambria Math"/>
                          </a:rPr>
                          <m:t>1</m:t>
                        </m:r>
                      </m:sub>
                    </m:sSub>
                    <m:r>
                      <a:rPr lang="en-US" sz="2400" i="1">
                        <a:latin typeface="Cambria Math"/>
                        <a:ea typeface="Cambria Math"/>
                      </a:rPr>
                      <m:t>,</m:t>
                    </m:r>
                    <m:sSub>
                      <m:sSubPr>
                        <m:ctrlPr>
                          <a:rPr lang="en-US" sz="2400" i="1">
                            <a:latin typeface="Cambria Math"/>
                            <a:ea typeface="Cambria Math"/>
                          </a:rPr>
                        </m:ctrlPr>
                      </m:sSubPr>
                      <m:e>
                        <m:r>
                          <a:rPr lang="en-US" sz="2400" i="1" smtClean="0">
                            <a:latin typeface="Cambria Math"/>
                            <a:ea typeface="Cambria Math"/>
                          </a:rPr>
                          <m:t>𝛿</m:t>
                        </m:r>
                        <m:r>
                          <a:rPr lang="en-US" sz="2400" i="1">
                            <a:latin typeface="Cambria Math"/>
                            <a:ea typeface="Cambria Math"/>
                          </a:rPr>
                          <m:t>𝑥</m:t>
                        </m:r>
                      </m:e>
                      <m:sub>
                        <m:r>
                          <a:rPr lang="en-US" sz="2400" i="1">
                            <a:latin typeface="Cambria Math"/>
                            <a:ea typeface="Cambria Math"/>
                          </a:rPr>
                          <m:t>2</m:t>
                        </m:r>
                      </m:sub>
                    </m:sSub>
                    <m:r>
                      <a:rPr lang="en-US" sz="2400" i="1">
                        <a:latin typeface="Cambria Math"/>
                        <a:ea typeface="Cambria Math"/>
                      </a:rPr>
                      <m:t>,…, </m:t>
                    </m:r>
                    <m:r>
                      <a:rPr lang="en-US" sz="2400" i="1" smtClean="0">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3</m:t>
                        </m:r>
                        <m:r>
                          <a:rPr lang="en-US" sz="2400" i="1">
                            <a:latin typeface="Cambria Math"/>
                            <a:ea typeface="Cambria Math"/>
                          </a:rPr>
                          <m:t>𝑛</m:t>
                        </m:r>
                      </m:sub>
                    </m:sSub>
                  </m:oMath>
                </a14:m>
                <a:r>
                  <a:rPr lang="en-US" sz="2400" dirty="0" smtClean="0"/>
                  <a:t> is defined by</a:t>
                </a:r>
              </a:p>
              <a:p>
                <a:pPr algn="just"/>
                <a14:m>
                  <m:oMath xmlns:m="http://schemas.openxmlformats.org/officeDocument/2006/math">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1</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2</m:t>
                            </m:r>
                          </m:sub>
                        </m:sSub>
                      </m:den>
                    </m:f>
                    <m:r>
                      <a:rPr lang="en-US" sz="2400" i="1">
                        <a:latin typeface="Cambria Math"/>
                        <a:ea typeface="Cambria Math"/>
                      </a:rPr>
                      <m:t>𝛿</m:t>
                    </m:r>
                    <m:sSub>
                      <m:sSubPr>
                        <m:ctrlPr>
                          <a:rPr lang="en-US" sz="2400" i="1" smtClean="0">
                            <a:latin typeface="Cambria Math"/>
                          </a:rPr>
                        </m:ctrlPr>
                      </m:sSubPr>
                      <m:e>
                        <m:r>
                          <a:rPr lang="en-US" sz="2400" b="0" i="1" smtClean="0">
                            <a:latin typeface="Cambria Math"/>
                          </a:rPr>
                          <m:t>𝑥</m:t>
                        </m:r>
                      </m:e>
                      <m:sub>
                        <m:r>
                          <a:rPr lang="en-US" sz="2400" b="0" i="1" smtClean="0">
                            <a:latin typeface="Cambria Math"/>
                          </a:rPr>
                          <m:t>2</m:t>
                        </m:r>
                      </m:sub>
                    </m:sSub>
                    <m:r>
                      <a:rPr lang="en-US" sz="2400" i="1">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b="0" i="1" smtClean="0">
                                <a:latin typeface="Cambria Math"/>
                              </a:rPr>
                              <m:t>3</m:t>
                            </m:r>
                            <m:r>
                              <a:rPr lang="en-US" sz="2400" i="1">
                                <a:latin typeface="Cambria Math"/>
                              </a:rPr>
                              <m:t>𝑛</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3</m:t>
                        </m:r>
                        <m:r>
                          <a:rPr lang="en-US" sz="2400" i="1">
                            <a:latin typeface="Cambria Math"/>
                          </a:rPr>
                          <m:t>𝑛</m:t>
                        </m:r>
                      </m:sub>
                    </m:sSub>
                    <m:r>
                      <a:rPr lang="en-US" sz="2400" i="1">
                        <a:latin typeface="Cambria Math"/>
                      </a:rPr>
                      <m:t>=0</m:t>
                    </m:r>
                  </m:oMath>
                </a14:m>
                <a:r>
                  <a:rPr lang="en-US" sz="2400" dirty="0" smtClean="0"/>
                  <a:t>	(1)</a:t>
                </a:r>
                <a:endParaRPr lang="en-US" sz="2400" dirty="0"/>
              </a:p>
              <a:p>
                <a:pPr algn="just"/>
                <a14:m>
                  <m:oMath xmlns:m="http://schemas.openxmlformats.org/officeDocument/2006/math">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1</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2</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2</m:t>
                        </m:r>
                      </m:sub>
                    </m:sSub>
                    <m:r>
                      <a:rPr lang="en-US" sz="2400" i="1">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r>
                      <a:rPr lang="en-US" sz="2400" i="1">
                        <a:latin typeface="Cambria Math"/>
                      </a:rPr>
                      <m:t>=0</m:t>
                    </m:r>
                  </m:oMath>
                </a14:m>
                <a:r>
                  <a:rPr lang="en-US" sz="2400" dirty="0" smtClean="0"/>
                  <a:t>	(2)</a:t>
                </a:r>
              </a:p>
              <a:p>
                <a:pPr algn="just"/>
                <a14:m>
                  <m:oMath xmlns:m="http://schemas.openxmlformats.org/officeDocument/2006/math">
                    <m:r>
                      <a:rPr lang="en-US" sz="2400" b="0" i="1" smtClean="0">
                        <a:latin typeface="Cambria Math"/>
                      </a:rPr>
                      <m:t>…</m:t>
                    </m:r>
                  </m:oMath>
                </a14:m>
                <a:r>
                  <a:rPr lang="en-US" sz="2400" dirty="0" smtClean="0"/>
                  <a:t>	</a:t>
                </a:r>
              </a:p>
              <a:p>
                <a:pPr algn="just"/>
                <a14:m>
                  <m:oMath xmlns:m="http://schemas.openxmlformats.org/officeDocument/2006/math">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1</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2</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2</m:t>
                        </m:r>
                      </m:sub>
                    </m:sSub>
                    <m:r>
                      <a:rPr lang="en-US" sz="2400" i="1">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r>
                      <a:rPr lang="en-US" sz="2400" i="1">
                        <a:latin typeface="Cambria Math"/>
                      </a:rPr>
                      <m:t>=0</m:t>
                    </m:r>
                  </m:oMath>
                </a14:m>
                <a:r>
                  <a:rPr lang="en-US" sz="2400" dirty="0" smtClean="0"/>
                  <a:t>	(k)</a:t>
                </a:r>
              </a:p>
              <a:p>
                <a:pPr algn="just"/>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1066800" y="1676400"/>
                <a:ext cx="7010400" cy="4258538"/>
              </a:xfrm>
              <a:prstGeom prst="rect">
                <a:avLst/>
              </a:prstGeom>
              <a:blipFill rotWithShape="1">
                <a:blip r:embed="rId3" cstate="print"/>
                <a:stretch>
                  <a:fillRect l="-1304" t="-1144" r="-1304"/>
                </a:stretch>
              </a:blipFill>
            </p:spPr>
            <p:txBody>
              <a:bodyPr/>
              <a:lstStyle/>
              <a:p>
                <a:r>
                  <a:rPr lang="en-US">
                    <a:noFill/>
                  </a:rPr>
                  <a:t> </a:t>
                </a:r>
              </a:p>
            </p:txBody>
          </p:sp>
        </mc:Fallback>
      </mc:AlternateContent>
    </p:spTree>
    <p:extLst>
      <p:ext uri="{BB962C8B-B14F-4D97-AF65-F5344CB8AC3E}">
        <p14:creationId xmlns:p14="http://schemas.microsoft.com/office/powerpoint/2010/main" xmlns="" val="3665845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90600" y="989563"/>
                <a:ext cx="7315200" cy="4085286"/>
              </a:xfrm>
              <a:prstGeom prst="rect">
                <a:avLst/>
              </a:prstGeom>
            </p:spPr>
            <p:txBody>
              <a:bodyPr>
                <a:spAutoFit/>
              </a:bodyPr>
              <a:lstStyle/>
              <a:p>
                <a:pPr algn="just"/>
                <a:r>
                  <a:rPr lang="en-US" sz="2400" dirty="0"/>
                  <a:t>To obtain Lagrange’s equation of motion, we start with D’ </a:t>
                </a:r>
                <a:r>
                  <a:rPr lang="en-US" sz="2400" dirty="0" err="1"/>
                  <a:t>Alambert’s</a:t>
                </a:r>
                <a:r>
                  <a:rPr lang="en-US" sz="2400" dirty="0"/>
                  <a:t> principle in the form</a:t>
                </a:r>
              </a:p>
              <a:p>
                <a:pPr algn="just"/>
                <a14:m>
                  <m:oMathPara xmlns:m="http://schemas.openxmlformats.org/officeDocument/2006/math">
                    <m:oMathParaPr>
                      <m:jc m:val="centerGroup"/>
                    </m:oMathParaPr>
                    <m:oMath xmlns:m="http://schemas.openxmlformats.org/officeDocument/2006/math">
                      <m:nary>
                        <m:naryPr>
                          <m:chr m:val="∑"/>
                          <m:ctrlPr>
                            <a:rPr lang="en-US" sz="2400" i="1">
                              <a:latin typeface="Cambria Math"/>
                            </a:rPr>
                          </m:ctrlPr>
                        </m:naryPr>
                        <m:sub>
                          <m:r>
                            <m:rPr>
                              <m:brk m:alnAt="23"/>
                            </m:rPr>
                            <a:rPr lang="en-US" sz="2400" i="1">
                              <a:latin typeface="Cambria Math"/>
                            </a:rPr>
                            <m:t>𝑖</m:t>
                          </m:r>
                          <m:r>
                            <a:rPr lang="en-US" sz="2400" i="1">
                              <a:latin typeface="Cambria Math"/>
                            </a:rPr>
                            <m:t>=1</m:t>
                          </m:r>
                        </m:sub>
                        <m:sup>
                          <m:r>
                            <a:rPr lang="en-US" sz="2400" i="1">
                              <a:latin typeface="Cambria Math"/>
                            </a:rPr>
                            <m:t>3</m:t>
                          </m:r>
                          <m:r>
                            <a:rPr lang="en-US" sz="2400" i="1">
                              <a:latin typeface="Cambria Math"/>
                            </a:rPr>
                            <m:t>𝑛</m:t>
                          </m:r>
                        </m:sup>
                        <m:e>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e>
                      </m:nary>
                      <m:r>
                        <a:rPr lang="en-US" sz="2400" i="1">
                          <a:latin typeface="Cambria Math"/>
                          <a:ea typeface="Cambria Math"/>
                        </a:rPr>
                        <m:t>=0</m:t>
                      </m:r>
                    </m:oMath>
                  </m:oMathPara>
                </a14:m>
                <a:endParaRPr lang="en-US" sz="2400" dirty="0"/>
              </a:p>
              <a:p>
                <a:pPr algn="just"/>
                <a:r>
                  <a:rPr lang="en-US" sz="2400" dirty="0"/>
                  <a:t>where the components </a:t>
                </a:r>
                <a14:m>
                  <m:oMath xmlns:m="http://schemas.openxmlformats.org/officeDocument/2006/math">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r>
                      <a:rPr lang="en-US" sz="2400" i="1">
                        <a:latin typeface="Cambria Math"/>
                        <a:ea typeface="Cambria Math"/>
                      </a:rPr>
                      <m:t>,</m:t>
                    </m:r>
                    <m:r>
                      <a:rPr lang="en-US" sz="2400" i="1">
                        <a:latin typeface="Cambria Math"/>
                        <a:ea typeface="Cambria Math"/>
                      </a:rPr>
                      <m:t>𝑖</m:t>
                    </m:r>
                    <m:r>
                      <a:rPr lang="en-US" sz="2400" i="1">
                        <a:latin typeface="Cambria Math"/>
                        <a:ea typeface="Cambria Math"/>
                      </a:rPr>
                      <m:t>=1,2,…,3</m:t>
                    </m:r>
                    <m:r>
                      <a:rPr lang="en-US" sz="2400" i="1">
                        <a:latin typeface="Cambria Math"/>
                        <a:ea typeface="Cambria Math"/>
                      </a:rPr>
                      <m:t>𝑛</m:t>
                    </m:r>
                  </m:oMath>
                </a14:m>
                <a:r>
                  <a:rPr lang="en-US" sz="2400" dirty="0"/>
                  <a:t>  satisfy the system of above given equations.</a:t>
                </a:r>
              </a:p>
              <a:p>
                <a:pPr algn="just"/>
                <a:endParaRPr lang="en-US" sz="2400" dirty="0"/>
              </a:p>
              <a:p>
                <a:pPr algn="just"/>
                <a:r>
                  <a:rPr lang="en-US" sz="2400" dirty="0"/>
                  <a:t>Let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oMath>
                </a14:m>
                <a:r>
                  <a:rPr lang="en-US" sz="2400" dirty="0"/>
                  <a:t> be scalars, called Lagrange undetermined multipliers, but will chosen in a specified manner</a:t>
                </a:r>
                <a:r>
                  <a:rPr lang="en-US" sz="2400" dirty="0" smtClean="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90600" y="989563"/>
                <a:ext cx="7315200" cy="4085286"/>
              </a:xfrm>
              <a:prstGeom prst="rect">
                <a:avLst/>
              </a:prstGeom>
              <a:blipFill rotWithShape="1">
                <a:blip r:embed="rId2" cstate="print"/>
                <a:stretch>
                  <a:fillRect l="-1333" t="-1194" r="-1250" b="-2388"/>
                </a:stretch>
              </a:blipFill>
            </p:spPr>
            <p:txBody>
              <a:bodyPr/>
              <a:lstStyle/>
              <a:p>
                <a:r>
                  <a:rPr lang="en-US">
                    <a:noFill/>
                  </a:rPr>
                  <a:t> </a:t>
                </a:r>
              </a:p>
            </p:txBody>
          </p:sp>
        </mc:Fallback>
      </mc:AlternateContent>
    </p:spTree>
    <p:extLst>
      <p:ext uri="{BB962C8B-B14F-4D97-AF65-F5344CB8AC3E}">
        <p14:creationId xmlns:p14="http://schemas.microsoft.com/office/powerpoint/2010/main" xmlns="" val="28671164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1096314"/>
                <a:ext cx="7315200" cy="4085286"/>
              </a:xfrm>
              <a:prstGeom prst="rect">
                <a:avLst/>
              </a:prstGeom>
            </p:spPr>
            <p:txBody>
              <a:bodyPr wrap="square">
                <a:spAutoFit/>
              </a:bodyPr>
              <a:lstStyle/>
              <a:p>
                <a:pPr algn="just"/>
                <a:r>
                  <a:rPr lang="en-US" sz="2400" dirty="0" smtClean="0"/>
                  <a:t>Multiply </a:t>
                </a:r>
                <a:r>
                  <a:rPr lang="en-US" sz="2400" dirty="0"/>
                  <a:t>(1) by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oMath>
                </a14:m>
                <a:r>
                  <a:rPr lang="en-US" sz="2400" dirty="0"/>
                  <a:t>, (2) by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oMath>
                </a14:m>
                <a:r>
                  <a:rPr lang="en-US" sz="2400" dirty="0"/>
                  <a:t>, …, (k) by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oMath>
                </a14:m>
                <a:r>
                  <a:rPr lang="en-US" sz="2400" dirty="0"/>
                  <a:t> and add it to the D’ </a:t>
                </a:r>
                <a:r>
                  <a:rPr lang="en-US" sz="2400" dirty="0" err="1"/>
                  <a:t>Alambert’s</a:t>
                </a:r>
                <a:r>
                  <a:rPr lang="en-US" sz="2400" dirty="0"/>
                  <a:t> principle, we have</a:t>
                </a:r>
              </a:p>
              <a:p>
                <a:pPr algn="just"/>
                <a14:m>
                  <m:oMathPara xmlns:m="http://schemas.openxmlformats.org/officeDocument/2006/math">
                    <m:oMathParaPr>
                      <m:jc m:val="centerGroup"/>
                    </m:oMathParaPr>
                    <m:oMath xmlns:m="http://schemas.openxmlformats.org/officeDocument/2006/math">
                      <m:nary>
                        <m:naryPr>
                          <m:chr m:val="∑"/>
                          <m:ctrlPr>
                            <a:rPr lang="en-US" sz="2400" i="1">
                              <a:latin typeface="Cambria Math"/>
                            </a:rPr>
                          </m:ctrlPr>
                        </m:naryPr>
                        <m:sub>
                          <m:r>
                            <m:rPr>
                              <m:brk m:alnAt="23"/>
                            </m:rPr>
                            <a:rPr lang="en-US" sz="2400" i="1">
                              <a:latin typeface="Cambria Math"/>
                            </a:rPr>
                            <m:t>𝑖</m:t>
                          </m:r>
                          <m:r>
                            <a:rPr lang="en-US" sz="2400" i="1">
                              <a:latin typeface="Cambria Math"/>
                            </a:rPr>
                            <m:t>=1</m:t>
                          </m:r>
                        </m:sub>
                        <m:sup>
                          <m:r>
                            <a:rPr lang="en-US" sz="2400" i="1">
                              <a:latin typeface="Cambria Math"/>
                            </a:rPr>
                            <m:t>3</m:t>
                          </m:r>
                          <m:r>
                            <a:rPr lang="en-US" sz="2400" i="1">
                              <a:latin typeface="Cambria Math"/>
                            </a:rPr>
                            <m:t>𝑛</m:t>
                          </m:r>
                        </m:sup>
                        <m:e>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b="0" i="1" smtClean="0">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b="0" i="1" smtClean="0">
                                  <a:latin typeface="Cambria Math"/>
                                  <a:ea typeface="Cambria Math"/>
                                </a:rPr>
                                <m:t>3</m:t>
                              </m:r>
                              <m:r>
                                <a:rPr lang="en-US" sz="2400" b="0" i="1" smtClean="0">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3</m:t>
                                  </m:r>
                                  <m:r>
                                    <a:rPr lang="en-US" sz="2400" b="0" i="1" smtClean="0">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e>
                      </m:nary>
                      <m:r>
                        <a:rPr lang="en-US" sz="2400" i="1">
                          <a:latin typeface="Cambria Math"/>
                          <a:ea typeface="Cambria Math"/>
                        </a:rPr>
                        <m:t>=0</m:t>
                      </m:r>
                    </m:oMath>
                  </m:oMathPara>
                </a14:m>
                <a:endParaRPr lang="en-US" sz="2400" dirty="0" smtClean="0"/>
              </a:p>
              <a:p>
                <a:pPr algn="just"/>
                <a:r>
                  <a:rPr lang="en-US" sz="2400" dirty="0" smtClean="0"/>
                  <a:t>Since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𝑖</m:t>
                        </m:r>
                      </m:sub>
                    </m:sSub>
                    <m:r>
                      <a:rPr lang="en-US" sz="2400" b="0" i="1" smtClean="0">
                        <a:latin typeface="Cambria Math"/>
                      </a:rPr>
                      <m:t>, </m:t>
                    </m:r>
                    <m:r>
                      <a:rPr lang="en-US" sz="2400" b="0" i="1" smtClean="0">
                        <a:latin typeface="Cambria Math"/>
                      </a:rPr>
                      <m:t>𝑖</m:t>
                    </m:r>
                    <m:r>
                      <a:rPr lang="en-US" sz="2400" b="0" i="1" smtClean="0">
                        <a:latin typeface="Cambria Math"/>
                      </a:rPr>
                      <m:t>=1,2,…,3</m:t>
                    </m:r>
                    <m:r>
                      <a:rPr lang="en-US" sz="2400" b="0" i="1" smtClean="0">
                        <a:latin typeface="Cambria Math"/>
                      </a:rPr>
                      <m:t>𝑛</m:t>
                    </m:r>
                  </m:oMath>
                </a14:m>
                <a:r>
                  <a:rPr lang="en-US" sz="2400" dirty="0" smtClean="0"/>
                  <a:t> satisfy the k equations, they determine some k of the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𝑖</m:t>
                        </m:r>
                      </m:sub>
                    </m:sSub>
                    <m:r>
                      <a:rPr lang="en-US" sz="2400" i="1">
                        <a:latin typeface="Cambria Math"/>
                      </a:rPr>
                      <m:t>, </m:t>
                    </m:r>
                    <m:r>
                      <a:rPr lang="en-US" sz="2400" i="1">
                        <a:latin typeface="Cambria Math"/>
                      </a:rPr>
                      <m:t>𝑖</m:t>
                    </m:r>
                    <m:r>
                      <a:rPr lang="en-US" sz="2400" i="1">
                        <a:latin typeface="Cambria Math"/>
                      </a:rPr>
                      <m:t>=1,2, …,3</m:t>
                    </m:r>
                    <m:r>
                      <a:rPr lang="en-US" sz="2400" i="1">
                        <a:latin typeface="Cambria Math"/>
                      </a:rPr>
                      <m:t>𝑛</m:t>
                    </m:r>
                  </m:oMath>
                </a14:m>
                <a:r>
                  <a:rPr lang="en-US" sz="2400" dirty="0" smtClean="0"/>
                  <a:t> i.e.,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1</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2</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𝑘</m:t>
                        </m:r>
                      </m:sub>
                    </m:sSub>
                  </m:oMath>
                </a14:m>
                <a:r>
                  <a:rPr lang="en-US" sz="2400" dirty="0" smtClean="0"/>
                  <a:t> in terms of the other 3n-k=f components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𝑘</m:t>
                        </m:r>
                        <m:r>
                          <a:rPr lang="en-US" sz="2400" b="0" i="1" smtClean="0">
                            <a:latin typeface="Cambria Math"/>
                          </a:rPr>
                          <m:t>+1</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𝑘</m:t>
                        </m:r>
                        <m:r>
                          <a:rPr lang="en-US" sz="2400" i="1">
                            <a:latin typeface="Cambria Math"/>
                          </a:rPr>
                          <m:t>+2</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3</m:t>
                        </m:r>
                        <m:r>
                          <a:rPr lang="en-US" sz="2400" b="0" i="1" smtClean="0">
                            <a:latin typeface="Cambria Math"/>
                          </a:rPr>
                          <m:t>𝑛</m:t>
                        </m:r>
                      </m:sub>
                    </m:sSub>
                  </m:oMath>
                </a14:m>
                <a:r>
                  <a:rPr lang="en-US" sz="2400" dirty="0" smtClean="0"/>
                  <a:t> which can be chosen arbitrarily.</a:t>
                </a:r>
              </a:p>
            </p:txBody>
          </p:sp>
        </mc:Choice>
        <mc:Fallback>
          <p:sp>
            <p:nvSpPr>
              <p:cNvPr id="2" name="Rectangle 1"/>
              <p:cNvSpPr>
                <a:spLocks noRot="1" noChangeAspect="1" noMove="1" noResize="1" noEditPoints="1" noAdjustHandles="1" noChangeArrowheads="1" noChangeShapeType="1" noTextEdit="1"/>
              </p:cNvSpPr>
              <p:nvPr/>
            </p:nvSpPr>
            <p:spPr>
              <a:xfrm>
                <a:off x="914400" y="1096314"/>
                <a:ext cx="7315200" cy="4085286"/>
              </a:xfrm>
              <a:prstGeom prst="rect">
                <a:avLst/>
              </a:prstGeom>
              <a:blipFill rotWithShape="1">
                <a:blip r:embed="rId3" cstate="print"/>
                <a:stretch>
                  <a:fillRect l="-1250" t="-1194" r="-1250" b="-2388"/>
                </a:stretch>
              </a:blipFill>
            </p:spPr>
            <p:txBody>
              <a:bodyPr/>
              <a:lstStyle/>
              <a:p>
                <a:r>
                  <a:rPr lang="en-US">
                    <a:noFill/>
                  </a:rPr>
                  <a:t> </a:t>
                </a:r>
              </a:p>
            </p:txBody>
          </p:sp>
        </mc:Fallback>
      </mc:AlternateContent>
    </p:spTree>
    <p:extLst>
      <p:ext uri="{BB962C8B-B14F-4D97-AF65-F5344CB8AC3E}">
        <p14:creationId xmlns:p14="http://schemas.microsoft.com/office/powerpoint/2010/main" xmlns="" val="2641615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461329"/>
                <a:ext cx="7696200" cy="5614679"/>
              </a:xfrm>
              <a:prstGeom prst="rect">
                <a:avLst/>
              </a:prstGeom>
            </p:spPr>
            <p:txBody>
              <a:bodyPr wrap="square">
                <a:spAutoFit/>
              </a:bodyPr>
              <a:lstStyle/>
              <a:p>
                <a:pPr algn="just"/>
                <a:endParaRPr lang="en-US" sz="2400" dirty="0" smtClean="0"/>
              </a:p>
              <a:p>
                <a:pPr algn="just"/>
                <a:r>
                  <a:rPr lang="en-US" sz="2400" dirty="0"/>
                  <a:t>Choose Lagrange’s multipliers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oMath>
                </a14:m>
                <a:r>
                  <a:rPr lang="en-US" sz="2400" dirty="0"/>
                  <a:t> such that they satisfy the k equations</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 </m:t>
                      </m:r>
                      <m:r>
                        <m:rPr>
                          <m:sty m:val="p"/>
                        </m:rPr>
                        <a:rPr lang="en-US" sz="2400">
                          <a:latin typeface="Cambria Math"/>
                        </a:rPr>
                        <m:t>i</m:t>
                      </m:r>
                      <m:r>
                        <a:rPr lang="en-US" sz="2400">
                          <a:latin typeface="Cambria Math"/>
                        </a:rPr>
                        <m:t>=1,2,…,</m:t>
                      </m:r>
                      <m:r>
                        <m:rPr>
                          <m:sty m:val="p"/>
                        </m:rPr>
                        <a:rPr lang="en-US" sz="2400">
                          <a:latin typeface="Cambria Math"/>
                        </a:rPr>
                        <m:t>k</m:t>
                      </m:r>
                    </m:oMath>
                  </m:oMathPara>
                </a14:m>
                <a:endParaRPr lang="en-US" sz="2400" dirty="0"/>
              </a:p>
              <a:p>
                <a:pPr algn="just"/>
                <a:r>
                  <a:rPr lang="en-US" sz="2400" dirty="0"/>
                  <a:t>Thus the summation reduces to</a:t>
                </a:r>
              </a:p>
              <a:p>
                <a:pPr algn="just"/>
                <a14:m>
                  <m:oMathPara xmlns:m="http://schemas.openxmlformats.org/officeDocument/2006/math">
                    <m:oMathParaPr>
                      <m:jc m:val="centerGroup"/>
                    </m:oMathParaPr>
                    <m:oMath xmlns:m="http://schemas.openxmlformats.org/officeDocument/2006/math">
                      <m:nary>
                        <m:naryPr>
                          <m:chr m:val="∑"/>
                          <m:ctrlPr>
                            <a:rPr lang="en-US" sz="2400" i="1">
                              <a:latin typeface="Cambria Math"/>
                            </a:rPr>
                          </m:ctrlPr>
                        </m:naryPr>
                        <m:sub>
                          <m:r>
                            <m:rPr>
                              <m:brk m:alnAt="23"/>
                            </m:rPr>
                            <a:rPr lang="en-US" sz="2400" i="1">
                              <a:latin typeface="Cambria Math"/>
                            </a:rPr>
                            <m:t>𝑖</m:t>
                          </m:r>
                          <m:r>
                            <a:rPr lang="en-US" sz="2400" i="1">
                              <a:latin typeface="Cambria Math"/>
                            </a:rPr>
                            <m:t>=</m:t>
                          </m:r>
                          <m:r>
                            <a:rPr lang="en-US" sz="2400" i="1">
                              <a:latin typeface="Cambria Math"/>
                            </a:rPr>
                            <m:t>𝑘</m:t>
                          </m:r>
                          <m:r>
                            <a:rPr lang="en-US" sz="2400" i="1">
                              <a:latin typeface="Cambria Math"/>
                            </a:rPr>
                            <m:t>+1</m:t>
                          </m:r>
                        </m:sub>
                        <m:sup>
                          <m:r>
                            <a:rPr lang="en-US" sz="2400" i="1">
                              <a:latin typeface="Cambria Math"/>
                            </a:rPr>
                            <m:t>3</m:t>
                          </m:r>
                          <m:r>
                            <a:rPr lang="en-US" sz="2400" i="1">
                              <a:latin typeface="Cambria Math"/>
                            </a:rPr>
                            <m:t>𝑛</m:t>
                          </m:r>
                        </m:sup>
                        <m:e>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3</m:t>
                              </m:r>
                              <m:r>
                                <a:rPr lang="en-US" sz="2400" i="1">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3</m:t>
                                  </m:r>
                                  <m:r>
                                    <a:rPr lang="en-US" sz="2400" i="1">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e>
                      </m:nary>
                      <m:r>
                        <a:rPr lang="en-US" sz="2400" i="1">
                          <a:latin typeface="Cambria Math"/>
                          <a:ea typeface="Cambria Math"/>
                        </a:rPr>
                        <m:t>=0</m:t>
                      </m:r>
                    </m:oMath>
                  </m:oMathPara>
                </a14:m>
                <a:endParaRPr lang="en-US" sz="2400" dirty="0"/>
              </a:p>
              <a:p>
                <a:pPr algn="just"/>
                <a:r>
                  <a:rPr lang="en-US" sz="2400" dirty="0"/>
                  <a:t>Here </a:t>
                </a:r>
                <a14:m>
                  <m:oMath xmlns:m="http://schemas.openxmlformats.org/officeDocument/2006/math">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r>
                      <a:rPr lang="en-US" sz="2400" i="1">
                        <a:latin typeface="Cambria Math"/>
                        <a:ea typeface="Cambria Math"/>
                      </a:rPr>
                      <m:t> (</m:t>
                    </m:r>
                    <m:r>
                      <a:rPr lang="en-US" sz="2400" i="1">
                        <a:latin typeface="Cambria Math"/>
                        <a:ea typeface="Cambria Math"/>
                      </a:rPr>
                      <m:t>𝑖</m:t>
                    </m:r>
                    <m:r>
                      <a:rPr lang="en-US" sz="2400" i="1">
                        <a:latin typeface="Cambria Math"/>
                        <a:ea typeface="Cambria Math"/>
                      </a:rPr>
                      <m:t>=</m:t>
                    </m:r>
                    <m:r>
                      <a:rPr lang="en-US" sz="2400" i="1">
                        <a:latin typeface="Cambria Math"/>
                        <a:ea typeface="Cambria Math"/>
                      </a:rPr>
                      <m:t>𝑘</m:t>
                    </m:r>
                    <m:r>
                      <a:rPr lang="en-US" sz="2400" i="1">
                        <a:latin typeface="Cambria Math"/>
                        <a:ea typeface="Cambria Math"/>
                      </a:rPr>
                      <m:t>+1,</m:t>
                    </m:r>
                    <m:r>
                      <a:rPr lang="en-US" sz="2400" i="1">
                        <a:latin typeface="Cambria Math"/>
                        <a:ea typeface="Cambria Math"/>
                      </a:rPr>
                      <m:t>𝑘</m:t>
                    </m:r>
                    <m:r>
                      <a:rPr lang="en-US" sz="2400" i="1">
                        <a:latin typeface="Cambria Math"/>
                        <a:ea typeface="Cambria Math"/>
                      </a:rPr>
                      <m:t>+2,…,3</m:t>
                    </m:r>
                    <m:r>
                      <a:rPr lang="en-US" sz="2400" i="1">
                        <a:latin typeface="Cambria Math"/>
                        <a:ea typeface="Cambria Math"/>
                      </a:rPr>
                      <m:t>𝑛</m:t>
                    </m:r>
                    <m:r>
                      <a:rPr lang="en-US" sz="2400" i="1">
                        <a:latin typeface="Cambria Math"/>
                        <a:ea typeface="Cambria Math"/>
                      </a:rPr>
                      <m:t>)</m:t>
                    </m:r>
                  </m:oMath>
                </a14:m>
                <a:r>
                  <a:rPr lang="en-US" sz="2400" dirty="0"/>
                  <a:t> are arbitrary and therefore we get</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smtClean="0">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3</m:t>
                          </m:r>
                          <m:r>
                            <a:rPr lang="en-US" sz="2400" i="1">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3</m:t>
                              </m:r>
                              <m:r>
                                <a:rPr lang="en-US" sz="2400" i="1">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ea typeface="Cambria Math"/>
                        </a:rPr>
                        <m:t>=0,</m:t>
                      </m:r>
                      <m:r>
                        <a:rPr lang="en-US" sz="2400" i="1">
                          <a:latin typeface="Cambria Math"/>
                          <a:ea typeface="Cambria Math"/>
                        </a:rPr>
                        <m:t>𝑖</m:t>
                      </m:r>
                      <m:r>
                        <a:rPr lang="en-US" sz="2400" i="1">
                          <a:latin typeface="Cambria Math"/>
                          <a:ea typeface="Cambria Math"/>
                        </a:rPr>
                        <m:t>=</m:t>
                      </m:r>
                      <m:r>
                        <a:rPr lang="en-US" sz="2400" i="1">
                          <a:latin typeface="Cambria Math"/>
                          <a:ea typeface="Cambria Math"/>
                        </a:rPr>
                        <m:t>𝑘</m:t>
                      </m:r>
                      <m:r>
                        <a:rPr lang="en-US" sz="2400" i="1">
                          <a:latin typeface="Cambria Math"/>
                          <a:ea typeface="Cambria Math"/>
                        </a:rPr>
                        <m:t>+1,</m:t>
                      </m:r>
                      <m:r>
                        <a:rPr lang="en-US" sz="2400" i="1">
                          <a:latin typeface="Cambria Math"/>
                          <a:ea typeface="Cambria Math"/>
                        </a:rPr>
                        <m:t>𝑘</m:t>
                      </m:r>
                      <m:r>
                        <a:rPr lang="en-US" sz="2400" i="1">
                          <a:latin typeface="Cambria Math"/>
                          <a:ea typeface="Cambria Math"/>
                        </a:rPr>
                        <m:t>+2,…,3</m:t>
                      </m:r>
                      <m:r>
                        <a:rPr lang="en-US" sz="2400" i="1">
                          <a:latin typeface="Cambria Math"/>
                          <a:ea typeface="Cambria Math"/>
                        </a:rPr>
                        <m:t>𝑛</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85800" y="461329"/>
                <a:ext cx="7696200" cy="5614679"/>
              </a:xfrm>
              <a:prstGeom prst="rect">
                <a:avLst/>
              </a:prstGeom>
              <a:blipFill rotWithShape="1">
                <a:blip r:embed="rId3" cstate="print"/>
                <a:stretch>
                  <a:fillRect l="-1268" r="-1189"/>
                </a:stretch>
              </a:blipFill>
            </p:spPr>
            <p:txBody>
              <a:bodyPr/>
              <a:lstStyle/>
              <a:p>
                <a:r>
                  <a:rPr lang="en-US">
                    <a:noFill/>
                  </a:rPr>
                  <a:t> </a:t>
                </a:r>
              </a:p>
            </p:txBody>
          </p:sp>
        </mc:Fallback>
      </mc:AlternateContent>
    </p:spTree>
    <p:extLst>
      <p:ext uri="{BB962C8B-B14F-4D97-AF65-F5344CB8AC3E}">
        <p14:creationId xmlns:p14="http://schemas.microsoft.com/office/powerpoint/2010/main" xmlns="" val="41334112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90600" y="1575179"/>
                <a:ext cx="7315200" cy="3073021"/>
              </a:xfrm>
              <a:prstGeom prst="rect">
                <a:avLst/>
              </a:prstGeom>
            </p:spPr>
            <p:txBody>
              <a:bodyPr>
                <a:spAutoFit/>
              </a:bodyPr>
              <a:lstStyle/>
              <a:p>
                <a:pPr algn="just"/>
                <a:r>
                  <a:rPr lang="en-US" sz="2400" dirty="0" smtClean="0"/>
                  <a:t>Hence</a:t>
                </a:r>
                <a:endParaRPr lang="en-US" sz="2400" dirty="0"/>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3</m:t>
                          </m:r>
                          <m:r>
                            <a:rPr lang="en-US" sz="2400" i="1">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3</m:t>
                              </m:r>
                              <m:r>
                                <a:rPr lang="en-US" sz="2400" i="1">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ea typeface="Cambria Math"/>
                        </a:rPr>
                        <m:t>,</m:t>
                      </m:r>
                      <m:r>
                        <a:rPr lang="en-US" sz="2400" i="1">
                          <a:latin typeface="Cambria Math"/>
                          <a:ea typeface="Cambria Math"/>
                        </a:rPr>
                        <m:t>𝑖</m:t>
                      </m:r>
                      <m:r>
                        <a:rPr lang="en-US" sz="2400" i="1">
                          <a:latin typeface="Cambria Math"/>
                          <a:ea typeface="Cambria Math"/>
                        </a:rPr>
                        <m:t>=1,2,…,3</m:t>
                      </m:r>
                      <m:r>
                        <a:rPr lang="en-US" sz="2400" i="1">
                          <a:latin typeface="Cambria Math"/>
                          <a:ea typeface="Cambria Math"/>
                        </a:rPr>
                        <m:t>𝑛</m:t>
                      </m:r>
                    </m:oMath>
                  </m:oMathPara>
                </a14:m>
                <a:endParaRPr lang="en-US" sz="2400" dirty="0" smtClean="0"/>
              </a:p>
              <a:p>
                <a:pPr algn="just"/>
                <a:r>
                  <a:rPr lang="en-US" sz="2400" dirty="0" smtClean="0"/>
                  <a:t>These equations </a:t>
                </a:r>
                <a:r>
                  <a:rPr lang="en-US" sz="2400" dirty="0" err="1" smtClean="0"/>
                  <a:t>alongwith</a:t>
                </a:r>
                <a:r>
                  <a:rPr lang="en-US" sz="2400" dirty="0" smtClean="0"/>
                  <a:t> k equations of virtual displacement determine a system of 3n+k equations with 3n+k quantities and the dynamical system is completely solved.</a:t>
                </a:r>
              </a:p>
            </p:txBody>
          </p:sp>
        </mc:Choice>
        <mc:Fallback>
          <p:sp>
            <p:nvSpPr>
              <p:cNvPr id="2" name="Rectangle 1"/>
              <p:cNvSpPr>
                <a:spLocks noRot="1" noChangeAspect="1" noMove="1" noResize="1" noEditPoints="1" noAdjustHandles="1" noChangeArrowheads="1" noChangeShapeType="1" noTextEdit="1"/>
              </p:cNvSpPr>
              <p:nvPr/>
            </p:nvSpPr>
            <p:spPr>
              <a:xfrm>
                <a:off x="990600" y="1575179"/>
                <a:ext cx="7315200" cy="3073021"/>
              </a:xfrm>
              <a:prstGeom prst="rect">
                <a:avLst/>
              </a:prstGeom>
              <a:blipFill rotWithShape="1">
                <a:blip r:embed="rId3" cstate="print"/>
                <a:stretch>
                  <a:fillRect l="-1333" t="-1584" r="-1250" b="-3366"/>
                </a:stretch>
              </a:blipFill>
            </p:spPr>
            <p:txBody>
              <a:bodyPr/>
              <a:lstStyle/>
              <a:p>
                <a:r>
                  <a:rPr lang="en-US">
                    <a:noFill/>
                  </a:rPr>
                  <a:t> </a:t>
                </a:r>
              </a:p>
            </p:txBody>
          </p:sp>
        </mc:Fallback>
      </mc:AlternateContent>
    </p:spTree>
    <p:extLst>
      <p:ext uri="{BB962C8B-B14F-4D97-AF65-F5344CB8AC3E}">
        <p14:creationId xmlns:p14="http://schemas.microsoft.com/office/powerpoint/2010/main" xmlns="" val="948772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1066800" y="685800"/>
                <a:ext cx="7162800" cy="5659050"/>
              </a:xfrm>
              <a:prstGeom prst="rect">
                <a:avLst/>
              </a:prstGeom>
            </p:spPr>
            <p:txBody>
              <a:bodyPr wrap="square">
                <a:spAutoFit/>
              </a:bodyPr>
              <a:lstStyle/>
              <a:p>
                <a:pPr algn="just"/>
                <a:r>
                  <a:rPr lang="en-US" sz="2400" b="1" dirty="0" smtClean="0"/>
                  <a:t>Example</a:t>
                </a:r>
                <a:r>
                  <a:rPr lang="en-US" sz="2400" b="1" dirty="0"/>
                  <a:t>: (The simple pendulum)</a:t>
                </a:r>
              </a:p>
              <a:p>
                <a:pPr algn="just"/>
                <a:endParaRPr lang="en-US" sz="2400" dirty="0"/>
              </a:p>
              <a:p>
                <a:pPr algn="just"/>
                <a:r>
                  <a:rPr lang="en-US" sz="2400" dirty="0"/>
                  <a:t>Consider a pendulum of length l. Let its point of suspension be at the origin of the Cartesian coordinate system. The </a:t>
                </a:r>
                <a:r>
                  <a:rPr lang="en-US" sz="2400" dirty="0" err="1"/>
                  <a:t>the</a:t>
                </a:r>
                <a:r>
                  <a:rPr lang="en-US" sz="2400" dirty="0"/>
                  <a:t> equation of constraint is</a:t>
                </a:r>
              </a:p>
              <a:p>
                <a:pPr algn="just"/>
                <a14:m>
                  <m:oMathPara xmlns:m="http://schemas.openxmlformats.org/officeDocument/2006/math">
                    <m:oMathParaPr>
                      <m:jc m:val="centerGroup"/>
                    </m:oMathParaPr>
                    <m:oMath xmlns:m="http://schemas.openxmlformats.org/officeDocument/2006/math">
                      <m:r>
                        <a:rPr lang="en-US" sz="2400" i="1">
                          <a:latin typeface="Cambria Math"/>
                          <a:ea typeface="Cambria Math"/>
                        </a:rPr>
                        <m:t>𝜑</m:t>
                      </m:r>
                      <m:d>
                        <m:dPr>
                          <m:ctrlPr>
                            <a:rPr lang="en-US" sz="2400" i="1">
                              <a:latin typeface="Cambria Math"/>
                              <a:ea typeface="Cambria Math"/>
                            </a:rPr>
                          </m:ctrlPr>
                        </m:dPr>
                        <m:e>
                          <m:r>
                            <a:rPr lang="en-US" sz="2400" i="1">
                              <a:latin typeface="Cambria Math"/>
                              <a:ea typeface="Cambria Math"/>
                            </a:rPr>
                            <m:t>𝑥</m:t>
                          </m:r>
                          <m:r>
                            <a:rPr lang="en-US" sz="2400" i="1">
                              <a:latin typeface="Cambria Math"/>
                              <a:ea typeface="Cambria Math"/>
                            </a:rPr>
                            <m:t>,</m:t>
                          </m:r>
                          <m:r>
                            <a:rPr lang="en-US" sz="2400" i="1">
                              <a:latin typeface="Cambria Math"/>
                              <a:ea typeface="Cambria Math"/>
                            </a:rPr>
                            <m:t>𝑦</m:t>
                          </m:r>
                        </m:e>
                      </m:d>
                      <m:r>
                        <a:rPr lang="en-US" sz="2400" i="1">
                          <a:latin typeface="Cambria Math"/>
                          <a:ea typeface="Cambria Math"/>
                        </a:rPr>
                        <m:t>=</m:t>
                      </m:r>
                      <m:sSup>
                        <m:sSupPr>
                          <m:ctrlPr>
                            <a:rPr lang="en-US" sz="2400" i="1">
                              <a:latin typeface="Cambria Math"/>
                              <a:ea typeface="Cambria Math"/>
                            </a:rPr>
                          </m:ctrlPr>
                        </m:sSupPr>
                        <m:e>
                          <m:r>
                            <a:rPr lang="en-US" sz="2400" i="1">
                              <a:latin typeface="Cambria Math"/>
                              <a:ea typeface="Cambria Math"/>
                            </a:rPr>
                            <m:t>𝑥</m:t>
                          </m:r>
                        </m:e>
                        <m:sup>
                          <m:r>
                            <a:rPr lang="en-US" sz="2400" i="1">
                              <a:latin typeface="Cambria Math"/>
                              <a:ea typeface="Cambria Math"/>
                            </a:rPr>
                            <m:t>2</m:t>
                          </m:r>
                        </m:sup>
                      </m:sSup>
                      <m:r>
                        <a:rPr lang="en-US" sz="2400" i="1">
                          <a:latin typeface="Cambria Math"/>
                          <a:ea typeface="Cambria Math"/>
                        </a:rPr>
                        <m:t>+</m:t>
                      </m:r>
                      <m:sSup>
                        <m:sSupPr>
                          <m:ctrlPr>
                            <a:rPr lang="en-US" sz="2400" i="1">
                              <a:latin typeface="Cambria Math"/>
                              <a:ea typeface="Cambria Math"/>
                            </a:rPr>
                          </m:ctrlPr>
                        </m:sSupPr>
                        <m:e>
                          <m:r>
                            <a:rPr lang="en-US" sz="2400" i="1">
                              <a:latin typeface="Cambria Math"/>
                              <a:ea typeface="Cambria Math"/>
                            </a:rPr>
                            <m:t>𝑦</m:t>
                          </m:r>
                        </m:e>
                        <m:sup>
                          <m:r>
                            <a:rPr lang="en-US" sz="2400" i="1">
                              <a:latin typeface="Cambria Math"/>
                              <a:ea typeface="Cambria Math"/>
                            </a:rPr>
                            <m:t>2</m:t>
                          </m:r>
                        </m:sup>
                      </m:sSup>
                      <m:r>
                        <a:rPr lang="en-US" sz="2400" i="1">
                          <a:latin typeface="Cambria Math"/>
                          <a:ea typeface="Cambria Math"/>
                        </a:rPr>
                        <m:t>−</m:t>
                      </m:r>
                      <m:sSup>
                        <m:sSupPr>
                          <m:ctrlPr>
                            <a:rPr lang="en-US" sz="2400" i="1">
                              <a:latin typeface="Cambria Math"/>
                              <a:ea typeface="Cambria Math"/>
                            </a:rPr>
                          </m:ctrlPr>
                        </m:sSupPr>
                        <m:e>
                          <m:r>
                            <a:rPr lang="en-US" sz="2400" i="1">
                              <a:latin typeface="Cambria Math"/>
                              <a:ea typeface="Cambria Math"/>
                            </a:rPr>
                            <m:t>𝑙</m:t>
                          </m:r>
                        </m:e>
                        <m:sup>
                          <m:r>
                            <a:rPr lang="en-US" sz="2400" i="1">
                              <a:latin typeface="Cambria Math"/>
                              <a:ea typeface="Cambria Math"/>
                            </a:rPr>
                            <m:t>2</m:t>
                          </m:r>
                        </m:sup>
                      </m:sSup>
                      <m:r>
                        <a:rPr lang="en-US" sz="2400" i="1">
                          <a:latin typeface="Cambria Math"/>
                          <a:ea typeface="Cambria Math"/>
                        </a:rPr>
                        <m:t>=0</m:t>
                      </m:r>
                    </m:oMath>
                  </m:oMathPara>
                </a14:m>
                <a:endParaRPr lang="en-US" sz="2400" dirty="0"/>
              </a:p>
              <a:p>
                <a:pPr algn="just"/>
                <a:r>
                  <a:rPr lang="en-US" sz="2400" dirty="0"/>
                  <a:t>Since there is only constraint, therefore there is only one Lagrange multiplier </a:t>
                </a:r>
                <a14:m>
                  <m:oMath xmlns:m="http://schemas.openxmlformats.org/officeDocument/2006/math">
                    <m:r>
                      <a:rPr lang="en-US" sz="2400" i="1">
                        <a:latin typeface="Cambria Math"/>
                        <a:ea typeface="Cambria Math"/>
                      </a:rPr>
                      <m:t>𝜆</m:t>
                    </m:r>
                    <m:r>
                      <a:rPr lang="en-US" sz="2400" i="1">
                        <a:latin typeface="Cambria Math"/>
                        <a:ea typeface="Cambria Math"/>
                      </a:rPr>
                      <m:t>.</m:t>
                    </m:r>
                  </m:oMath>
                </a14:m>
                <a:r>
                  <a:rPr lang="en-US" sz="2400" dirty="0"/>
                  <a:t> The external force on the bob is </a:t>
                </a:r>
                <a14:m>
                  <m:oMath xmlns:m="http://schemas.openxmlformats.org/officeDocument/2006/math">
                    <m:r>
                      <a:rPr lang="en-US" sz="2400" b="1" i="1">
                        <a:latin typeface="Cambria Math"/>
                      </a:rPr>
                      <m:t>𝑭</m:t>
                    </m:r>
                    <m:r>
                      <a:rPr lang="en-US" sz="2400" i="1">
                        <a:latin typeface="Cambria Math"/>
                      </a:rPr>
                      <m:t>=</m:t>
                    </m:r>
                    <m:r>
                      <a:rPr lang="en-US" sz="2400" i="1">
                        <a:latin typeface="Cambria Math"/>
                      </a:rPr>
                      <m:t>𝑚</m:t>
                    </m:r>
                    <m:r>
                      <a:rPr lang="en-US" sz="2400" b="1" i="1">
                        <a:latin typeface="Cambria Math"/>
                      </a:rPr>
                      <m:t>𝒈</m:t>
                    </m:r>
                  </m:oMath>
                </a14:m>
                <a:endParaRPr lang="en-US" sz="2400" dirty="0"/>
              </a:p>
              <a:p>
                <a:pPr algn="just"/>
                <a:r>
                  <a:rPr lang="en-US" sz="2400" dirty="0"/>
                  <a:t>Components of force are </a:t>
                </a:r>
                <a:r>
                  <a:rPr lang="en-US" sz="2400" i="1" dirty="0"/>
                  <a:t>(mg</a:t>
                </a:r>
                <a:r>
                  <a:rPr lang="en-US" sz="2400" b="1" i="1" dirty="0"/>
                  <a:t>,</a:t>
                </a:r>
                <a:r>
                  <a:rPr lang="en-US" sz="2400" i="1" dirty="0"/>
                  <a:t>0).</a:t>
                </a:r>
              </a:p>
              <a:p>
                <a:pPr algn="just"/>
                <a:r>
                  <a:rPr lang="en-US" sz="2400" dirty="0"/>
                  <a:t>Lagrange’s equation of motion are</a:t>
                </a:r>
              </a:p>
              <a:p>
                <a:pPr algn="just"/>
                <a14:m>
                  <m:oMathPara xmlns:m="http://schemas.openxmlformats.org/officeDocument/2006/math">
                    <m:oMathParaPr>
                      <m:jc m:val="centerGroup"/>
                    </m:oMathParaPr>
                    <m:oMath xmlns:m="http://schemas.openxmlformats.org/officeDocument/2006/math">
                      <m:r>
                        <a:rPr lang="en-US" sz="2400" i="1">
                          <a:latin typeface="Cambria Math"/>
                        </a:rPr>
                        <m:t>𝑚</m:t>
                      </m:r>
                      <m:acc>
                        <m:accPr>
                          <m:chr m:val="̈"/>
                          <m:ctrlPr>
                            <a:rPr lang="en-US" sz="2400" i="1">
                              <a:latin typeface="Cambria Math"/>
                            </a:rPr>
                          </m:ctrlPr>
                        </m:accPr>
                        <m:e>
                          <m:r>
                            <a:rPr lang="en-US" sz="2400" i="1">
                              <a:latin typeface="Cambria Math"/>
                            </a:rPr>
                            <m:t>𝑥</m:t>
                          </m:r>
                        </m:e>
                      </m:acc>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𝑥</m:t>
                          </m:r>
                        </m:sub>
                      </m:sSub>
                      <m:r>
                        <a:rPr lang="en-US" sz="2400" i="1">
                          <a:latin typeface="Cambria Math"/>
                        </a:rPr>
                        <m:t>+</m:t>
                      </m:r>
                      <m:r>
                        <a:rPr lang="en-US" sz="2400" i="1">
                          <a:latin typeface="Cambria Math"/>
                          <a:ea typeface="Cambria Math"/>
                        </a:rPr>
                        <m:t>𝜆</m:t>
                      </m:r>
                      <m:f>
                        <m:fPr>
                          <m:ctrlPr>
                            <a:rPr lang="en-US" sz="2400" i="1">
                              <a:latin typeface="Cambria Math"/>
                              <a:ea typeface="Cambria Math"/>
                            </a:rPr>
                          </m:ctrlPr>
                        </m:fPr>
                        <m:num>
                          <m:r>
                            <a:rPr lang="en-US" sz="2400" i="1">
                              <a:latin typeface="Cambria Math"/>
                              <a:ea typeface="Cambria Math"/>
                            </a:rPr>
                            <m:t>𝜕𝜑</m:t>
                          </m:r>
                        </m:num>
                        <m:den>
                          <m:r>
                            <a:rPr lang="en-US" sz="2400" i="1">
                              <a:latin typeface="Cambria Math"/>
                              <a:ea typeface="Cambria Math"/>
                            </a:rPr>
                            <m:t>𝜕</m:t>
                          </m:r>
                          <m:r>
                            <a:rPr lang="en-US" sz="2400" i="1">
                              <a:latin typeface="Cambria Math"/>
                              <a:ea typeface="Cambria Math"/>
                            </a:rPr>
                            <m:t>𝑥</m:t>
                          </m:r>
                        </m:den>
                      </m:f>
                      <m:r>
                        <a:rPr lang="en-US" sz="2400" i="1">
                          <a:latin typeface="Cambria Math"/>
                          <a:ea typeface="Cambria Math"/>
                        </a:rPr>
                        <m:t>,</m:t>
                      </m:r>
                      <m:r>
                        <a:rPr lang="en-US" sz="2400" i="1">
                          <a:latin typeface="Cambria Math"/>
                        </a:rPr>
                        <m:t>𝑚</m:t>
                      </m:r>
                      <m:acc>
                        <m:accPr>
                          <m:chr m:val="̈"/>
                          <m:ctrlPr>
                            <a:rPr lang="en-US" sz="2400" i="1">
                              <a:latin typeface="Cambria Math"/>
                            </a:rPr>
                          </m:ctrlPr>
                        </m:accPr>
                        <m:e>
                          <m:r>
                            <a:rPr lang="en-US" sz="2400" i="1">
                              <a:latin typeface="Cambria Math"/>
                            </a:rPr>
                            <m:t>𝑦</m:t>
                          </m:r>
                        </m:e>
                      </m:acc>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𝑦</m:t>
                          </m:r>
                        </m:sub>
                      </m:sSub>
                      <m:r>
                        <a:rPr lang="en-US" sz="2400" i="1">
                          <a:latin typeface="Cambria Math"/>
                        </a:rPr>
                        <m:t>+</m:t>
                      </m:r>
                      <m:r>
                        <a:rPr lang="en-US" sz="2400" i="1">
                          <a:latin typeface="Cambria Math"/>
                          <a:ea typeface="Cambria Math"/>
                        </a:rPr>
                        <m:t>𝜆</m:t>
                      </m:r>
                      <m:f>
                        <m:fPr>
                          <m:ctrlPr>
                            <a:rPr lang="en-US" sz="2400" i="1">
                              <a:latin typeface="Cambria Math"/>
                              <a:ea typeface="Cambria Math"/>
                            </a:rPr>
                          </m:ctrlPr>
                        </m:fPr>
                        <m:num>
                          <m:r>
                            <a:rPr lang="en-US" sz="2400" i="1">
                              <a:latin typeface="Cambria Math"/>
                              <a:ea typeface="Cambria Math"/>
                            </a:rPr>
                            <m:t>𝜕𝜑</m:t>
                          </m:r>
                        </m:num>
                        <m:den>
                          <m:r>
                            <a:rPr lang="en-US" sz="2400" i="1">
                              <a:latin typeface="Cambria Math"/>
                              <a:ea typeface="Cambria Math"/>
                            </a:rPr>
                            <m:t>𝜕</m:t>
                          </m:r>
                          <m:r>
                            <a:rPr lang="en-US" sz="2400" i="1">
                              <a:latin typeface="Cambria Math"/>
                              <a:ea typeface="Cambria Math"/>
                            </a:rPr>
                            <m:t>𝑦</m:t>
                          </m:r>
                        </m:den>
                      </m:f>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𝑚</m:t>
                      </m:r>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𝑚𝑔</m:t>
                      </m:r>
                      <m:r>
                        <a:rPr lang="en-US" sz="2400" i="1">
                          <a:latin typeface="Cambria Math"/>
                        </a:rPr>
                        <m:t>+2</m:t>
                      </m:r>
                      <m:r>
                        <a:rPr lang="en-US" sz="2400" i="1">
                          <a:latin typeface="Cambria Math"/>
                        </a:rPr>
                        <m:t>𝑥</m:t>
                      </m:r>
                      <m:r>
                        <a:rPr lang="en-US" sz="2400" i="1">
                          <a:latin typeface="Cambria Math"/>
                          <a:ea typeface="Cambria Math"/>
                        </a:rPr>
                        <m:t>𝜆</m:t>
                      </m:r>
                      <m:r>
                        <a:rPr lang="en-US" sz="2400" i="1">
                          <a:latin typeface="Cambria Math"/>
                          <a:ea typeface="Cambria Math"/>
                        </a:rPr>
                        <m:t>,</m:t>
                      </m:r>
                      <m:r>
                        <a:rPr lang="en-US" sz="2400" i="1">
                          <a:latin typeface="Cambria Math"/>
                        </a:rPr>
                        <m:t>𝑚</m:t>
                      </m:r>
                      <m:acc>
                        <m:accPr>
                          <m:chr m:val="̈"/>
                          <m:ctrlPr>
                            <a:rPr lang="en-US" sz="2400" i="1">
                              <a:latin typeface="Cambria Math"/>
                            </a:rPr>
                          </m:ctrlPr>
                        </m:accPr>
                        <m:e>
                          <m:r>
                            <a:rPr lang="en-US" sz="2400" i="1">
                              <a:latin typeface="Cambria Math"/>
                            </a:rPr>
                            <m:t>𝑦</m:t>
                          </m:r>
                        </m:e>
                      </m:acc>
                      <m:r>
                        <a:rPr lang="en-US" sz="2400" i="1">
                          <a:latin typeface="Cambria Math"/>
                        </a:rPr>
                        <m:t>=2</m:t>
                      </m:r>
                      <m:r>
                        <a:rPr lang="en-US" sz="2400" i="1">
                          <a:latin typeface="Cambria Math"/>
                        </a:rPr>
                        <m:t>𝑦</m:t>
                      </m:r>
                      <m:r>
                        <a:rPr lang="en-US" sz="2400" i="1">
                          <a:latin typeface="Cambria Math"/>
                          <a:ea typeface="Cambria Math"/>
                        </a:rPr>
                        <m:t>𝜆</m:t>
                      </m:r>
                    </m:oMath>
                  </m:oMathPara>
                </a14:m>
                <a:endParaRPr lang="en-US" sz="2400" dirty="0"/>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𝑔</m:t>
                      </m:r>
                      <m:r>
                        <a:rPr lang="en-US" sz="2400" i="1">
                          <a:latin typeface="Cambria Math"/>
                        </a:rPr>
                        <m:t>+2</m:t>
                      </m:r>
                      <m:r>
                        <a:rPr lang="en-US" sz="2400" i="1">
                          <a:latin typeface="Cambria Math"/>
                        </a:rPr>
                        <m:t>𝑥</m:t>
                      </m:r>
                      <m:r>
                        <a:rPr lang="en-US" sz="2400" i="1">
                          <a:latin typeface="Cambria Math"/>
                          <a:ea typeface="Cambria Math"/>
                        </a:rPr>
                        <m:t>𝜆</m:t>
                      </m:r>
                      <m:r>
                        <a:rPr lang="en-US" sz="2400" i="1">
                          <a:latin typeface="Cambria Math"/>
                          <a:ea typeface="Cambria Math"/>
                        </a:rPr>
                        <m:t>/</m:t>
                      </m:r>
                      <m:r>
                        <a:rPr lang="en-US" sz="2400" i="1">
                          <a:latin typeface="Cambria Math"/>
                          <a:ea typeface="Cambria Math"/>
                        </a:rPr>
                        <m:t>𝑚</m:t>
                      </m:r>
                      <m:r>
                        <a:rPr lang="en-US" sz="2400" i="1">
                          <a:latin typeface="Cambria Math"/>
                          <a:ea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=2</m:t>
                      </m:r>
                      <m:r>
                        <a:rPr lang="en-US" sz="2400" i="1">
                          <a:latin typeface="Cambria Math"/>
                        </a:rPr>
                        <m:t>𝑦</m:t>
                      </m:r>
                      <m:r>
                        <a:rPr lang="en-US" sz="2400" i="1">
                          <a:latin typeface="Cambria Math"/>
                          <a:ea typeface="Cambria Math"/>
                        </a:rPr>
                        <m:t>𝜆</m:t>
                      </m:r>
                      <m:r>
                        <a:rPr lang="en-US" sz="2400" i="1">
                          <a:latin typeface="Cambria Math"/>
                          <a:ea typeface="Cambria Math"/>
                        </a:rPr>
                        <m:t>/</m:t>
                      </m:r>
                      <m:r>
                        <a:rPr lang="en-US" sz="2400" i="1">
                          <a:latin typeface="Cambria Math"/>
                          <a:ea typeface="Cambria Math"/>
                        </a:rPr>
                        <m:t>𝑚</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066800" y="685800"/>
                <a:ext cx="7162800" cy="5659050"/>
              </a:xfrm>
              <a:prstGeom prst="rect">
                <a:avLst/>
              </a:prstGeom>
              <a:blipFill rotWithShape="1">
                <a:blip r:embed="rId2" cstate="print"/>
                <a:stretch>
                  <a:fillRect l="-1277" t="-862" r="-1277" b="-431"/>
                </a:stretch>
              </a:blipFill>
            </p:spPr>
            <p:txBody>
              <a:bodyPr/>
              <a:lstStyle/>
              <a:p>
                <a:r>
                  <a:rPr lang="en-US">
                    <a:noFill/>
                  </a:rPr>
                  <a:t> </a:t>
                </a:r>
              </a:p>
            </p:txBody>
          </p:sp>
        </mc:Fallback>
      </mc:AlternateContent>
    </p:spTree>
    <p:extLst>
      <p:ext uri="{BB962C8B-B14F-4D97-AF65-F5344CB8AC3E}">
        <p14:creationId xmlns:p14="http://schemas.microsoft.com/office/powerpoint/2010/main" xmlns="" val="18832322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1066800" y="990600"/>
                <a:ext cx="7467600" cy="3608680"/>
              </a:xfrm>
              <a:prstGeom prst="rect">
                <a:avLst/>
              </a:prstGeom>
              <a:noFill/>
            </p:spPr>
            <p:txBody>
              <a:bodyPr wrap="square" rtlCol="0">
                <a:spAutoFit/>
              </a:bodyPr>
              <a:lstStyle/>
              <a:p>
                <a:r>
                  <a:rPr lang="en-US" sz="2400" dirty="0" smtClean="0"/>
                  <a:t>In polar coordinates</a:t>
                </a:r>
              </a:p>
              <a:p>
                <a:pPr/>
                <a14:m>
                  <m:oMathPara xmlns:m="http://schemas.openxmlformats.org/officeDocument/2006/math">
                    <m:oMathParaPr>
                      <m:jc m:val="centerGroup"/>
                    </m:oMathParaPr>
                    <m:oMath xmlns:m="http://schemas.openxmlformats.org/officeDocument/2006/math">
                      <m:r>
                        <a:rPr lang="en-US" sz="2400" b="0" i="1" smtClean="0">
                          <a:latin typeface="Cambria Math"/>
                        </a:rPr>
                        <m:t>𝑥</m:t>
                      </m:r>
                      <m:r>
                        <a:rPr lang="en-US" sz="2400" b="0" i="1" smtClean="0">
                          <a:latin typeface="Cambria Math"/>
                        </a:rPr>
                        <m:t>=</m:t>
                      </m:r>
                      <m:r>
                        <a:rPr lang="en-US" sz="2400" b="0" i="1" smtClean="0">
                          <a:latin typeface="Cambria Math"/>
                        </a:rPr>
                        <m:t>𝑙𝑐𝑜𝑠</m:t>
                      </m:r>
                      <m:r>
                        <a:rPr lang="en-US" sz="2400" b="0" i="1" smtClean="0">
                          <a:latin typeface="Cambria Math"/>
                          <a:ea typeface="Cambria Math"/>
                        </a:rPr>
                        <m:t>𝜃</m:t>
                      </m:r>
                      <m:r>
                        <a:rPr lang="en-US" sz="2400" b="0" i="1" smtClean="0">
                          <a:latin typeface="Cambria Math"/>
                          <a:ea typeface="Cambria Math"/>
                        </a:rPr>
                        <m:t>, </m:t>
                      </m:r>
                      <m:r>
                        <a:rPr lang="en-US" sz="2400" b="0" i="1" smtClean="0">
                          <a:latin typeface="Cambria Math"/>
                          <a:ea typeface="Cambria Math"/>
                        </a:rPr>
                        <m:t>𝑦</m:t>
                      </m:r>
                      <m:r>
                        <a:rPr lang="en-US" sz="2400" b="0" i="1" smtClean="0">
                          <a:latin typeface="Cambria Math"/>
                          <a:ea typeface="Cambria Math"/>
                        </a:rPr>
                        <m:t>=</m:t>
                      </m:r>
                      <m:r>
                        <a:rPr lang="en-US" sz="2400" b="0" i="1" smtClean="0">
                          <a:latin typeface="Cambria Math"/>
                          <a:ea typeface="Cambria Math"/>
                        </a:rPr>
                        <m:t>𝑙𝑠𝑖𝑛</m:t>
                      </m:r>
                      <m:r>
                        <a:rPr lang="en-US" sz="2400" b="0" i="1" smtClean="0">
                          <a:latin typeface="Cambria Math"/>
                          <a:ea typeface="Cambria Math"/>
                        </a:rPr>
                        <m:t>𝜃</m:t>
                      </m:r>
                    </m:oMath>
                  </m:oMathPara>
                </a14:m>
                <a:endParaRPr lang="en-US" sz="2400" b="0" dirty="0" smtClean="0">
                  <a:ea typeface="Cambria Math"/>
                </a:endParaRPr>
              </a:p>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a:rPr>
                          </m:ctrlPr>
                        </m:accPr>
                        <m:e>
                          <m:r>
                            <a:rPr lang="en-US" sz="2400" b="0" i="1" smtClean="0">
                              <a:latin typeface="Cambria Math"/>
                            </a:rPr>
                            <m:t>𝑥</m:t>
                          </m:r>
                        </m:e>
                      </m:acc>
                      <m:r>
                        <a:rPr lang="en-US" sz="2400" b="0" i="1" smtClean="0">
                          <a:latin typeface="Cambria Math"/>
                        </a:rPr>
                        <m:t>=−</m:t>
                      </m:r>
                      <m:r>
                        <a:rPr lang="en-US" sz="2400" b="0" i="1" smtClean="0">
                          <a:latin typeface="Cambria Math"/>
                        </a:rPr>
                        <m:t>𝑙𝑐𝑜𝑠</m:t>
                      </m:r>
                      <m:r>
                        <a:rPr lang="en-US" sz="2400" b="0" i="1" smtClean="0">
                          <a:latin typeface="Cambria Math"/>
                          <a:ea typeface="Cambria Math"/>
                        </a:rPr>
                        <m:t>𝜃</m:t>
                      </m:r>
                      <m:sSup>
                        <m:sSupPr>
                          <m:ctrlPr>
                            <a:rPr lang="en-US" sz="2400" b="0" i="1" smtClean="0">
                              <a:latin typeface="Cambria Math"/>
                            </a:rPr>
                          </m:ctrlPr>
                        </m:sSupPr>
                        <m:e>
                          <m:acc>
                            <m:accPr>
                              <m:chr m:val="̇"/>
                              <m:ctrlPr>
                                <a:rPr lang="en-US" sz="2400" b="0" i="1" smtClean="0">
                                  <a:latin typeface="Cambria Math"/>
                                </a:rPr>
                              </m:ctrlPr>
                            </m:accPr>
                            <m:e>
                              <m:r>
                                <a:rPr lang="en-US" sz="2400" b="0" i="1" smtClean="0">
                                  <a:latin typeface="Cambria Math"/>
                                  <a:ea typeface="Cambria Math"/>
                                </a:rPr>
                                <m:t>𝜃</m:t>
                              </m:r>
                            </m:e>
                          </m:acc>
                        </m:e>
                        <m:sup>
                          <m:r>
                            <a:rPr lang="en-US" sz="2400" b="0" i="1" smtClean="0">
                              <a:latin typeface="Cambria Math"/>
                            </a:rPr>
                            <m:t>2</m:t>
                          </m:r>
                        </m:sup>
                      </m:sSup>
                      <m:r>
                        <a:rPr lang="en-US" sz="2400" b="0" i="1" smtClean="0">
                          <a:latin typeface="Cambria Math"/>
                        </a:rPr>
                        <m:t>−</m:t>
                      </m:r>
                      <m:r>
                        <a:rPr lang="en-US" sz="2400" b="0" i="1" smtClean="0">
                          <a:latin typeface="Cambria Math"/>
                        </a:rPr>
                        <m:t>𝑙𝑠𝑖𝑛</m:t>
                      </m:r>
                      <m:r>
                        <a:rPr lang="en-US" sz="2400" b="0" i="1" smtClean="0">
                          <a:latin typeface="Cambria Math"/>
                          <a:ea typeface="Cambria Math"/>
                        </a:rPr>
                        <m:t>𝜃</m:t>
                      </m:r>
                      <m:acc>
                        <m:accPr>
                          <m:chr m:val="̈"/>
                          <m:ctrlPr>
                            <a:rPr lang="en-US" sz="2400" b="0" i="1" smtClean="0">
                              <a:latin typeface="Cambria Math"/>
                              <a:ea typeface="Cambria Math"/>
                            </a:rPr>
                          </m:ctrlPr>
                        </m:accPr>
                        <m:e>
                          <m:r>
                            <a:rPr lang="en-US" sz="2400" b="0" i="1" smtClean="0">
                              <a:latin typeface="Cambria Math"/>
                              <a:ea typeface="Cambria Math"/>
                            </a:rPr>
                            <m:t>𝜃</m:t>
                          </m:r>
                        </m:e>
                      </m:acc>
                      <m:r>
                        <a:rPr lang="en-US" sz="2400" b="0" i="1" smtClean="0">
                          <a:latin typeface="Cambria Math"/>
                        </a:rPr>
                        <m:t>, </m:t>
                      </m:r>
                      <m:r>
                        <a:rPr lang="en-US" sz="2400" b="0" i="1" smtClean="0">
                          <a:latin typeface="Cambria Math"/>
                        </a:rPr>
                        <m:t>𝑦</m:t>
                      </m:r>
                      <m:r>
                        <a:rPr lang="en-US" sz="2400" b="0" i="1" smtClean="0">
                          <a:latin typeface="Cambria Math"/>
                        </a:rPr>
                        <m:t>=−</m:t>
                      </m:r>
                      <m:r>
                        <a:rPr lang="en-US" sz="2400" i="1">
                          <a:latin typeface="Cambria Math"/>
                        </a:rPr>
                        <m:t>𝑙𝑠</m:t>
                      </m:r>
                      <m:r>
                        <a:rPr lang="en-US" sz="2400" b="0" i="1" smtClean="0">
                          <a:latin typeface="Cambria Math"/>
                        </a:rPr>
                        <m:t>𝑖𝑛</m:t>
                      </m:r>
                      <m:r>
                        <a:rPr lang="en-US" sz="2400" i="1">
                          <a:latin typeface="Cambria Math"/>
                          <a:ea typeface="Cambria Math"/>
                        </a:rPr>
                        <m:t>𝜃</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b="0" i="1" smtClean="0">
                          <a:latin typeface="Cambria Math"/>
                        </a:rPr>
                        <m:t>+</m:t>
                      </m:r>
                      <m:r>
                        <a:rPr lang="en-US" sz="2400" i="1">
                          <a:latin typeface="Cambria Math"/>
                        </a:rPr>
                        <m:t>𝑙</m:t>
                      </m:r>
                      <m:r>
                        <a:rPr lang="en-US" sz="2400" b="0" i="1" smtClean="0">
                          <a:latin typeface="Cambria Math"/>
                        </a:rPr>
                        <m:t>𝑐𝑜𝑠</m:t>
                      </m:r>
                      <m:r>
                        <a:rPr lang="en-US" sz="2400" i="1">
                          <a:latin typeface="Cambria Math"/>
                          <a:ea typeface="Cambria Math"/>
                        </a:rPr>
                        <m:t>𝜃</m:t>
                      </m:r>
                      <m:acc>
                        <m:accPr>
                          <m:chr m:val="̈"/>
                          <m:ctrlPr>
                            <a:rPr lang="en-US" sz="2400" i="1">
                              <a:latin typeface="Cambria Math"/>
                              <a:ea typeface="Cambria Math"/>
                            </a:rPr>
                          </m:ctrlPr>
                        </m:accPr>
                        <m:e>
                          <m:r>
                            <a:rPr lang="en-US" sz="2400" i="1">
                              <a:latin typeface="Cambria Math"/>
                              <a:ea typeface="Cambria Math"/>
                            </a:rPr>
                            <m:t>𝜃</m:t>
                          </m:r>
                        </m:e>
                      </m:acc>
                    </m:oMath>
                  </m:oMathPara>
                </a14:m>
                <a:endParaRPr lang="en-US" sz="2400" dirty="0" smtClean="0"/>
              </a:p>
              <a:p>
                <a:pPr/>
                <a14:m>
                  <m:oMathPara xmlns:m="http://schemas.openxmlformats.org/officeDocument/2006/math">
                    <m:oMathParaPr>
                      <m:jc m:val="centerGroup"/>
                    </m:oMathParaPr>
                    <m:oMath xmlns:m="http://schemas.openxmlformats.org/officeDocument/2006/math">
                      <m:r>
                        <a:rPr lang="en-US" sz="2400" i="1">
                          <a:latin typeface="Cambria Math"/>
                        </a:rPr>
                        <m:t>−</m:t>
                      </m:r>
                      <m:r>
                        <a:rPr lang="en-US" sz="2400" i="1">
                          <a:latin typeface="Cambria Math"/>
                        </a:rPr>
                        <m:t>𝑙𝑐𝑜𝑠</m:t>
                      </m:r>
                      <m:r>
                        <a:rPr lang="en-US" sz="2400" i="1">
                          <a:latin typeface="Cambria Math"/>
                          <a:ea typeface="Cambria Math"/>
                        </a:rPr>
                        <m:t>𝜃</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r>
                        <a:rPr lang="en-US" sz="2400" i="1">
                          <a:latin typeface="Cambria Math"/>
                        </a:rPr>
                        <m:t>𝑙𝑠𝑖𝑛</m:t>
                      </m:r>
                      <m:r>
                        <a:rPr lang="en-US" sz="2400" i="1">
                          <a:latin typeface="Cambria Math"/>
                          <a:ea typeface="Cambria Math"/>
                        </a:rPr>
                        <m:t>𝜃</m:t>
                      </m:r>
                      <m:acc>
                        <m:accPr>
                          <m:chr m:val="̈"/>
                          <m:ctrlPr>
                            <a:rPr lang="en-US" sz="2400" i="1">
                              <a:latin typeface="Cambria Math"/>
                              <a:ea typeface="Cambria Math"/>
                            </a:rPr>
                          </m:ctrlPr>
                        </m:accPr>
                        <m:e>
                          <m:r>
                            <a:rPr lang="en-US" sz="2400" i="1">
                              <a:latin typeface="Cambria Math"/>
                              <a:ea typeface="Cambria Math"/>
                            </a:rPr>
                            <m:t>𝜃</m:t>
                          </m:r>
                        </m:e>
                      </m:acc>
                      <m:r>
                        <a:rPr lang="en-US" sz="2400" i="1">
                          <a:latin typeface="Cambria Math"/>
                        </a:rPr>
                        <m:t>=</m:t>
                      </m:r>
                      <m:r>
                        <a:rPr lang="en-US" sz="2400" i="1">
                          <a:latin typeface="Cambria Math"/>
                        </a:rPr>
                        <m:t>𝑔</m:t>
                      </m:r>
                      <m:r>
                        <a:rPr lang="en-US" sz="2400" i="1">
                          <a:latin typeface="Cambria Math"/>
                        </a:rPr>
                        <m:t>+2</m:t>
                      </m:r>
                      <m:r>
                        <a:rPr lang="en-US" sz="2400" i="1">
                          <a:latin typeface="Cambria Math"/>
                          <a:ea typeface="Cambria Math"/>
                        </a:rPr>
                        <m:t>𝜆</m:t>
                      </m:r>
                      <m:r>
                        <a:rPr lang="en-US" sz="2400" i="1">
                          <a:latin typeface="Cambria Math"/>
                        </a:rPr>
                        <m:t>𝑙𝑐𝑜𝑠</m:t>
                      </m:r>
                      <m:r>
                        <a:rPr lang="en-US" sz="2400" i="1">
                          <a:latin typeface="Cambria Math"/>
                          <a:ea typeface="Cambria Math"/>
                        </a:rPr>
                        <m:t>𝜃</m:t>
                      </m:r>
                      <m:r>
                        <a:rPr lang="en-US" sz="2400" i="1">
                          <a:latin typeface="Cambria Math"/>
                          <a:ea typeface="Cambria Math"/>
                        </a:rPr>
                        <m:t>/</m:t>
                      </m:r>
                      <m:r>
                        <a:rPr lang="en-US" sz="2400" i="1">
                          <a:latin typeface="Cambria Math"/>
                          <a:ea typeface="Cambria Math"/>
                        </a:rPr>
                        <m:t>𝑚</m:t>
                      </m:r>
                      <m:r>
                        <a:rPr lang="en-US" sz="2400" i="1">
                          <a:latin typeface="Cambria Math"/>
                          <a:ea typeface="Cambria Math"/>
                        </a:rPr>
                        <m:t>,−</m:t>
                      </m:r>
                      <m:r>
                        <a:rPr lang="en-US" sz="2400" i="1">
                          <a:latin typeface="Cambria Math"/>
                        </a:rPr>
                        <m:t>𝑙𝑠𝑖𝑛</m:t>
                      </m:r>
                      <m:r>
                        <a:rPr lang="en-US" sz="2400" i="1">
                          <a:latin typeface="Cambria Math"/>
                          <a:ea typeface="Cambria Math"/>
                        </a:rPr>
                        <m:t>𝜃</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r>
                        <a:rPr lang="en-US" sz="2400" i="1">
                          <a:latin typeface="Cambria Math"/>
                        </a:rPr>
                        <m:t>𝑙𝑐𝑜𝑠</m:t>
                      </m:r>
                      <m:r>
                        <a:rPr lang="en-US" sz="2400" i="1">
                          <a:latin typeface="Cambria Math"/>
                          <a:ea typeface="Cambria Math"/>
                        </a:rPr>
                        <m:t>𝜃</m:t>
                      </m:r>
                      <m:acc>
                        <m:accPr>
                          <m:chr m:val="̈"/>
                          <m:ctrlPr>
                            <a:rPr lang="en-US" sz="2400" i="1">
                              <a:latin typeface="Cambria Math"/>
                              <a:ea typeface="Cambria Math"/>
                            </a:rPr>
                          </m:ctrlPr>
                        </m:accPr>
                        <m:e>
                          <m:r>
                            <a:rPr lang="en-US" sz="2400" i="1">
                              <a:latin typeface="Cambria Math"/>
                              <a:ea typeface="Cambria Math"/>
                            </a:rPr>
                            <m:t>𝜃</m:t>
                          </m:r>
                        </m:e>
                      </m:acc>
                      <m:r>
                        <a:rPr lang="en-US" sz="2400" i="1">
                          <a:latin typeface="Cambria Math"/>
                        </a:rPr>
                        <m:t>=2</m:t>
                      </m:r>
                      <m:r>
                        <a:rPr lang="en-US" sz="2400" i="1">
                          <a:latin typeface="Cambria Math"/>
                          <a:ea typeface="Cambria Math"/>
                        </a:rPr>
                        <m:t>𝜆</m:t>
                      </m:r>
                      <m:r>
                        <a:rPr lang="en-US" sz="2400" i="1">
                          <a:latin typeface="Cambria Math"/>
                          <a:ea typeface="Cambria Math"/>
                        </a:rPr>
                        <m:t>𝑙𝑠𝑖𝑛</m:t>
                      </m:r>
                      <m:r>
                        <a:rPr lang="en-US" sz="2400" i="1">
                          <a:latin typeface="Cambria Math"/>
                          <a:ea typeface="Cambria Math"/>
                        </a:rPr>
                        <m:t>𝜃</m:t>
                      </m:r>
                      <m:r>
                        <a:rPr lang="en-US" sz="2400" i="1">
                          <a:latin typeface="Cambria Math"/>
                          <a:ea typeface="Cambria Math"/>
                        </a:rPr>
                        <m:t>/</m:t>
                      </m:r>
                      <m:r>
                        <a:rPr lang="en-US" sz="2400" i="1">
                          <a:latin typeface="Cambria Math"/>
                          <a:ea typeface="Cambria Math"/>
                        </a:rPr>
                        <m:t>𝑚</m:t>
                      </m:r>
                    </m:oMath>
                  </m:oMathPara>
                </a14:m>
                <a:endParaRPr lang="en-US" sz="2400" dirty="0"/>
              </a:p>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a:rPr>
                          </m:ctrlPr>
                        </m:accPr>
                        <m:e>
                          <m:r>
                            <a:rPr lang="en-US" sz="2400" i="1" smtClean="0">
                              <a:latin typeface="Cambria Math"/>
                              <a:ea typeface="Cambria Math"/>
                            </a:rPr>
                            <m:t>𝜃</m:t>
                          </m:r>
                        </m:e>
                      </m:acc>
                      <m:r>
                        <a:rPr lang="en-US" sz="2400" b="0" i="1" smtClean="0">
                          <a:latin typeface="Cambria Math"/>
                        </a:rPr>
                        <m:t>=−</m:t>
                      </m:r>
                      <m:f>
                        <m:fPr>
                          <m:ctrlPr>
                            <a:rPr lang="en-US" sz="2400" b="0" i="1" smtClean="0">
                              <a:latin typeface="Cambria Math"/>
                            </a:rPr>
                          </m:ctrlPr>
                        </m:fPr>
                        <m:num>
                          <m:r>
                            <a:rPr lang="en-US" sz="2400" b="0" i="1" smtClean="0">
                              <a:latin typeface="Cambria Math"/>
                            </a:rPr>
                            <m:t>𝑔</m:t>
                          </m:r>
                        </m:num>
                        <m:den>
                          <m:r>
                            <a:rPr lang="en-US" sz="2400" b="0" i="1" smtClean="0">
                              <a:latin typeface="Cambria Math"/>
                            </a:rPr>
                            <m:t>𝑙</m:t>
                          </m:r>
                        </m:den>
                      </m:f>
                      <m:r>
                        <a:rPr lang="en-US" sz="2400" i="1">
                          <a:latin typeface="Cambria Math"/>
                        </a:rPr>
                        <m:t>𝑠𝑖𝑛</m:t>
                      </m:r>
                      <m:r>
                        <a:rPr lang="en-US" sz="2400" i="1">
                          <a:latin typeface="Cambria Math"/>
                          <a:ea typeface="Cambria Math"/>
                        </a:rPr>
                        <m:t>𝜃</m:t>
                      </m:r>
                    </m:oMath>
                  </m:oMathPara>
                </a14:m>
                <a:endParaRPr lang="en-US" sz="2400" dirty="0" smtClean="0"/>
              </a:p>
              <a:p>
                <a:r>
                  <a:rPr lang="en-US" sz="2400" dirty="0"/>
                  <a:t>w</a:t>
                </a:r>
                <a:r>
                  <a:rPr lang="en-US" sz="2400" dirty="0" smtClean="0"/>
                  <a:t>hich is the governing equation of a simple pendulum.</a:t>
                </a:r>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1066800" y="990600"/>
                <a:ext cx="7467600" cy="3608680"/>
              </a:xfrm>
              <a:prstGeom prst="rect">
                <a:avLst/>
              </a:prstGeom>
              <a:blipFill rotWithShape="1">
                <a:blip r:embed="rId2" cstate="print"/>
                <a:stretch>
                  <a:fillRect l="-1224" t="-1354" b="-2876"/>
                </a:stretch>
              </a:blipFill>
            </p:spPr>
            <p:txBody>
              <a:bodyPr/>
              <a:lstStyle/>
              <a:p>
                <a:r>
                  <a:rPr lang="en-US">
                    <a:noFill/>
                  </a:rPr>
                  <a:t> </a:t>
                </a:r>
              </a:p>
            </p:txBody>
          </p:sp>
        </mc:Fallback>
      </mc:AlternateContent>
    </p:spTree>
    <p:extLst>
      <p:ext uri="{BB962C8B-B14F-4D97-AF65-F5344CB8AC3E}">
        <p14:creationId xmlns:p14="http://schemas.microsoft.com/office/powerpoint/2010/main" xmlns="" val="30936231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25718624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107</Words>
  <Application>Microsoft Office PowerPoint</Application>
  <PresentationFormat>On-screen Show (4:3)</PresentationFormat>
  <Paragraphs>28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Revision</vt:lpstr>
      <vt:lpstr>Lagrange’s Multiplier</vt:lpstr>
      <vt:lpstr>Slide 3</vt:lpstr>
      <vt:lpstr>Slide 4</vt:lpstr>
      <vt:lpstr>Slide 5</vt:lpstr>
      <vt:lpstr>Slide 6</vt:lpstr>
      <vt:lpstr>Slide 7</vt:lpstr>
      <vt:lpstr>Equations of Motion for Holonomic Systems</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dc:title>
  <dc:creator>UMBER</dc:creator>
  <cp:lastModifiedBy>Administrator</cp:lastModifiedBy>
  <cp:revision>4</cp:revision>
  <dcterms:created xsi:type="dcterms:W3CDTF">2012-12-27T05:11:40Z</dcterms:created>
  <dcterms:modified xsi:type="dcterms:W3CDTF">2012-12-27T07:45:31Z</dcterms:modified>
</cp:coreProperties>
</file>