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7F97-F95A-4E8C-B0E3-ED4BE1811734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50155-1CCA-47F4-8FA5-64EFEE0A33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76400"/>
            <a:ext cx="7315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previous lecture we have discussed</a:t>
            </a:r>
          </a:p>
          <a:p>
            <a:endParaRPr lang="en-US" sz="2400" dirty="0"/>
          </a:p>
          <a:p>
            <a:r>
              <a:rPr lang="en-US" sz="2400" dirty="0" smtClean="0"/>
              <a:t>Dynamical Systems</a:t>
            </a:r>
          </a:p>
          <a:p>
            <a:r>
              <a:rPr lang="en-US" sz="2400" dirty="0" smtClean="0"/>
              <a:t>Generalized Coordinates</a:t>
            </a:r>
          </a:p>
          <a:p>
            <a:r>
              <a:rPr lang="en-US" sz="2400" dirty="0" smtClean="0"/>
              <a:t>Degrees of Freedom</a:t>
            </a:r>
          </a:p>
          <a:p>
            <a:r>
              <a:rPr lang="en-US" sz="2400" dirty="0" smtClean="0"/>
              <a:t>Classification of Dynamical System</a:t>
            </a:r>
          </a:p>
          <a:p>
            <a:r>
              <a:rPr lang="en-US" sz="2400" dirty="0" smtClean="0"/>
              <a:t>Constraints</a:t>
            </a:r>
          </a:p>
          <a:p>
            <a:r>
              <a:rPr lang="en-US" sz="2400" dirty="0" smtClean="0"/>
              <a:t>Classification of Constraints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71600" y="1687448"/>
            <a:ext cx="73152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sym typeface="Symbol"/>
              </a:rPr>
              <a:t>Virtual Displacement:</a:t>
            </a:r>
          </a:p>
          <a:p>
            <a:pPr algn="just"/>
            <a:endParaRPr lang="en-US" sz="2400" b="1" dirty="0" smtClean="0">
              <a:sym typeface="Symbol"/>
            </a:endParaRPr>
          </a:p>
          <a:p>
            <a:pPr algn="just"/>
            <a:r>
              <a:rPr lang="en-US" sz="2400" dirty="0" smtClean="0">
                <a:sym typeface="Symbol"/>
              </a:rPr>
              <a:t>The displacement of a particle </a:t>
            </a:r>
            <a:r>
              <a:rPr lang="en-US" sz="2400" i="1" dirty="0" smtClean="0">
                <a:sym typeface="Symbol"/>
              </a:rPr>
              <a:t>P</a:t>
            </a:r>
            <a:r>
              <a:rPr lang="en-US" sz="2400" dirty="0" smtClean="0">
                <a:sym typeface="Symbol"/>
              </a:rPr>
              <a:t> proportional to its possible velocity at a point is called its virtual displacement at the point. Thus, a virtual displacement has a direction of the possible velocity but an arbitrary  magnitude.</a:t>
            </a:r>
          </a:p>
          <a:p>
            <a:pPr algn="just"/>
            <a:endParaRPr lang="en-US" sz="2400" dirty="0">
              <a:sym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33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43608" y="1114485"/>
                <a:ext cx="7315200" cy="45243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b="1" dirty="0">
                    <a:sym typeface="Symbol"/>
                  </a:rPr>
                  <a:t>Example: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Consider a free particle P (having no constraints) moving in the hollow of a bowl. </a:t>
                </a:r>
              </a:p>
              <a:p>
                <a:pPr algn="just"/>
                <a:r>
                  <a:rPr lang="en-US" sz="2400" b="1" dirty="0">
                    <a:sym typeface="Symbol"/>
                  </a:rPr>
                  <a:t>Note:</a:t>
                </a:r>
                <a:r>
                  <a:rPr lang="en-US" sz="2400" dirty="0">
                    <a:sym typeface="Symbol"/>
                  </a:rPr>
                  <a:t> A free particle can have arbitrary displacement whereas a particle moving under constraints cannot have an arbitrary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Let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be the coordinates of the particle P and the equation of the surface of the bowl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𝑧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dirty="0">
                  <a:ea typeface="Cambria Math"/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If the particle is constrained to move on the surface, then the coordinates </a:t>
                </a:r>
                <a:r>
                  <a:rPr lang="en-US" sz="2400" i="1" dirty="0">
                    <a:sym typeface="Symbol"/>
                  </a:rPr>
                  <a:t>(</a:t>
                </a:r>
                <a:r>
                  <a:rPr lang="en-US" sz="2400" i="1" dirty="0" err="1">
                    <a:sym typeface="Symbol"/>
                  </a:rPr>
                  <a:t>x,y,z</a:t>
                </a:r>
                <a:r>
                  <a:rPr lang="en-US" sz="2400" i="1" dirty="0">
                    <a:sym typeface="Symbol"/>
                  </a:rPr>
                  <a:t>) </a:t>
                </a:r>
                <a:r>
                  <a:rPr lang="en-US" sz="2400" dirty="0">
                    <a:sym typeface="Symbol"/>
                  </a:rPr>
                  <a:t>of the particle P must satisfy the equation</a:t>
                </a:r>
                <a:r>
                  <a:rPr lang="en-US" sz="2400" dirty="0" smtClean="0">
                    <a:sym typeface="Symbol"/>
                  </a:rPr>
                  <a:t>.</a:t>
                </a:r>
                <a:endParaRPr lang="en-US" sz="2400" dirty="0">
                  <a:sym typeface="Symbol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114485"/>
                <a:ext cx="7315200" cy="4524315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078" r="-1333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339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Differentiating the equation of surface w.r.t. 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  <m:r>
                        <a:rPr lang="en-US" sz="2400" b="0" i="0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⟹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.</m:t>
                      </m:r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=0</m:t>
                      </m:r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where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𝜵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𝜑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𝒗</m:t>
                          </m:r>
                        </m:e>
                        <m:sub>
                          <m:r>
                            <a:rPr lang="en-US" sz="2400" b="1" i="1">
                              <a:latin typeface="Cambria Math"/>
                              <a:ea typeface="Cambria Math"/>
                              <a:sym typeface="Symbol"/>
                            </a:rPr>
                            <m:t>𝟏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𝒌</m:t>
                      </m:r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.</m:t>
                      </m:r>
                    </m:oMath>
                  </m:oMathPara>
                </a14:m>
                <a:endParaRPr lang="en-US" sz="2400" b="1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It is known that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normal to the surface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is the velocity of the particle P. The equation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𝜵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𝜑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.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=0</m:t>
                    </m:r>
                  </m:oMath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s</a:t>
                </a:r>
                <a:r>
                  <a:rPr lang="en-US" sz="2400" dirty="0" smtClean="0">
                    <a:sym typeface="Symbol"/>
                  </a:rPr>
                  <a:t>hows that the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 smtClean="0">
                    <a:sym typeface="Symbol"/>
                  </a:rPr>
                  <a:t>is tangential to the surface.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 </m:t>
                    </m:r>
                  </m:oMath>
                </a14:m>
                <a:r>
                  <a:rPr lang="en-US" sz="2400" dirty="0">
                    <a:sym typeface="Symbol"/>
                  </a:rPr>
                  <a:t>is </a:t>
                </a:r>
                <a:r>
                  <a:rPr lang="en-US" sz="2400" dirty="0" smtClean="0">
                    <a:sym typeface="Symbol"/>
                  </a:rPr>
                  <a:t>the possible velocity of the particle. If the constraint is relax to the extent that the particle can move up, a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(upward normal to the surface) is also a possible velocity.</a:t>
                </a:r>
                <a:endParaRPr lang="en-US" sz="2400" dirty="0">
                  <a:sym typeface="Symbol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76672"/>
                <a:ext cx="7315200" cy="6017673"/>
              </a:xfrm>
              <a:prstGeom prst="rect">
                <a:avLst/>
              </a:prstGeom>
              <a:blipFill rotWithShape="1">
                <a:blip r:embed="rId3"/>
                <a:stretch>
                  <a:fillRect l="-1250" t="-811" r="-1333" b="-13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564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01216" y="990600"/>
                <a:ext cx="7315200" cy="494738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 smtClean="0">
                    <a:sym typeface="Symbol"/>
                  </a:rPr>
                  <a:t>On </a:t>
                </a:r>
                <a:r>
                  <a:rPr lang="en-US" sz="2400" dirty="0">
                    <a:sym typeface="Symbol"/>
                  </a:rPr>
                  <a:t>the other hand, a velocity directed inwards in the direction piercing the bowl is clearly an impossible velocity. Similarly, a displacement in this direction or in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an impossible displacement.</a:t>
                </a:r>
              </a:p>
              <a:p>
                <a:pPr algn="just"/>
                <a:r>
                  <a:rPr lang="en-US" sz="2400" dirty="0">
                    <a:sym typeface="Symbol"/>
                  </a:rPr>
                  <a:t>The displacement in the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  <a:sym typeface="Symbol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dirty="0">
                    <a:sym typeface="Symbol"/>
                  </a:rPr>
                  <a:t> is a possible displacement or virtual displacement. </a:t>
                </a:r>
                <a:endParaRPr lang="en-US" sz="2400" dirty="0" smtClean="0">
                  <a:sym typeface="Symbol"/>
                </a:endParaRPr>
              </a:p>
              <a:p>
                <a:pPr algn="just"/>
                <a:r>
                  <a:rPr lang="en-US" sz="2400" dirty="0" smtClean="0">
                    <a:sym typeface="Symbol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</m:oMath>
                </a14:m>
                <a:r>
                  <a:rPr lang="en-US" sz="2400" dirty="0" smtClean="0">
                    <a:sym typeface="Symbol"/>
                  </a:rPr>
                  <a:t> is the virtual displacement, 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′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𝑘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𝒗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  <a:sym typeface="Symbol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2400" dirty="0" smtClean="0">
                    <a:sym typeface="Symbol"/>
                  </a:rPr>
                  <a:t> where k is a constant.</a:t>
                </a:r>
              </a:p>
              <a:p>
                <a:pPr algn="just"/>
                <a:r>
                  <a:rPr lang="en-US" sz="2400" dirty="0" smtClean="0">
                    <a:sym typeface="Symbol"/>
                  </a:rPr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𝛿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ea typeface="Cambria Math"/>
                            <a:sym typeface="Symbol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  <a:ea typeface="Cambria Math"/>
                        <a:sym typeface="Symbol"/>
                      </a:rPr>
                      <m:t>𝒓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𝒊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𝒋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+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b="0" i="1" smtClean="0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  <m:r>
                      <a:rPr lang="en-US" sz="2400" b="1" i="1" smtClean="0">
                        <a:latin typeface="Cambria Math"/>
                        <a:ea typeface="Cambria Math"/>
                        <a:sym typeface="Symbol"/>
                      </a:rPr>
                      <m:t>𝒌</m:t>
                    </m:r>
                  </m:oMath>
                </a14:m>
                <a:r>
                  <a:rPr lang="en-US" sz="2400" dirty="0" smtClean="0">
                    <a:sym typeface="Symbol"/>
                  </a:rPr>
                  <a:t>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𝒊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𝒋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+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 b="1" i="1">
                          <a:latin typeface="Cambria Math"/>
                          <a:ea typeface="Cambria Math"/>
                          <a:sym typeface="Symbol"/>
                        </a:rPr>
                        <m:t>𝒌</m:t>
                      </m:r>
                      <m:r>
                        <a:rPr lang="en-US" sz="2400" b="0" i="0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  <a:sym typeface="Symbol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𝒊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𝒋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  <a:sym typeface="Symbol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𝑑𝑧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sym typeface="Symbol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b="1" i="1">
                              <a:latin typeface="Cambria Math"/>
                              <a:sym typeface="Symbol"/>
                            </a:rPr>
                            <m:t>𝒌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1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𝑦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  <a:sym typeface="Symbol"/>
                        </a:rPr>
                        <m:t>,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𝑧</m:t>
                      </m:r>
                      <m:r>
                        <a:rPr lang="en-US" sz="2400">
                          <a:latin typeface="Cambria Math"/>
                          <a:ea typeface="Cambria Math"/>
                          <a:sym typeface="Symbol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  <a:sym typeface="Symbol"/>
                        </a:rPr>
                        <m:t>𝑘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 smtClean="0">
                  <a:sym typeface="Symbol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990600"/>
                <a:ext cx="7315200" cy="4947380"/>
              </a:xfrm>
              <a:prstGeom prst="rect">
                <a:avLst/>
              </a:prstGeom>
              <a:blipFill rotWithShape="1">
                <a:blip r:embed="rId3"/>
                <a:stretch>
                  <a:fillRect l="-1250" t="-986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1657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001216" y="1828800"/>
                <a:ext cx="7315200" cy="312720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sz="2400" dirty="0">
                    <a:sym typeface="Symbol"/>
                  </a:rPr>
                  <a:t>Substituting in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𝑥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𝑘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  <a:sym typeface="Symbol"/>
                            </a:rPr>
                            <m:t>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  <a:sym typeface="Symbol"/>
                            </a:rPr>
                            <m:t>𝑧</m:t>
                          </m:r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  <a:sym typeface="Symbol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𝑧</m:t>
                      </m:r>
                      <m:r>
                        <a:rPr lang="en-US" sz="2400" i="1">
                          <a:latin typeface="Cambria Math"/>
                          <a:sym typeface="Symbol"/>
                        </a:rPr>
                        <m:t>=</m:t>
                      </m:r>
                      <m:r>
                        <a:rPr lang="en-US" sz="2400">
                          <a:latin typeface="Cambria Math"/>
                          <a:sym typeface="Symbol"/>
                        </a:rPr>
                        <m:t>0</m:t>
                      </m:r>
                    </m:oMath>
                  </m:oMathPara>
                </a14:m>
                <a:endParaRPr lang="en-US" sz="2400" dirty="0">
                  <a:sym typeface="Symbol"/>
                </a:endParaRPr>
              </a:p>
              <a:p>
                <a:pPr algn="just"/>
                <a:r>
                  <a:rPr lang="en-US" sz="2400" dirty="0">
                    <a:sym typeface="Symbol"/>
                  </a:rPr>
                  <a:t>w</a:t>
                </a:r>
                <a:r>
                  <a:rPr lang="en-US" sz="2400" dirty="0" smtClean="0">
                    <a:sym typeface="Symbol"/>
                  </a:rPr>
                  <a:t>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𝑥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𝑦</m:t>
                    </m:r>
                  </m:oMath>
                </a14:m>
                <a:r>
                  <a:rPr lang="en-US" sz="2400" dirty="0">
                    <a:sym typeface="Symbol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  <a:sym typeface="Symbol"/>
                      </a:rPr>
                      <m:t>𝑧</m:t>
                    </m:r>
                  </m:oMath>
                </a14:m>
                <a:r>
                  <a:rPr lang="en-US" sz="2400" dirty="0">
                    <a:sym typeface="Symbol"/>
                  </a:rPr>
                  <a:t> do not have to be small quantities.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216" y="1828800"/>
                <a:ext cx="7315200" cy="3127203"/>
              </a:xfrm>
              <a:prstGeom prst="rect">
                <a:avLst/>
              </a:prstGeom>
              <a:blipFill rotWithShape="1">
                <a:blip r:embed="rId3"/>
                <a:stretch>
                  <a:fillRect l="-1250" t="-155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4867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1043608" y="1086169"/>
                <a:ext cx="7128792" cy="4259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Consider a system of </a:t>
                </a:r>
                <a:r>
                  <a:rPr lang="en-US" sz="2400" i="1" dirty="0" smtClean="0"/>
                  <a:t>n</a:t>
                </a:r>
                <a:r>
                  <a:rPr lang="en-US" sz="2400" dirty="0" smtClean="0"/>
                  <a:t> particles subject to k constraints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=0,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</m:t>
                      </m:r>
                      <m:r>
                        <a:rPr lang="en-US" sz="2400" b="0" i="1" smtClean="0">
                          <a:latin typeface="Cambria Math"/>
                        </a:rPr>
                        <m:t>…,</m:t>
                      </m:r>
                      <m:r>
                        <a:rPr lang="en-US" sz="2400" b="0" i="1" smtClean="0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We define virtual displacements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,…,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o</a:t>
                </a:r>
                <a:r>
                  <a:rPr lang="en-US" sz="2400" dirty="0" smtClean="0"/>
                  <a:t>f the system satisfying the relation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+…+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Here again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need not to be small quantities.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1086169"/>
                <a:ext cx="7128792" cy="4259499"/>
              </a:xfrm>
              <a:prstGeom prst="rect">
                <a:avLst/>
              </a:prstGeom>
              <a:blipFill rotWithShape="1">
                <a:blip r:embed="rId3"/>
                <a:stretch>
                  <a:fillRect l="-1282" t="-1144" b="-2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789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 smtClean="0"/>
                  <a:t>Suppose </a:t>
                </a:r>
                <a:r>
                  <a:rPr lang="en-US" sz="2400" dirty="0"/>
                  <a:t>we do consider an infinitesimal displacement so that the quantities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are so small that their squares and higher powers can be neglected. </a:t>
                </a:r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sz="2400" dirty="0" smtClean="0"/>
                  <a:t>We may then use the Taylor’s series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+…+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+…=0.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908720"/>
                <a:ext cx="7315200" cy="5126981"/>
              </a:xfrm>
              <a:prstGeom prst="rect">
                <a:avLst/>
              </a:prstGeom>
              <a:blipFill rotWithShape="1">
                <a:blip r:embed="rId3"/>
                <a:stretch>
                  <a:fillRect l="-1250" t="-951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85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𝛿</m:t>
                                  </m:r>
                                  <m:r>
                                    <a:rPr lang="en-US" sz="2400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  <m:r>
                        <a:rPr lang="en-US" sz="2400" b="0" i="1" smtClean="0">
                          <a:latin typeface="Cambria Math"/>
                        </a:rPr>
                        <m:t>, </m:t>
                      </m:r>
                      <m:r>
                        <a:rPr lang="en-US" sz="2400" b="0" i="1" smtClean="0">
                          <a:latin typeface="Cambria Math"/>
                        </a:rPr>
                        <m:t>𝑗</m:t>
                      </m:r>
                      <m:r>
                        <a:rPr lang="en-US" sz="2400" b="0" i="1" smtClean="0">
                          <a:latin typeface="Cambria Math"/>
                        </a:rPr>
                        <m:t>=1,2,…,</m:t>
                      </m:r>
                      <m:r>
                        <a:rPr lang="en-US" sz="2400" b="0" i="1" smtClean="0">
                          <a:latin typeface="Cambria Math"/>
                        </a:rPr>
                        <m:t>𝑛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This means that </a:t>
                </a:r>
                <a:r>
                  <a:rPr lang="en-US" sz="2400" dirty="0"/>
                  <a:t>the coordinates of the </a:t>
                </a:r>
                <a:r>
                  <a:rPr lang="en-US" sz="2400" dirty="0" smtClean="0"/>
                  <a:t>system even after the displacement satisfy the equations of constraints leading to the usual definition of a virtual displacement.</a:t>
                </a:r>
              </a:p>
              <a:p>
                <a:endParaRPr lang="en-US" sz="2400" dirty="0"/>
              </a:p>
              <a:p>
                <a:r>
                  <a:rPr lang="en-US" sz="2400" dirty="0" smtClean="0"/>
                  <a:t>Thus </a:t>
                </a:r>
                <a:r>
                  <a:rPr lang="en-US" sz="2400" b="1" dirty="0" smtClean="0"/>
                  <a:t>A virtual displacement is an automatically small displacement compatible with the constraints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 smtClean="0"/>
              </a:p>
              <a:p>
                <a:r>
                  <a:rPr lang="en-US" sz="2400" b="1" dirty="0" smtClean="0"/>
                  <a:t>Note:</a:t>
                </a:r>
              </a:p>
              <a:p>
                <a:r>
                  <a:rPr lang="en-US" sz="2400" dirty="0" smtClean="0"/>
                  <a:t>Since the system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 </m:t>
                      </m:r>
                      <m:r>
                        <a:rPr lang="en-US" sz="2400" i="1">
                          <a:latin typeface="Cambria Math"/>
                        </a:rPr>
                        <m:t>𝑗</m:t>
                      </m:r>
                      <m:r>
                        <a:rPr lang="en-US" sz="2400" i="1">
                          <a:latin typeface="Cambria Math"/>
                        </a:rPr>
                        <m:t>=1,2,…,</m:t>
                      </m:r>
                      <m:r>
                        <a:rPr lang="en-US" sz="2400" i="1">
                          <a:latin typeface="Cambria Math"/>
                        </a:rPr>
                        <m:t>𝑘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is satisfied if we replace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by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 smtClean="0"/>
                  <a:t> is also a virtual displacement.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48680"/>
                <a:ext cx="7315200" cy="5691815"/>
              </a:xfrm>
              <a:prstGeom prst="rect">
                <a:avLst/>
              </a:prstGeom>
              <a:blipFill rotWithShape="1">
                <a:blip r:embed="rId2"/>
                <a:stretch>
                  <a:fillRect l="-1333" t="-10493" r="-750" b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6187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Principle of Virtual Work</a:t>
            </a:r>
            <a:endParaRPr lang="en-US" dirty="0"/>
          </a:p>
        </p:txBody>
      </p:sp>
      <p:sp>
        <p:nvSpPr>
          <p:cNvPr id="3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43000" y="1447800"/>
            <a:ext cx="7315200" cy="4893647"/>
          </a:xfrm>
          <a:prstGeom prst="rect">
            <a:avLst/>
          </a:prstGeom>
          <a:blipFill rotWithShape="1">
            <a:blip r:embed="rId3"/>
            <a:stretch>
              <a:fillRect l="-1333" t="-998" r="-1917"/>
            </a:stretch>
          </a:blipFill>
        </p:spPr>
        <p:txBody>
          <a:bodyPr/>
          <a:lstStyle/>
          <a:p>
            <a:pPr algn="just"/>
            <a:r>
              <a:rPr lang="en-US">
                <a:noFill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83398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219200" y="685800"/>
                <a:ext cx="7315200" cy="51174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an arbitrary virtual displacement of the particle </a:t>
                </a:r>
                <a:r>
                  <a:rPr lang="en-US" sz="2400" b="1" i="1" dirty="0"/>
                  <a:t>P</a:t>
                </a:r>
                <a:r>
                  <a:rPr lang="en-US" sz="2400" i="1" baseline="-25000" dirty="0"/>
                  <a:t>i</a:t>
                </a:r>
                <a:r>
                  <a:rPr lang="en-US" sz="2400" i="1" dirty="0"/>
                  <a:t>, </a:t>
                </a:r>
                <a:r>
                  <a:rPr lang="en-US" sz="2400" i="1" dirty="0" err="1"/>
                  <a:t>i</a:t>
                </a:r>
                <a:r>
                  <a:rPr lang="en-US" sz="2400" i="1" dirty="0"/>
                  <a:t>=1,2,…,n.</a:t>
                </a:r>
                <a:r>
                  <a:rPr lang="en-US" sz="2400" dirty="0"/>
                  <a:t> Then the work done by the forces on the system in this virtual displacement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𝑭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latin typeface="Cambria Math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=0, 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=1,2,…,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  <a:ea typeface="Cambria Math"/>
                        </a:rPr>
                        <m:t>𝛿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𝑊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=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𝑊</m:t>
                    </m:r>
                  </m:oMath>
                </a14:m>
                <a:r>
                  <a:rPr lang="en-US" sz="2400" dirty="0"/>
                  <a:t> is the virtual work by the acting forces on the system.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685800"/>
                <a:ext cx="7315200" cy="5117491"/>
              </a:xfrm>
              <a:prstGeom prst="rect">
                <a:avLst/>
              </a:prstGeom>
              <a:blipFill rotWithShape="1">
                <a:blip r:embed="rId3"/>
                <a:stretch>
                  <a:fillRect l="-1250" t="-35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78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066800" y="724653"/>
                <a:ext cx="7315200" cy="6072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The work done on the reaction forces in the absence of friction, in a virtual displacement is a non-negative number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≥0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We know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𝛿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𝑖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=1,2,…,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r>
                  <a:rPr lang="en-US" sz="2400" dirty="0" smtClean="0"/>
                  <a:t> is also a virtual displacement,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.(−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≥0⇒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≤0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Thus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.</m:t>
                          </m:r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/>
                                  <a:ea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𝑊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=−</m:t>
                    </m:r>
                    <m:nary>
                      <m:naryPr>
                        <m:chr m:val="∑"/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𝛿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𝒓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724653"/>
                <a:ext cx="7315200" cy="6072945"/>
              </a:xfrm>
              <a:prstGeom prst="rect">
                <a:avLst/>
              </a:prstGeom>
              <a:blipFill rotWithShape="1">
                <a:blip r:embed="rId3"/>
                <a:stretch>
                  <a:fillRect l="-1250" t="-803" b="-7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40569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70</Words>
  <Application>Microsoft Office PowerPoint</Application>
  <PresentationFormat>On-screen Show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Summary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The Principle of Virtual Work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Summary</dc:title>
  <dc:creator>vcomsats</dc:creator>
  <cp:lastModifiedBy>vcomsats</cp:lastModifiedBy>
  <cp:revision>3</cp:revision>
  <dcterms:created xsi:type="dcterms:W3CDTF">2012-12-25T06:04:03Z</dcterms:created>
  <dcterms:modified xsi:type="dcterms:W3CDTF">2012-12-25T07:38:01Z</dcterms:modified>
</cp:coreProperties>
</file>