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6" r:id="rId3"/>
    <p:sldId id="277" r:id="rId4"/>
    <p:sldId id="278" r:id="rId5"/>
    <p:sldId id="279" r:id="rId6"/>
    <p:sldId id="265" r:id="rId7"/>
    <p:sldId id="266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3764-2F7A-43B2-B627-846F720DC63D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1BCC-5475-47D1-8CB5-E0D01B01DD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69148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3764-2F7A-43B2-B627-846F720DC63D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1BCC-5475-47D1-8CB5-E0D01B01DD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74580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3764-2F7A-43B2-B627-846F720DC63D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1BCC-5475-47D1-8CB5-E0D01B01DD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38429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3764-2F7A-43B2-B627-846F720DC63D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1BCC-5475-47D1-8CB5-E0D01B01DD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20051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3764-2F7A-43B2-B627-846F720DC63D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1BCC-5475-47D1-8CB5-E0D01B01DD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13549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3764-2F7A-43B2-B627-846F720DC63D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1BCC-5475-47D1-8CB5-E0D01B01DD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94880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3764-2F7A-43B2-B627-846F720DC63D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1BCC-5475-47D1-8CB5-E0D01B01DD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70502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3764-2F7A-43B2-B627-846F720DC63D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1BCC-5475-47D1-8CB5-E0D01B01DD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21514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3764-2F7A-43B2-B627-846F720DC63D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1BCC-5475-47D1-8CB5-E0D01B01DD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15826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3764-2F7A-43B2-B627-846F720DC63D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1BCC-5475-47D1-8CB5-E0D01B01DD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30094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F3764-2F7A-43B2-B627-846F720DC63D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1BCC-5475-47D1-8CB5-E0D01B01DD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50986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0F3764-2F7A-43B2-B627-846F720DC63D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81BCC-5475-47D1-8CB5-E0D01B01DD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8546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99592" y="1196752"/>
            <a:ext cx="73152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 previous lecture we have discussed the mechanics of system of particles.</a:t>
            </a:r>
          </a:p>
          <a:p>
            <a:endParaRPr lang="en-US" sz="1200" dirty="0" smtClean="0"/>
          </a:p>
          <a:p>
            <a:r>
              <a:rPr lang="en-US" sz="2400" b="1" dirty="0" smtClean="0"/>
              <a:t>Conservation of Momentum:</a:t>
            </a:r>
          </a:p>
          <a:p>
            <a:r>
              <a:rPr lang="en-US" sz="2400" dirty="0"/>
              <a:t>If the total external force is zero, the total linear momentum is conserved.</a:t>
            </a:r>
          </a:p>
          <a:p>
            <a:endParaRPr lang="en-US" sz="1200" dirty="0" smtClean="0"/>
          </a:p>
          <a:p>
            <a:r>
              <a:rPr lang="en-US" sz="2400" b="1" dirty="0" smtClean="0"/>
              <a:t>Conservation </a:t>
            </a:r>
            <a:r>
              <a:rPr lang="en-US" sz="2400" b="1" dirty="0"/>
              <a:t>of </a:t>
            </a:r>
            <a:r>
              <a:rPr lang="en-US" sz="2400" b="1" dirty="0" smtClean="0"/>
              <a:t>Angular Momentum:</a:t>
            </a:r>
          </a:p>
          <a:p>
            <a:r>
              <a:rPr lang="en-US" sz="2400" dirty="0"/>
              <a:t>The total linear momentum is constant in time if the applied external torque is zero.</a:t>
            </a:r>
          </a:p>
          <a:p>
            <a:endParaRPr lang="en-US" sz="1200" dirty="0" smtClean="0"/>
          </a:p>
          <a:p>
            <a:r>
              <a:rPr lang="en-US" sz="2400" b="1" dirty="0" smtClean="0"/>
              <a:t>Conservation of Energy:</a:t>
            </a:r>
          </a:p>
          <a:p>
            <a:r>
              <a:rPr lang="en-US" sz="2400" dirty="0" smtClean="0"/>
              <a:t>If the total work done is conserved, total energy of the system is conserved.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245998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New Definitions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90600" y="1143000"/>
            <a:ext cx="73152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Dynamical System:</a:t>
            </a:r>
          </a:p>
          <a:p>
            <a:r>
              <a:rPr lang="en-US" sz="2400" dirty="0" smtClean="0"/>
              <a:t>A system of particles is called a dynamical system.</a:t>
            </a:r>
          </a:p>
          <a:p>
            <a:endParaRPr lang="en-US" sz="2400" dirty="0" smtClean="0"/>
          </a:p>
          <a:p>
            <a:r>
              <a:rPr lang="en-US" sz="2400" b="1" dirty="0" smtClean="0"/>
              <a:t>Configuration:</a:t>
            </a:r>
          </a:p>
          <a:p>
            <a:r>
              <a:rPr lang="en-US" sz="2400" dirty="0" smtClean="0"/>
              <a:t>The set of positions of all the particles is known as configuration of the dynamical system.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Generalized Coordinates:</a:t>
            </a:r>
          </a:p>
          <a:p>
            <a:r>
              <a:rPr lang="en-US" sz="2400" dirty="0" smtClean="0"/>
              <a:t>The coordinates, minimum in number, required to describe the configuration of the dynamical system at any time is called the generalized coordinates of the system.</a:t>
            </a:r>
          </a:p>
          <a:p>
            <a:r>
              <a:rPr lang="en-US" sz="2400" b="1" dirty="0" smtClean="0"/>
              <a:t>Examples:</a:t>
            </a:r>
          </a:p>
          <a:p>
            <a:r>
              <a:rPr lang="en-US" sz="2400" dirty="0" smtClean="0"/>
              <a:t>Movement of a fly in a room.</a:t>
            </a:r>
          </a:p>
          <a:p>
            <a:r>
              <a:rPr lang="en-US" sz="2400" dirty="0" smtClean="0"/>
              <a:t>Motion of a particle on the surface of a sphere.</a:t>
            </a:r>
          </a:p>
        </p:txBody>
      </p:sp>
    </p:spTree>
    <p:extLst>
      <p:ext uri="{BB962C8B-B14F-4D97-AF65-F5344CB8AC3E}">
        <p14:creationId xmlns="" xmlns:p14="http://schemas.microsoft.com/office/powerpoint/2010/main" val="85161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0" y="1472148"/>
            <a:ext cx="73152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400" b="1" dirty="0"/>
              <a:t>Degrees of Freedom:</a:t>
            </a:r>
          </a:p>
          <a:p>
            <a:pPr algn="just"/>
            <a:r>
              <a:rPr lang="en-US" sz="2400" dirty="0"/>
              <a:t>The number of generalized coordinates required to describe the configuration of a system is called the degrees of freedom</a:t>
            </a:r>
            <a:r>
              <a:rPr lang="en-US" sz="2400" dirty="0" smtClean="0"/>
              <a:t>.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b="1" dirty="0" smtClean="0"/>
              <a:t>Constraints and Forces of Constraints:</a:t>
            </a:r>
          </a:p>
          <a:p>
            <a:pPr algn="just"/>
            <a:r>
              <a:rPr lang="en-US" sz="2400" dirty="0" smtClean="0"/>
              <a:t>Any restriction on the motion of a system is known as constraints and the force responsible is called the force of constraint.</a:t>
            </a:r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81396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29208" y="1196752"/>
            <a:ext cx="73152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400" b="1" dirty="0"/>
              <a:t>Classification of Dynamical System</a:t>
            </a:r>
            <a:r>
              <a:rPr lang="en-US" sz="2400" b="1" dirty="0" smtClean="0"/>
              <a:t>: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dirty="0"/>
              <a:t>A dynamical system is called </a:t>
            </a:r>
            <a:r>
              <a:rPr lang="en-US" sz="2400" dirty="0" err="1"/>
              <a:t>holonomic</a:t>
            </a:r>
            <a:r>
              <a:rPr lang="en-US" sz="2400" dirty="0"/>
              <a:t> if it is possible to give arbitrary and independent variations to the generalized coordinates of the system without violating constraints, otherwise it is called non-</a:t>
            </a:r>
            <a:r>
              <a:rPr lang="en-US" sz="2400" dirty="0" err="1"/>
              <a:t>holonomic</a:t>
            </a:r>
            <a:r>
              <a:rPr lang="en-US" sz="2400" dirty="0"/>
              <a:t>.</a:t>
            </a:r>
          </a:p>
          <a:p>
            <a:pPr algn="just"/>
            <a:r>
              <a:rPr lang="en-US" sz="2400" b="1" dirty="0" smtClean="0"/>
              <a:t>Example:</a:t>
            </a:r>
          </a:p>
          <a:p>
            <a:pPr algn="just"/>
            <a:r>
              <a:rPr lang="en-US" sz="2400" dirty="0" smtClean="0"/>
              <a:t>Let </a:t>
            </a:r>
            <a:r>
              <a:rPr lang="en-US" sz="2400" i="1" dirty="0" smtClean="0"/>
              <a:t>q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,q</a:t>
            </a:r>
            <a:r>
              <a:rPr lang="en-US" sz="2400" i="1" baseline="-25000" dirty="0" smtClean="0"/>
              <a:t>2</a:t>
            </a:r>
            <a:r>
              <a:rPr lang="en-US" sz="2400" i="1" dirty="0" smtClean="0"/>
              <a:t>,…,</a:t>
            </a:r>
            <a:r>
              <a:rPr lang="en-US" sz="2400" i="1" dirty="0" err="1" smtClean="0"/>
              <a:t>q</a:t>
            </a:r>
            <a:r>
              <a:rPr lang="en-US" sz="2400" i="1" baseline="-25000" dirty="0" err="1" smtClean="0"/>
              <a:t>n</a:t>
            </a:r>
            <a:r>
              <a:rPr lang="en-US" sz="2400" dirty="0" smtClean="0"/>
              <a:t> be </a:t>
            </a:r>
            <a:r>
              <a:rPr lang="en-US" sz="2400" i="1" dirty="0" smtClean="0"/>
              <a:t>n</a:t>
            </a:r>
            <a:r>
              <a:rPr lang="en-US" sz="2400" dirty="0" smtClean="0"/>
              <a:t> generalized coordinates of a dynamical system. Then for a </a:t>
            </a:r>
            <a:r>
              <a:rPr lang="en-US" sz="2400" dirty="0" err="1" smtClean="0"/>
              <a:t>holonomic</a:t>
            </a:r>
            <a:r>
              <a:rPr lang="en-US" sz="2400" dirty="0" smtClean="0"/>
              <a:t> system, we can change </a:t>
            </a:r>
            <a:r>
              <a:rPr lang="en-US" sz="2400" i="1" dirty="0" err="1" smtClean="0"/>
              <a:t>q</a:t>
            </a:r>
            <a:r>
              <a:rPr lang="en-US" sz="2400" i="1" baseline="-25000" dirty="0" err="1" smtClean="0"/>
              <a:t>r</a:t>
            </a:r>
            <a:r>
              <a:rPr lang="en-US" sz="2400" dirty="0" smtClean="0"/>
              <a:t> to </a:t>
            </a:r>
            <a:r>
              <a:rPr lang="en-US" sz="2400" i="1" dirty="0" err="1" smtClean="0"/>
              <a:t>q</a:t>
            </a:r>
            <a:r>
              <a:rPr lang="en-US" sz="2400" i="1" baseline="-25000" dirty="0" err="1" smtClean="0"/>
              <a:t>r</a:t>
            </a:r>
            <a:r>
              <a:rPr lang="en-US" sz="2400" i="1" dirty="0" smtClean="0"/>
              <a:t>+</a:t>
            </a:r>
            <a:r>
              <a:rPr lang="en-US" sz="2400" i="1" dirty="0" smtClean="0">
                <a:sym typeface="Symbol"/>
              </a:rPr>
              <a:t></a:t>
            </a:r>
            <a:r>
              <a:rPr lang="en-US" sz="2400" i="1" dirty="0" err="1" smtClean="0">
                <a:sym typeface="Symbol"/>
              </a:rPr>
              <a:t>q</a:t>
            </a:r>
            <a:r>
              <a:rPr lang="en-US" sz="2400" i="1" baseline="-25000" dirty="0" err="1" smtClean="0">
                <a:sym typeface="Symbol"/>
              </a:rPr>
              <a:t>r</a:t>
            </a:r>
            <a:r>
              <a:rPr lang="en-US" sz="2400" dirty="0" smtClean="0">
                <a:sym typeface="Symbol"/>
              </a:rPr>
              <a:t>, </a:t>
            </a:r>
            <a:r>
              <a:rPr lang="en-US" sz="2400" i="1" dirty="0" smtClean="0">
                <a:sym typeface="Symbol"/>
              </a:rPr>
              <a:t>r=1,2,…,n</a:t>
            </a:r>
            <a:r>
              <a:rPr lang="en-US" sz="2400" dirty="0" smtClean="0">
                <a:sym typeface="Symbol"/>
              </a:rPr>
              <a:t>, without making any changes in the remaining </a:t>
            </a:r>
            <a:r>
              <a:rPr lang="en-US" sz="2400" i="1" dirty="0" smtClean="0">
                <a:sym typeface="Symbol"/>
              </a:rPr>
              <a:t>n-1</a:t>
            </a:r>
            <a:r>
              <a:rPr lang="en-US" sz="2400" dirty="0" smtClean="0">
                <a:sym typeface="Symbol"/>
              </a:rPr>
              <a:t> coordinates.</a:t>
            </a:r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248825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00" y="1480716"/>
            <a:ext cx="7315200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400" b="1" dirty="0" smtClean="0">
                <a:sym typeface="Symbol"/>
              </a:rPr>
              <a:t>Classification of Constraints:</a:t>
            </a:r>
          </a:p>
          <a:p>
            <a:pPr algn="just"/>
            <a:endParaRPr lang="en-US" sz="2400" b="1" dirty="0" smtClean="0">
              <a:sym typeface="Symbol"/>
            </a:endParaRPr>
          </a:p>
          <a:p>
            <a:pPr algn="just"/>
            <a:r>
              <a:rPr lang="en-US" sz="2400" b="1" dirty="0" err="1">
                <a:sym typeface="Symbol"/>
              </a:rPr>
              <a:t>Holonomic</a:t>
            </a:r>
            <a:r>
              <a:rPr lang="en-US" sz="2400" b="1" dirty="0">
                <a:sym typeface="Symbol"/>
              </a:rPr>
              <a:t> </a:t>
            </a:r>
            <a:r>
              <a:rPr lang="en-US" sz="2400" b="1" dirty="0" smtClean="0">
                <a:sym typeface="Symbol"/>
              </a:rPr>
              <a:t>Constraints</a:t>
            </a:r>
            <a:r>
              <a:rPr lang="en-US" sz="2400" b="1" dirty="0">
                <a:sym typeface="Symbol"/>
              </a:rPr>
              <a:t>:</a:t>
            </a:r>
            <a:r>
              <a:rPr lang="en-US" sz="2400" dirty="0">
                <a:sym typeface="Symbol"/>
              </a:rPr>
              <a:t> If the conditions </a:t>
            </a:r>
            <a:r>
              <a:rPr lang="en-US" sz="2400" dirty="0" smtClean="0">
                <a:sym typeface="Symbol"/>
              </a:rPr>
              <a:t>of </a:t>
            </a:r>
            <a:r>
              <a:rPr lang="en-US" sz="2400" dirty="0">
                <a:sym typeface="Symbol"/>
              </a:rPr>
              <a:t>constraints can be expressed as equations connecting the coordinates of the particles and the time as </a:t>
            </a:r>
            <a:r>
              <a:rPr lang="en-US" sz="2400" i="1" dirty="0">
                <a:sym typeface="Symbol"/>
              </a:rPr>
              <a:t>f(t,r</a:t>
            </a:r>
            <a:r>
              <a:rPr lang="en-US" sz="2400" i="1" baseline="-25000" dirty="0">
                <a:sym typeface="Symbol"/>
              </a:rPr>
              <a:t>1</a:t>
            </a:r>
            <a:r>
              <a:rPr lang="en-US" sz="2400" i="1" dirty="0">
                <a:sym typeface="Symbol"/>
              </a:rPr>
              <a:t>,r</a:t>
            </a:r>
            <a:r>
              <a:rPr lang="en-US" sz="2400" i="1" baseline="-25000" dirty="0">
                <a:sym typeface="Symbol"/>
              </a:rPr>
              <a:t>2</a:t>
            </a:r>
            <a:r>
              <a:rPr lang="en-US" sz="2400" i="1" dirty="0">
                <a:sym typeface="Symbol"/>
              </a:rPr>
              <a:t>,…,</a:t>
            </a:r>
            <a:r>
              <a:rPr lang="en-US" sz="2400" i="1" dirty="0" err="1">
                <a:sym typeface="Symbol"/>
              </a:rPr>
              <a:t>r</a:t>
            </a:r>
            <a:r>
              <a:rPr lang="en-US" sz="2400" i="1" baseline="-25000" dirty="0" err="1">
                <a:sym typeface="Symbol"/>
              </a:rPr>
              <a:t>n</a:t>
            </a:r>
            <a:r>
              <a:rPr lang="en-US" sz="2400" i="1" dirty="0">
                <a:sym typeface="Symbol"/>
              </a:rPr>
              <a:t>)=0</a:t>
            </a:r>
            <a:r>
              <a:rPr lang="en-US" sz="2400" dirty="0">
                <a:sym typeface="Symbol"/>
              </a:rPr>
              <a:t>, then the constraints are said to be </a:t>
            </a:r>
            <a:r>
              <a:rPr lang="en-US" sz="2400" dirty="0" err="1">
                <a:sym typeface="Symbol"/>
              </a:rPr>
              <a:t>holonomic</a:t>
            </a:r>
            <a:r>
              <a:rPr lang="en-US" sz="2400" dirty="0" smtClean="0">
                <a:sym typeface="Symbol"/>
              </a:rPr>
              <a:t>. If this condition is not satisfied, the constraints are said to be non-</a:t>
            </a:r>
            <a:r>
              <a:rPr lang="en-US" sz="2400" dirty="0" err="1" smtClean="0">
                <a:sym typeface="Symbol"/>
              </a:rPr>
              <a:t>holonomic</a:t>
            </a:r>
            <a:r>
              <a:rPr lang="en-US" sz="2400" dirty="0" smtClean="0">
                <a:sym typeface="Symbol"/>
              </a:rPr>
              <a:t>.</a:t>
            </a:r>
          </a:p>
          <a:p>
            <a:pPr algn="just"/>
            <a:r>
              <a:rPr lang="en-US" sz="2400" dirty="0" smtClean="0">
                <a:sym typeface="Symbol"/>
              </a:rPr>
              <a:t>Example:</a:t>
            </a:r>
          </a:p>
          <a:p>
            <a:pPr algn="just"/>
            <a:r>
              <a:rPr lang="en-US" sz="2400" dirty="0" smtClean="0">
                <a:sym typeface="Symbol"/>
              </a:rPr>
              <a:t>A particle motion restricted to the surface of a sphere of radius a (</a:t>
            </a:r>
            <a:r>
              <a:rPr lang="en-US" sz="2400" i="1" dirty="0" smtClean="0">
                <a:sym typeface="Symbol"/>
              </a:rPr>
              <a:t>r</a:t>
            </a:r>
            <a:r>
              <a:rPr lang="en-US" sz="2400" i="1" baseline="30000" dirty="0" smtClean="0">
                <a:sym typeface="Symbol"/>
              </a:rPr>
              <a:t>2</a:t>
            </a:r>
            <a:r>
              <a:rPr lang="en-US" sz="2400" i="1" dirty="0" smtClean="0">
                <a:sym typeface="Symbol"/>
              </a:rPr>
              <a:t>=a</a:t>
            </a:r>
            <a:r>
              <a:rPr lang="en-US" sz="2400" i="1" baseline="30000" dirty="0" smtClean="0">
                <a:sym typeface="Symbol"/>
              </a:rPr>
              <a:t>2</a:t>
            </a:r>
            <a:r>
              <a:rPr lang="en-US" sz="2400" dirty="0" smtClean="0">
                <a:sym typeface="Symbol"/>
              </a:rPr>
              <a:t>) is said to be a </a:t>
            </a:r>
            <a:r>
              <a:rPr lang="en-US" sz="2400" dirty="0" err="1" smtClean="0">
                <a:sym typeface="Symbol"/>
              </a:rPr>
              <a:t>holonomic</a:t>
            </a:r>
            <a:r>
              <a:rPr lang="en-US" sz="2400" dirty="0" smtClean="0">
                <a:sym typeface="Symbol"/>
              </a:rPr>
              <a:t> constraint. A particle’s motion restricted to </a:t>
            </a:r>
            <a:r>
              <a:rPr lang="en-US" sz="2400" i="1" dirty="0" smtClean="0">
                <a:sym typeface="Symbol"/>
              </a:rPr>
              <a:t>r</a:t>
            </a:r>
            <a:r>
              <a:rPr lang="en-US" sz="2400" i="1" baseline="30000" dirty="0" smtClean="0">
                <a:sym typeface="Symbol"/>
              </a:rPr>
              <a:t>2</a:t>
            </a:r>
            <a:r>
              <a:rPr lang="en-US" sz="2400" i="1" dirty="0" smtClean="0">
                <a:sym typeface="Symbol"/>
              </a:rPr>
              <a:t>≤a</a:t>
            </a:r>
            <a:r>
              <a:rPr lang="en-US" sz="2400" i="1" baseline="30000" dirty="0" smtClean="0">
                <a:sym typeface="Symbol"/>
              </a:rPr>
              <a:t>2</a:t>
            </a:r>
            <a:r>
              <a:rPr lang="en-US" sz="2400" dirty="0" smtClean="0">
                <a:sym typeface="Symbol"/>
              </a:rPr>
              <a:t> is a non-</a:t>
            </a:r>
            <a:r>
              <a:rPr lang="en-US" sz="2400" dirty="0" err="1" smtClean="0">
                <a:sym typeface="Symbol"/>
              </a:rPr>
              <a:t>holonomic</a:t>
            </a:r>
            <a:r>
              <a:rPr lang="en-US" sz="2400" dirty="0" smtClean="0">
                <a:sym typeface="Symbol"/>
              </a:rPr>
              <a:t> constraint.</a:t>
            </a:r>
          </a:p>
        </p:txBody>
      </p:sp>
    </p:spTree>
    <p:extLst>
      <p:ext uri="{BB962C8B-B14F-4D97-AF65-F5344CB8AC3E}">
        <p14:creationId xmlns="" xmlns:p14="http://schemas.microsoft.com/office/powerpoint/2010/main" val="362105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00" y="1480716"/>
            <a:ext cx="73152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400" b="1" dirty="0" err="1" smtClean="0">
                <a:sym typeface="Symbol"/>
              </a:rPr>
              <a:t>Scleronomic</a:t>
            </a:r>
            <a:r>
              <a:rPr lang="en-US" sz="2400" b="1" dirty="0" smtClean="0">
                <a:sym typeface="Symbol"/>
              </a:rPr>
              <a:t> and </a:t>
            </a:r>
            <a:r>
              <a:rPr lang="en-US" sz="2400" b="1" dirty="0" err="1" smtClean="0">
                <a:sym typeface="Symbol"/>
              </a:rPr>
              <a:t>Rheonomic</a:t>
            </a:r>
            <a:r>
              <a:rPr lang="en-US" sz="2400" b="1" dirty="0" smtClean="0">
                <a:sym typeface="Symbol"/>
              </a:rPr>
              <a:t> </a:t>
            </a:r>
            <a:r>
              <a:rPr lang="en-US" sz="2400" b="1" dirty="0">
                <a:sym typeface="Symbol"/>
              </a:rPr>
              <a:t>Constraints:</a:t>
            </a:r>
            <a:r>
              <a:rPr lang="en-US" sz="2400" dirty="0">
                <a:sym typeface="Symbol"/>
              </a:rPr>
              <a:t> </a:t>
            </a:r>
            <a:r>
              <a:rPr lang="en-US" sz="2400" dirty="0" smtClean="0">
                <a:sym typeface="Symbol"/>
              </a:rPr>
              <a:t>Constraints can be further classified according as they </a:t>
            </a:r>
            <a:r>
              <a:rPr lang="en-US" sz="2400" dirty="0">
                <a:sym typeface="Symbol"/>
              </a:rPr>
              <a:t>are </a:t>
            </a:r>
            <a:r>
              <a:rPr lang="en-US" sz="2400" dirty="0" smtClean="0">
                <a:sym typeface="Symbol"/>
              </a:rPr>
              <a:t>independent of time (</a:t>
            </a:r>
            <a:r>
              <a:rPr lang="en-US" sz="2400" dirty="0" err="1" smtClean="0">
                <a:sym typeface="Symbol"/>
              </a:rPr>
              <a:t>scleronomic</a:t>
            </a:r>
            <a:r>
              <a:rPr lang="en-US" sz="2400" dirty="0" smtClean="0">
                <a:sym typeface="Symbol"/>
              </a:rPr>
              <a:t>) or contains time explicitly (</a:t>
            </a:r>
            <a:r>
              <a:rPr lang="en-US" sz="2400" dirty="0" err="1" smtClean="0">
                <a:sym typeface="Symbol"/>
              </a:rPr>
              <a:t>rheonomic</a:t>
            </a:r>
            <a:r>
              <a:rPr lang="en-US" sz="2400" dirty="0" smtClean="0">
                <a:sym typeface="Symbol"/>
              </a:rPr>
              <a:t>). In other words, a </a:t>
            </a:r>
            <a:r>
              <a:rPr lang="en-US" sz="2400" dirty="0" err="1" smtClean="0">
                <a:sym typeface="Symbol"/>
              </a:rPr>
              <a:t>scleronomic</a:t>
            </a:r>
            <a:r>
              <a:rPr lang="en-US" sz="2400" dirty="0" smtClean="0">
                <a:sym typeface="Symbol"/>
              </a:rPr>
              <a:t> system is one which has only ‘fixed’ constraints, whereas a </a:t>
            </a:r>
            <a:r>
              <a:rPr lang="en-US" sz="2400" dirty="0" err="1" smtClean="0">
                <a:sym typeface="Symbol"/>
              </a:rPr>
              <a:t>rheonomic</a:t>
            </a:r>
            <a:r>
              <a:rPr lang="en-US" sz="2400" dirty="0" smtClean="0">
                <a:sym typeface="Symbol"/>
              </a:rPr>
              <a:t> system has ‘moving’ constraints.</a:t>
            </a:r>
          </a:p>
          <a:p>
            <a:pPr algn="just"/>
            <a:endParaRPr lang="en-US" sz="2400" dirty="0">
              <a:sym typeface="Symbol"/>
            </a:endParaRPr>
          </a:p>
          <a:p>
            <a:pPr algn="just"/>
            <a:r>
              <a:rPr lang="en-US" sz="2400" b="1" dirty="0" smtClean="0">
                <a:sym typeface="Symbol"/>
              </a:rPr>
              <a:t>Examples:</a:t>
            </a:r>
          </a:p>
          <a:p>
            <a:pPr algn="just"/>
            <a:r>
              <a:rPr lang="en-US" sz="2400" dirty="0" smtClean="0">
                <a:sym typeface="Symbol"/>
              </a:rPr>
              <a:t>A pendulum with a fixed support is </a:t>
            </a:r>
            <a:r>
              <a:rPr lang="en-US" sz="2400" dirty="0" err="1" smtClean="0">
                <a:sym typeface="Symbol"/>
              </a:rPr>
              <a:t>scleronomic</a:t>
            </a:r>
            <a:r>
              <a:rPr lang="en-US" sz="2400" dirty="0" smtClean="0">
                <a:sym typeface="Symbol"/>
              </a:rPr>
              <a:t> whereas the pendulum for which the point of support is given an assigned motion is </a:t>
            </a:r>
            <a:r>
              <a:rPr lang="en-US" sz="2400" dirty="0" err="1" smtClean="0">
                <a:sym typeface="Symbol"/>
              </a:rPr>
              <a:t>rheonomic</a:t>
            </a:r>
            <a:r>
              <a:rPr lang="en-US" sz="2400" dirty="0" smtClean="0">
                <a:sym typeface="Symbol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54959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2111276"/>
            <a:ext cx="7315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/>
              <a:t>Constraint produce two types of difficulties in the solution of mechanical problems. First, the coordinates </a:t>
            </a:r>
            <a:r>
              <a:rPr lang="en-US" sz="2400" b="1" i="1" dirty="0" err="1" smtClean="0"/>
              <a:t>r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 are no longer all independent, since they are connected by the equations of constraints. Secondly, the forces of constraint are not furnished a priori. They are among the unknown of the problem.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245040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529</Words>
  <Application>Microsoft Office PowerPoint</Application>
  <PresentationFormat>On-screen Show (4:3)</PresentationFormat>
  <Paragraphs>43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Summary</vt:lpstr>
      <vt:lpstr>Some New Definitions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UMBER</dc:creator>
  <cp:lastModifiedBy>vcomsats</cp:lastModifiedBy>
  <cp:revision>21</cp:revision>
  <dcterms:created xsi:type="dcterms:W3CDTF">2012-12-24T04:34:41Z</dcterms:created>
  <dcterms:modified xsi:type="dcterms:W3CDTF">2012-12-25T06:06:37Z</dcterms:modified>
</cp:coreProperties>
</file>