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9148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4580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8429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0051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3549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4880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0502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1514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5826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0094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0986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F3764-2F7A-43B2-B627-846F720DC63D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546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Content Placeholder 2"/>
              <p:cNvSpPr txBox="1">
                <a:spLocks/>
              </p:cNvSpPr>
              <p:nvPr/>
            </p:nvSpPr>
            <p:spPr>
              <a:xfrm>
                <a:off x="899592" y="1196752"/>
                <a:ext cx="7344816" cy="5256584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buFont typeface="Arial" pitchFamily="34" charset="0"/>
                  <a:buNone/>
                </a:pPr>
                <a:r>
                  <a:rPr lang="en-US" sz="2400" dirty="0" smtClean="0"/>
                  <a:t>Consider a system of </a:t>
                </a:r>
                <a:r>
                  <a:rPr lang="en-US" sz="2400" i="1" dirty="0" smtClean="0"/>
                  <a:t>n</a:t>
                </a:r>
                <a:r>
                  <a:rPr lang="en-US" sz="2400" dirty="0" smtClean="0"/>
                  <a:t> particles </a:t>
                </a:r>
                <a:r>
                  <a:rPr lang="en-US" sz="2400" i="1" dirty="0" smtClean="0"/>
                  <a:t>P</a:t>
                </a:r>
                <a:r>
                  <a:rPr lang="en-US" sz="2400" i="1" baseline="-25000" dirty="0" smtClean="0"/>
                  <a:t>i</a:t>
                </a:r>
                <a:r>
                  <a:rPr lang="en-US" sz="2400" i="1" dirty="0" smtClean="0"/>
                  <a:t>, </a:t>
                </a:r>
                <a:r>
                  <a:rPr lang="en-US" sz="2400" i="1" dirty="0" err="1" smtClean="0"/>
                  <a:t>i</a:t>
                </a:r>
                <a:r>
                  <a:rPr lang="en-US" sz="2400" i="1" dirty="0" smtClean="0"/>
                  <a:t>=1,2,…,n</a:t>
                </a:r>
                <a:r>
                  <a:rPr lang="en-US" sz="2400" dirty="0" smtClean="0"/>
                  <a:t/>
                </a:r>
              </a:p>
              <a:p>
                <a:pPr marL="0" indent="0" algn="just">
                  <a:buNone/>
                </a:pPr>
                <a:r>
                  <a:rPr lang="en-US" sz="2400" b="1" i="1" dirty="0" err="1" smtClean="0"/>
                  <a:t>r</a:t>
                </a:r>
                <a:r>
                  <a:rPr lang="en-US" sz="2400" b="1" i="1" baseline="-25000" dirty="0" err="1" smtClean="0"/>
                  <a:t>i</a:t>
                </a:r>
                <a:r>
                  <a:rPr lang="en-US" sz="2400" dirty="0" smtClean="0"/>
                  <a:t>=radius </a:t>
                </a:r>
                <a:r>
                  <a:rPr lang="en-US" sz="2400" dirty="0"/>
                  <a:t>vector </a:t>
                </a:r>
                <a:r>
                  <a:rPr lang="en-US" sz="2400" dirty="0" smtClean="0"/>
                  <a:t>of </a:t>
                </a:r>
                <a:r>
                  <a:rPr lang="en-US" sz="2400" i="1" dirty="0"/>
                  <a:t>P</a:t>
                </a:r>
                <a:r>
                  <a:rPr lang="en-US" sz="2400" i="1" baseline="-25000" dirty="0"/>
                  <a:t>i </a:t>
                </a:r>
                <a:r>
                  <a:rPr lang="en-US" sz="2400" dirty="0" smtClean="0"/>
                  <a:t>from some given origin</a:t>
                </a:r>
              </a:p>
              <a:p>
                <a:pPr marL="0" indent="0" algn="just">
                  <a:buNone/>
                </a:pPr>
                <a:r>
                  <a:rPr lang="en-US" sz="2400" b="1" i="1" dirty="0" smtClean="0"/>
                  <a:t>v</a:t>
                </a:r>
                <a:r>
                  <a:rPr lang="en-US" sz="2400" b="1" i="1" baseline="-25000" dirty="0" smtClean="0"/>
                  <a:t>i</a:t>
                </a:r>
                <a:r>
                  <a:rPr lang="en-US" sz="2400" dirty="0"/>
                  <a:t>=velocity vector of </a:t>
                </a:r>
                <a:r>
                  <a:rPr lang="en-US" sz="2400" i="1" dirty="0"/>
                  <a:t>P</a:t>
                </a:r>
                <a:r>
                  <a:rPr lang="en-US" sz="2400" i="1" baseline="-25000" dirty="0"/>
                  <a:t>i</a:t>
                </a:r>
                <a:endParaRPr lang="en-US" sz="2400" dirty="0" smtClean="0"/>
              </a:p>
              <a:p>
                <a:pPr marL="0" indent="0" algn="just">
                  <a:buNone/>
                </a:pPr>
                <a:r>
                  <a:rPr lang="en-US" sz="2400" b="1" i="1" dirty="0" smtClean="0"/>
                  <a:t>p</a:t>
                </a:r>
                <a:r>
                  <a:rPr lang="en-US" sz="2400" b="1" i="1" baseline="-25000" dirty="0" smtClean="0"/>
                  <a:t>i</a:t>
                </a:r>
                <a:r>
                  <a:rPr lang="en-US" sz="2400" i="1" dirty="0" smtClean="0"/>
                  <a:t>=</a:t>
                </a:r>
                <a:r>
                  <a:rPr lang="en-US" sz="2400" i="1" dirty="0" err="1" smtClean="0"/>
                  <a:t>m</a:t>
                </a:r>
                <a:r>
                  <a:rPr lang="en-US" sz="2400" i="1" baseline="-25000" dirty="0" err="1" smtClean="0"/>
                  <a:t>i</a:t>
                </a:r>
                <a:r>
                  <a:rPr lang="en-US" sz="2400" b="1" i="1" dirty="0" err="1" smtClean="0"/>
                  <a:t>v</a:t>
                </a:r>
                <a:r>
                  <a:rPr lang="en-US" sz="2400" b="1" i="1" baseline="-25000" dirty="0" err="1" smtClean="0"/>
                  <a:t>i</a:t>
                </a:r>
                <a:r>
                  <a:rPr lang="en-US" sz="2400" b="1" i="1" dirty="0" smtClean="0"/>
                  <a:t/>
                </a:r>
                <a:r>
                  <a:rPr lang="en-US" sz="2400" dirty="0" smtClean="0"/>
                  <a:t>is momentum vector of P</a:t>
                </a:r>
                <a:r>
                  <a:rPr lang="en-US" sz="2400" baseline="-25000" dirty="0" smtClean="0"/>
                  <a:t>i</a:t>
                </a:r>
              </a:p>
              <a:p>
                <a:pPr marL="0" indent="0" algn="just">
                  <a:buNone/>
                </a:pPr>
                <a:r>
                  <a:rPr lang="en-US" sz="2400" dirty="0" smtClean="0"/>
                  <a:t>Newton’s second law for the </a:t>
                </a:r>
                <a:r>
                  <a:rPr lang="en-US" sz="2400" i="1" dirty="0" err="1" smtClean="0"/>
                  <a:t>i</a:t>
                </a:r>
                <a:r>
                  <a:rPr lang="en-US" sz="2400" i="1" baseline="30000" dirty="0" err="1" smtClean="0"/>
                  <a:t>th</a:t>
                </a:r>
                <a:r>
                  <a:rPr lang="en-US" sz="2400" dirty="0" smtClean="0"/>
                  <a:t> particle is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𝑗𝑖</m:t>
                              </m:r>
                            </m:sub>
                          </m:sSub>
                        </m:e>
                      </m:nary>
                      <m:r>
                        <a:rPr lang="en-US" sz="2400" b="0" i="0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𝒑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 algn="just">
                  <a:buNone/>
                </a:pPr>
                <a:r>
                  <a:rPr lang="en-US" sz="2400" dirty="0" smtClean="0"/>
                  <a:t>Differentiating both sided with respect to </a:t>
                </a:r>
                <a:r>
                  <a:rPr lang="en-US" sz="2400" i="1" dirty="0" smtClean="0"/>
                  <a:t>t</a:t>
                </a:r>
                <a:r>
                  <a:rPr lang="en-US" sz="2400" dirty="0" smtClean="0"/>
                  <a:t>, we have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𝑗𝑖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sup>
                          </m:sSup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latin typeface="Cambria Math"/>
                        </a:rPr>
                        <m:t>(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196752"/>
                <a:ext cx="7344816" cy="5256584"/>
              </a:xfrm>
              <a:prstGeom prst="rect">
                <a:avLst/>
              </a:prstGeom>
              <a:blipFill rotWithShape="1">
                <a:blip r:embed="rId3"/>
                <a:stretch>
                  <a:fillRect l="-1329" t="-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Mechanics of a System of Particles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904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1001216" y="548680"/>
                <a:ext cx="7315200" cy="610872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 smtClean="0"/>
                  <a:t>According to Newton’s third law </a:t>
                </a:r>
                <a:r>
                  <a:rPr lang="en-US" sz="2400" dirty="0"/>
                  <a:t>of motion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𝑗𝑖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And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𝑹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400" b="1" i="1" smtClean="0">
                                <a:latin typeface="Cambria Math"/>
                              </a:rPr>
                              <m:t>𝒓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𝑀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400" b="1" i="1">
                                <a:latin typeface="Cambria Math"/>
                              </a:rPr>
                              <m:t>𝒓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 smtClean="0"/>
                  <a:t> is the </a:t>
                </a:r>
                <a:r>
                  <a:rPr lang="en-US" sz="2400" b="1" dirty="0" smtClean="0"/>
                  <a:t>center of mass</a:t>
                </a:r>
                <a:r>
                  <a:rPr lang="en-US" sz="2400" dirty="0" smtClean="0"/>
                  <a:t>.</a:t>
                </a:r>
              </a:p>
              <a:p>
                <a:pPr algn="just"/>
                <a:r>
                  <a:rPr lang="en-US" sz="2400" dirty="0" smtClean="0"/>
                  <a:t>Thus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≡</m:t>
                          </m:r>
                          <m:sSup>
                            <m:sSupPr>
                              <m:ctrlPr>
                                <a:rPr lang="en-US" sz="240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latin typeface="Cambria Math"/>
                                  <a:ea typeface="Cambria Math"/>
                                </a:rPr>
                                <m:t>𝑭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</m:d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en-US" sz="2400" i="1">
                              <a:latin typeface="Cambria Math"/>
                            </a:rPr>
                            <m:t>𝑀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b="1" i="1">
                                  <a:latin typeface="Cambria Math"/>
                                </a:rPr>
                                <m:t>𝑹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>
                              <a:latin typeface="Cambria Math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𝑷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 algn="just"/>
                <a:endParaRPr lang="en-US" sz="2400" dirty="0" smtClean="0"/>
              </a:p>
              <a:p>
                <a:pPr algn="just"/>
                <a:r>
                  <a:rPr lang="en-US" sz="2400" b="1" dirty="0" smtClean="0"/>
                  <a:t>Conservation Theorem for Linear Momentum of a System of Particles: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 smtClean="0"/>
                  <a:t>If the total external force is zero, the total linear momentum is conserved.</a:t>
                </a:r>
              </a:p>
              <a:p>
                <a:pPr algn="just"/>
                <a:endParaRPr lang="en-US" sz="2400" dirty="0" smtClean="0"/>
              </a:p>
              <a:p>
                <a:pPr algn="just"/>
                <a:endParaRPr lang="en-US" sz="2400" dirty="0" smtClean="0"/>
              </a:p>
              <a:p>
                <a:pPr algn="just"/>
                <a:endParaRPr lang="en-US" sz="24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216" y="548680"/>
                <a:ext cx="7315200" cy="6108724"/>
              </a:xfrm>
              <a:prstGeom prst="rect">
                <a:avLst/>
              </a:prstGeom>
              <a:blipFill rotWithShape="1">
                <a:blip r:embed="rId3"/>
                <a:stretch>
                  <a:fillRect l="-1250" t="-798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0749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1547664" y="620688"/>
                <a:ext cx="5328592" cy="5588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Now, the angular momentum of the particle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𝑳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𝒊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𝒊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  <a:ea typeface="Cambria Math"/>
                            </a:rPr>
                            <m:t>𝒑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𝒊</m:t>
                          </m:r>
                        </m:sub>
                      </m:sSub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𝒊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>
                              <a:latin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𝒗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sz="2400" b="1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latin typeface="Cambria Math"/>
                            </a:rPr>
                            <m:t>𝑳</m:t>
                          </m:r>
                        </m:e>
                      </m:acc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1" i="1">
                              <a:latin typeface="Cambria Math"/>
                            </a:rPr>
                            <m:t>𝒊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𝑳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1" i="1"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</m:e>
                      </m:nary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1" i="1">
                              <a:latin typeface="Cambria Math"/>
                            </a:rPr>
                            <m:t>𝒊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b="1" i="1">
                                  <a:latin typeface="Cambria Math"/>
                                </a:rPr>
                                <m:t>𝒅</m:t>
                              </m:r>
                            </m:num>
                            <m:den>
                              <m:r>
                                <a:rPr lang="en-US" sz="2400" b="1" i="1">
                                  <a:latin typeface="Cambria Math"/>
                                </a:rPr>
                                <m:t>𝒅𝒕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1" i="1">
                              <a:latin typeface="Cambria Math"/>
                            </a:rPr>
                            <m:t>𝒊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400" b="1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f>
                                <m:f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𝒅</m:t>
                                  </m:r>
                                </m:num>
                                <m:den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𝒅𝒕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400" b="1" i="1">
                                  <a:latin typeface="Cambria Math"/>
                                </a:rPr>
                                <m:t>)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1" i="1">
                              <a:latin typeface="Cambria Math"/>
                            </a:rPr>
                            <m:t>𝒊</m:t>
                          </m:r>
                        </m:sub>
                        <m:sup/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b="1" i="1"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̇"/>
                              <m:ctrlPr>
                                <a:rPr lang="en-US" sz="2400" b="1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b="1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  <a:ea typeface="Cambria Math"/>
                                    </a:rPr>
                                    <m:t>𝒑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latin typeface="Cambria Math"/>
                                      <a:ea typeface="Cambria Math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400" b="1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1" i="1">
                              <a:latin typeface="Cambria Math"/>
                            </a:rPr>
                            <m:t>𝒊</m:t>
                          </m:r>
                        </m:sub>
                        <m:sup/>
                        <m:e>
                          <m:r>
                            <a:rPr lang="en-US" sz="2400" b="1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b="1" i="1"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240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  <m:r>
                            <a:rPr lang="en-US" sz="2400" b="1" i="1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b="1" dirty="0" smtClean="0"/>
              </a:p>
              <a:p>
                <a:endParaRPr lang="en-US" sz="2400" b="1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620688"/>
                <a:ext cx="5328592" cy="5588196"/>
              </a:xfrm>
              <a:prstGeom prst="rect">
                <a:avLst/>
              </a:prstGeom>
              <a:blipFill rotWithShape="1">
                <a:blip r:embed="rId3"/>
                <a:stretch>
                  <a:fillRect l="-1831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9660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1115616" y="764704"/>
                <a:ext cx="7315200" cy="534530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1" i="1">
                              <a:latin typeface="Cambria Math"/>
                            </a:rPr>
                            <m:t>𝒊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b="1" i="1"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  <m:r>
                            <a:rPr lang="en-US" sz="2400"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𝑭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𝑒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2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1" i="1">
                              <a:latin typeface="Cambria Math"/>
                            </a:rPr>
                          </m:ctrlPr>
                        </m:naryPr>
                        <m:sub>
                          <m:eqArr>
                            <m:eqArr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𝒊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𝒋</m:t>
                              </m:r>
                            </m:e>
                            <m:e>
                              <m:r>
                                <m:rPr>
                                  <m:brk m:alnAt="7"/>
                                </m:rPr>
                                <a:rPr lang="en-US" sz="2400" b="1" i="1">
                                  <a:latin typeface="Cambria Math"/>
                                </a:rPr>
                                <m:t>𝒊</m:t>
                              </m:r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≠</m:t>
                              </m:r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𝒋</m:t>
                              </m:r>
                            </m:e>
                          </m:eqArr>
                        </m:sub>
                        <m:sup/>
                        <m:e>
                          <m:sSub>
                            <m:sSub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b="1" i="1"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400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b="1" i="1">
                                  <a:latin typeface="Cambria Math"/>
                                </a:rPr>
                                <m:t>𝒋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  <m:r>
                            <a:rPr lang="en-US" sz="2400"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𝑭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𝑒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2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b="1" i="1">
                                  <a:latin typeface="Cambria Math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)=</m:t>
                          </m:r>
                        </m:e>
                      </m:nary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𝑵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≡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𝑵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b="1" dirty="0"/>
              </a:p>
              <a:p>
                <a:pPr algn="just"/>
                <a:endParaRPr lang="en-US" sz="2400" b="1" dirty="0" smtClean="0"/>
              </a:p>
              <a:p>
                <a:pPr algn="just"/>
                <a:r>
                  <a:rPr lang="en-US" sz="2400" b="1" dirty="0" smtClean="0"/>
                  <a:t>Conservation </a:t>
                </a:r>
                <a:r>
                  <a:rPr lang="en-US" sz="2400" b="1" dirty="0"/>
                  <a:t>Theorem for </a:t>
                </a:r>
                <a:r>
                  <a:rPr lang="en-US" sz="2400" b="1" dirty="0" smtClean="0"/>
                  <a:t>Angular </a:t>
                </a:r>
                <a:r>
                  <a:rPr lang="en-US" sz="2400" b="1" dirty="0"/>
                  <a:t>Momentum of a System of Particles: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 smtClean="0"/>
                  <a:t>The total linear momentum is constant in time if the applied external torque </a:t>
                </a:r>
                <a:r>
                  <a:rPr lang="en-US" sz="2400" dirty="0"/>
                  <a:t>is </a:t>
                </a:r>
                <a:r>
                  <a:rPr lang="en-US" sz="2400" dirty="0" smtClean="0"/>
                  <a:t>zero.</a:t>
                </a:r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764704"/>
                <a:ext cx="7315200" cy="5345309"/>
              </a:xfrm>
              <a:prstGeom prst="rect">
                <a:avLst/>
              </a:prstGeom>
              <a:blipFill rotWithShape="1">
                <a:blip r:embed="rId3"/>
                <a:stretch>
                  <a:fillRect l="-1250" r="-1333" b="-1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7812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971600" y="620014"/>
                <a:ext cx="7315200" cy="6357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Consider the work done by the system of particles moving </a:t>
                </a:r>
                <a:r>
                  <a:rPr lang="en-US" sz="2400" dirty="0"/>
                  <a:t>from point 1 to point 2 </a:t>
                </a:r>
                <a:r>
                  <a:rPr lang="en-US" sz="2400" dirty="0" smtClean="0"/>
                  <a:t>under an external force </a:t>
                </a:r>
                <a:r>
                  <a:rPr lang="en-US" sz="2400" b="1" i="1" dirty="0" smtClean="0"/>
                  <a:t>F</a:t>
                </a:r>
                <a:r>
                  <a:rPr lang="en-US" sz="2400" dirty="0" smtClean="0"/>
                  <a:t>. Then work done by the system is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nary>
                          <m:naryPr>
                            <m:limLoc m:val="undOvr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</m:e>
                        </m:nary>
                        <m:r>
                          <a:rPr lang="en-US" sz="2400" b="0" i="1" smtClean="0">
                            <a:latin typeface="Cambria Math"/>
                          </a:rPr>
                          <m:t>=</m:t>
                        </m:r>
                      </m:e>
                    </m:nary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nary>
                          <m:naryPr>
                            <m:limLoc m:val="undOvr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40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sSup>
                                  <m:sSupPr>
                                    <m:ctrlPr>
                                      <a:rPr lang="en-US" sz="2400" b="1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1" i="1">
                                        <a:latin typeface="Cambria Math"/>
                                      </a:rPr>
                                      <m:t>𝑭</m:t>
                                    </m:r>
                                  </m:e>
                                  <m:sup>
                                    <m:r>
                                      <a:rPr lang="en-US" sz="2400" b="1" i="1">
                                        <a:latin typeface="Cambria Math"/>
                                      </a:rPr>
                                      <m:t>𝒊</m:t>
                                    </m:r>
                                  </m:sup>
                                </m:sSup>
                              </m:e>
                              <m:sup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r>
                  <a:rPr lang="en-US" sz="2400" dirty="0" smtClean="0"/>
                  <a:t>+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≠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𝑗</m:t>
                        </m:r>
                      </m:sub>
                      <m:sup/>
                      <m:e>
                        <m:nary>
                          <m:naryPr>
                            <m:limLoc m:val="undOvr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𝒋</m:t>
                                </m:r>
                                <m:r>
                                  <a:rPr lang="en-US" sz="24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For constant mass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nary>
                            <m:naryPr>
                              <m:limLoc m:val="undOvr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</m:e>
                      </m:nary>
                      <m:nary>
                        <m:naryPr>
                          <m:chr m:val="∑"/>
                          <m:sup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nary>
                            <m:naryPr>
                              <m:limLoc m:val="undOvr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𝒗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𝑑𝑡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</m:e>
                          </m:nary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nary>
                            <m:naryPr>
                              <m:limLoc m:val="undOvr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i="1" dirty="0" smtClean="0">
                    <a:latin typeface="Cambria Math"/>
                  </a:rPr>
                  <a:t/>
                </a:r>
                <a:br>
                  <a:rPr lang="en-US" sz="2400" i="1" dirty="0" smtClean="0">
                    <a:latin typeface="Cambria Math"/>
                  </a:rPr>
                </a:b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  </m:t>
                    </m:r>
                  </m:oMath>
                </a14:m>
                <a:r>
                  <a:rPr lang="en-US" sz="2400" dirty="0" smtClean="0"/>
                  <a:t>Therefore work done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𝑊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𝑇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sz="2400" dirty="0" smtClean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620014"/>
                <a:ext cx="7315200" cy="6357638"/>
              </a:xfrm>
              <a:prstGeom prst="rect">
                <a:avLst/>
              </a:prstGeom>
              <a:blipFill rotWithShape="1">
                <a:blip r:embed="rId3"/>
                <a:stretch>
                  <a:fillRect l="-1250" t="-767" r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2703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1691680" y="1165965"/>
                <a:ext cx="5742384" cy="35591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𝑇</m:t>
                      </m:r>
                      <m:r>
                        <a:rPr lang="en-US" sz="24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′+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′).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′+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′)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′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>
                                              <a:latin typeface="Cambria Math"/>
                                            </a:rPr>
                                            <m:t>𝒗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400" i="1">
                                      <a:latin typeface="Cambria Math"/>
                                    </a:rPr>
                                    <m:t>+</m:t>
                                  </m:r>
                                </m:e>
                              </m:nary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𝑑𝑡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′)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′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>
                                              <a:latin typeface="Cambria Math"/>
                                            </a:rPr>
                                            <m:t>𝒗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  <m:sub/>
                          </m:sSub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1165965"/>
                <a:ext cx="5742384" cy="3559179"/>
              </a:xfrm>
              <a:prstGeom prst="rect">
                <a:avLst/>
              </a:prstGeom>
              <a:blipFill rotWithShape="1">
                <a:blip r:embed="rId3"/>
                <a:stretch>
                  <a:fillRect l="-319" r="-7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395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1043608" y="908720"/>
                <a:ext cx="7315200" cy="516923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400" dirty="0" smtClean="0"/>
                  <a:t>Again consider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𝑊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nary>
                          <m:naryPr>
                            <m:limLoc m:val="undOvr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</m:e>
                        </m:nary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</m:e>
                    </m:nary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nary>
                          <m:naryPr>
                            <m:limLoc m:val="undOvr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sSup>
                                  <m:sSupPr>
                                    <m:ctrlPr>
                                      <a:rPr lang="en-US" sz="2400" b="1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1" i="1">
                                        <a:latin typeface="Cambria Math"/>
                                      </a:rPr>
                                      <m:t>𝑭</m:t>
                                    </m:r>
                                  </m:e>
                                  <m:sup>
                                    <m:r>
                                      <a:rPr lang="en-US" sz="2400" b="1" i="1">
                                        <a:latin typeface="Cambria Math"/>
                                      </a:rPr>
                                      <m:t>𝒊</m:t>
                                    </m:r>
                                  </m:sup>
                                </m:sSup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2400" i="1">
                                    <a:latin typeface="Cambria Math"/>
                                  </a:rPr>
                                  <m:t>𝑒</m:t>
                                </m:r>
                                <m:r>
                                  <a:rPr lang="en-US" sz="2400" i="1">
                                    <a:latin typeface="Cambria Math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r>
                  <a:rPr lang="en-US" sz="2400" dirty="0"/>
                  <a:t>+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≠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𝑗</m:t>
                        </m:r>
                      </m:sub>
                      <m:sup/>
                      <m:e>
                        <m:nary>
                          <m:naryPr>
                            <m:limLoc m:val="undOvr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𝒋𝒊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/>
                              </a:rPr>
                              <m:t>.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</m:e>
                        </m:nary>
                      </m:e>
                    </m:nary>
                  </m:oMath>
                </a14:m>
                <a:endParaRPr lang="en-US" sz="2400" dirty="0"/>
              </a:p>
              <a:p>
                <a:r>
                  <a:rPr lang="en-US" sz="2400" dirty="0" smtClean="0"/>
                  <a:t>Now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nary>
                            <m:naryPr>
                              <m:limLoc m:val="undOvr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400" b="1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𝑭</m:t>
                                      </m:r>
                                    </m:e>
                                    <m:sup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𝒊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𝑒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2400" i="1">
                              <a:latin typeface="Cambria Math"/>
                            </a:rPr>
                            <m:t>=−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nary>
                                <m:nary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  <a:ea typeface="Cambria Math"/>
                                        </a:rPr>
                                        <m:t>𝛻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/>
                                    </a:rPr>
                                    <m:t>.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𝒊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/>
                                    </a:rPr>
                                    <m:t>=−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|</m:t>
                                          </m:r>
                                        </m:e>
                                        <m:sub/>
                                        <m:sup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nary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To satisfy the strong law of action and reaction, </a:t>
                </a:r>
                <a:r>
                  <a:rPr lang="en-US" sz="2400" dirty="0" err="1"/>
                  <a:t>V</a:t>
                </a:r>
                <a:r>
                  <a:rPr lang="en-US" sz="2400" baseline="-25000" dirty="0" err="1"/>
                  <a:t>ij</a:t>
                </a:r>
                <a:r>
                  <a:rPr lang="en-US" sz="2400" dirty="0"/>
                  <a:t> can be a function of distance only.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sz="240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|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|</m:t>
                      </m:r>
                      <m:r>
                        <a:rPr lang="en-US" sz="240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two forces are then automatically equal and opposite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ea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 lie along the line joining the two particles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𝛻</m:t>
                          </m:r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𝑖𝑗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|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  <m:e/>
                      </m:d>
                      <m:r>
                        <a:rPr lang="en-US" sz="240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en-US" sz="2400">
                          <a:latin typeface="Cambria Math"/>
                        </a:rPr>
                        <m:t>f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908720"/>
                <a:ext cx="7315200" cy="5169236"/>
              </a:xfrm>
              <a:prstGeom prst="rect">
                <a:avLst/>
              </a:prstGeom>
              <a:blipFill rotWithShape="1">
                <a:blip r:embed="rId3"/>
                <a:stretch>
                  <a:fillRect l="-1250" t="-943" r="-1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5734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83568" y="980728"/>
                <a:ext cx="7795596" cy="31804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For conservative forces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2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≠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𝑗</m:t>
                          </m:r>
                        </m:sub>
                        <m:sup/>
                        <m:e>
                          <m:nary>
                            <m:naryPr>
                              <m:limLoc m:val="undOvr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𝒋𝒊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 b="0" i="0" smtClean="0">
                          <a:latin typeface="Cambria Math"/>
                        </a:rPr>
                        <m:t>=−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/>
                            </a:rPr>
                            <m:t>=</m:t>
                          </m:r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/>
                        </a:rPr>
                        <m:t>−</m:t>
                      </m:r>
                      <m:nary>
                        <m:naryPr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−</m:t>
                      </m:r>
                      <m:nary>
                        <m:naryPr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sz="2400">
                          <a:latin typeface="Cambria Math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eqArr>
                            <m:eqArr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≠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</m:e>
                          </m:eqAr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 smtClean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980728"/>
                <a:ext cx="7795596" cy="3180486"/>
              </a:xfrm>
              <a:prstGeom prst="rect">
                <a:avLst/>
              </a:prstGeom>
              <a:blipFill rotWithShape="1">
                <a:blip r:embed="rId3"/>
                <a:stretch>
                  <a:fillRect l="-1173" t="-1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9774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6</Words>
  <Application>Microsoft Office PowerPoint</Application>
  <PresentationFormat>On-screen Show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Mechanics of a System of Particles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UMBER</dc:creator>
  <cp:lastModifiedBy>vcomsats</cp:lastModifiedBy>
  <cp:revision>3</cp:revision>
  <dcterms:created xsi:type="dcterms:W3CDTF">2012-12-24T04:34:41Z</dcterms:created>
  <dcterms:modified xsi:type="dcterms:W3CDTF">2012-12-24T06:28:23Z</dcterms:modified>
</cp:coreProperties>
</file>