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83" r:id="rId3"/>
    <p:sldId id="284" r:id="rId4"/>
    <p:sldId id="298" r:id="rId5"/>
    <p:sldId id="299" r:id="rId6"/>
    <p:sldId id="285" r:id="rId7"/>
    <p:sldId id="300" r:id="rId8"/>
    <p:sldId id="301" r:id="rId9"/>
    <p:sldId id="302" r:id="rId10"/>
    <p:sldId id="303" r:id="rId11"/>
    <p:sldId id="288" r:id="rId12"/>
    <p:sldId id="297" r:id="rId13"/>
    <p:sldId id="294" r:id="rId14"/>
    <p:sldId id="304" r:id="rId15"/>
    <p:sldId id="305" r:id="rId16"/>
    <p:sldId id="306" r:id="rId17"/>
    <p:sldId id="307" r:id="rId18"/>
    <p:sldId id="273"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7" d="100"/>
          <a:sy n="87" d="100"/>
        </p:scale>
        <p:origin x="-1062" y="-8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272FE3C-45BB-4724-A20A-D31830F1C500}" type="datetimeFigureOut">
              <a:rPr lang="en-US" smtClean="0"/>
              <a:t>1/4/2013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EB758D-E195-43F3-9424-47965AE832B9}" type="slidenum">
              <a:rPr lang="en-US" smtClean="0"/>
              <a:t>‹#›</a:t>
            </a:fld>
            <a:endParaRPr lang="en-US"/>
          </a:p>
        </p:txBody>
      </p:sp>
    </p:spTree>
    <p:extLst>
      <p:ext uri="{BB962C8B-B14F-4D97-AF65-F5344CB8AC3E}">
        <p14:creationId xmlns:p14="http://schemas.microsoft.com/office/powerpoint/2010/main" val="36590823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272FE3C-45BB-4724-A20A-D31830F1C500}" type="datetimeFigureOut">
              <a:rPr lang="en-US" smtClean="0"/>
              <a:t>1/4/2013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EB758D-E195-43F3-9424-47965AE832B9}" type="slidenum">
              <a:rPr lang="en-US" smtClean="0"/>
              <a:t>‹#›</a:t>
            </a:fld>
            <a:endParaRPr lang="en-US"/>
          </a:p>
        </p:txBody>
      </p:sp>
    </p:spTree>
    <p:extLst>
      <p:ext uri="{BB962C8B-B14F-4D97-AF65-F5344CB8AC3E}">
        <p14:creationId xmlns:p14="http://schemas.microsoft.com/office/powerpoint/2010/main" val="1214522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272FE3C-45BB-4724-A20A-D31830F1C500}" type="datetimeFigureOut">
              <a:rPr lang="en-US" smtClean="0"/>
              <a:t>1/4/2013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EB758D-E195-43F3-9424-47965AE832B9}" type="slidenum">
              <a:rPr lang="en-US" smtClean="0"/>
              <a:t>‹#›</a:t>
            </a:fld>
            <a:endParaRPr lang="en-US"/>
          </a:p>
        </p:txBody>
      </p:sp>
    </p:spTree>
    <p:extLst>
      <p:ext uri="{BB962C8B-B14F-4D97-AF65-F5344CB8AC3E}">
        <p14:creationId xmlns:p14="http://schemas.microsoft.com/office/powerpoint/2010/main" val="23543429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272FE3C-45BB-4724-A20A-D31830F1C500}" type="datetimeFigureOut">
              <a:rPr lang="en-US" smtClean="0"/>
              <a:t>1/4/2013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2EB758D-E195-43F3-9424-47965AE832B9}" type="slidenum">
              <a:rPr lang="en-US" smtClean="0"/>
              <a:t>‹#›</a:t>
            </a:fld>
            <a:endParaRPr lang="en-US"/>
          </a:p>
        </p:txBody>
      </p:sp>
    </p:spTree>
    <p:extLst>
      <p:ext uri="{BB962C8B-B14F-4D97-AF65-F5344CB8AC3E}">
        <p14:creationId xmlns:p14="http://schemas.microsoft.com/office/powerpoint/2010/main" val="37448454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272FE3C-45BB-4724-A20A-D31830F1C500}" type="datetimeFigureOut">
              <a:rPr lang="en-US" smtClean="0"/>
              <a:t>1/4/2013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2EB758D-E195-43F3-9424-47965AE832B9}" type="slidenum">
              <a:rPr lang="en-US" smtClean="0"/>
              <a:t>‹#›</a:t>
            </a:fld>
            <a:endParaRPr lang="en-US"/>
          </a:p>
        </p:txBody>
      </p:sp>
    </p:spTree>
    <p:extLst>
      <p:ext uri="{BB962C8B-B14F-4D97-AF65-F5344CB8AC3E}">
        <p14:creationId xmlns:p14="http://schemas.microsoft.com/office/powerpoint/2010/main" val="9741123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272FE3C-45BB-4724-A20A-D31830F1C500}" type="datetimeFigureOut">
              <a:rPr lang="en-US" smtClean="0"/>
              <a:t>1/4/2013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2EB758D-E195-43F3-9424-47965AE832B9}" type="slidenum">
              <a:rPr lang="en-US" smtClean="0"/>
              <a:t>‹#›</a:t>
            </a:fld>
            <a:endParaRPr lang="en-US"/>
          </a:p>
        </p:txBody>
      </p:sp>
    </p:spTree>
    <p:extLst>
      <p:ext uri="{BB962C8B-B14F-4D97-AF65-F5344CB8AC3E}">
        <p14:creationId xmlns:p14="http://schemas.microsoft.com/office/powerpoint/2010/main" val="27806125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272FE3C-45BB-4724-A20A-D31830F1C500}" type="datetimeFigureOut">
              <a:rPr lang="en-US" smtClean="0"/>
              <a:t>1/4/2013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2EB758D-E195-43F3-9424-47965AE832B9}" type="slidenum">
              <a:rPr lang="en-US" smtClean="0"/>
              <a:t>‹#›</a:t>
            </a:fld>
            <a:endParaRPr lang="en-US"/>
          </a:p>
        </p:txBody>
      </p:sp>
    </p:spTree>
    <p:extLst>
      <p:ext uri="{BB962C8B-B14F-4D97-AF65-F5344CB8AC3E}">
        <p14:creationId xmlns:p14="http://schemas.microsoft.com/office/powerpoint/2010/main" val="13627975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272FE3C-45BB-4724-A20A-D31830F1C500}" type="datetimeFigureOut">
              <a:rPr lang="en-US" smtClean="0"/>
              <a:t>1/4/2013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2EB758D-E195-43F3-9424-47965AE832B9}" type="slidenum">
              <a:rPr lang="en-US" smtClean="0"/>
              <a:t>‹#›</a:t>
            </a:fld>
            <a:endParaRPr lang="en-US"/>
          </a:p>
        </p:txBody>
      </p:sp>
    </p:spTree>
    <p:extLst>
      <p:ext uri="{BB962C8B-B14F-4D97-AF65-F5344CB8AC3E}">
        <p14:creationId xmlns:p14="http://schemas.microsoft.com/office/powerpoint/2010/main" val="41683402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272FE3C-45BB-4724-A20A-D31830F1C500}" type="datetimeFigureOut">
              <a:rPr lang="en-US" smtClean="0"/>
              <a:t>1/4/2013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2EB758D-E195-43F3-9424-47965AE832B9}" type="slidenum">
              <a:rPr lang="en-US" smtClean="0"/>
              <a:t>‹#›</a:t>
            </a:fld>
            <a:endParaRPr lang="en-US"/>
          </a:p>
        </p:txBody>
      </p:sp>
    </p:spTree>
    <p:extLst>
      <p:ext uri="{BB962C8B-B14F-4D97-AF65-F5344CB8AC3E}">
        <p14:creationId xmlns:p14="http://schemas.microsoft.com/office/powerpoint/2010/main" val="35645019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272FE3C-45BB-4724-A20A-D31830F1C500}" type="datetimeFigureOut">
              <a:rPr lang="en-US" smtClean="0"/>
              <a:t>1/4/2013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EB758D-E195-43F3-9424-47965AE832B9}" type="slidenum">
              <a:rPr lang="en-US" smtClean="0"/>
              <a:t>‹#›</a:t>
            </a:fld>
            <a:endParaRPr lang="en-US"/>
          </a:p>
        </p:txBody>
      </p:sp>
    </p:spTree>
    <p:extLst>
      <p:ext uri="{BB962C8B-B14F-4D97-AF65-F5344CB8AC3E}">
        <p14:creationId xmlns:p14="http://schemas.microsoft.com/office/powerpoint/2010/main" val="11186683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272FE3C-45BB-4724-A20A-D31830F1C500}" type="datetimeFigureOut">
              <a:rPr lang="en-US" smtClean="0"/>
              <a:t>1/4/2013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EB758D-E195-43F3-9424-47965AE832B9}" type="slidenum">
              <a:rPr lang="en-US" smtClean="0"/>
              <a:t>‹#›</a:t>
            </a:fld>
            <a:endParaRPr lang="en-US"/>
          </a:p>
        </p:txBody>
      </p:sp>
    </p:spTree>
    <p:extLst>
      <p:ext uri="{BB962C8B-B14F-4D97-AF65-F5344CB8AC3E}">
        <p14:creationId xmlns:p14="http://schemas.microsoft.com/office/powerpoint/2010/main" val="30893004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272FE3C-45BB-4724-A20A-D31830F1C500}" type="datetimeFigureOut">
              <a:rPr lang="en-US" smtClean="0"/>
              <a:t>1/4/2013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2EB758D-E195-43F3-9424-47965AE832B9}" type="slidenum">
              <a:rPr lang="en-US" smtClean="0"/>
              <a:t>‹#›</a:t>
            </a:fld>
            <a:endParaRPr lang="en-US"/>
          </a:p>
        </p:txBody>
      </p:sp>
    </p:spTree>
    <p:extLst>
      <p:ext uri="{BB962C8B-B14F-4D97-AF65-F5344CB8AC3E}">
        <p14:creationId xmlns:p14="http://schemas.microsoft.com/office/powerpoint/2010/main" val="89566342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Revision</a:t>
            </a:r>
            <a:endParaRPr lang="en-US" dirty="0"/>
          </a:p>
        </p:txBody>
      </p:sp>
      <p:sp>
        <p:nvSpPr>
          <p:cNvPr id="2" name="TextBox 1"/>
          <p:cNvSpPr txBox="1"/>
          <p:nvPr/>
        </p:nvSpPr>
        <p:spPr>
          <a:xfrm>
            <a:off x="914400" y="1905000"/>
            <a:ext cx="7391400" cy="1200329"/>
          </a:xfrm>
          <a:prstGeom prst="rect">
            <a:avLst/>
          </a:prstGeom>
          <a:noFill/>
        </p:spPr>
        <p:txBody>
          <a:bodyPr wrap="square" rtlCol="0">
            <a:spAutoFit/>
          </a:bodyPr>
          <a:lstStyle/>
          <a:p>
            <a:r>
              <a:rPr lang="en-US" sz="2400" dirty="0" smtClean="0"/>
              <a:t>Previous lectures </a:t>
            </a:r>
            <a:r>
              <a:rPr lang="en-US" sz="2400" dirty="0" smtClean="0"/>
              <a:t>was </a:t>
            </a:r>
            <a:r>
              <a:rPr lang="en-US" sz="2400" dirty="0" smtClean="0"/>
              <a:t>about</a:t>
            </a:r>
          </a:p>
          <a:p>
            <a:endParaRPr lang="en-US" sz="2400" dirty="0"/>
          </a:p>
          <a:p>
            <a:r>
              <a:rPr lang="en-US" sz="2400" dirty="0" smtClean="0"/>
              <a:t>Brackets</a:t>
            </a:r>
            <a:endParaRPr lang="en-US" sz="2400" dirty="0"/>
          </a:p>
        </p:txBody>
      </p:sp>
    </p:spTree>
    <p:extLst>
      <p:ext uri="{BB962C8B-B14F-4D97-AF65-F5344CB8AC3E}">
        <p14:creationId xmlns:p14="http://schemas.microsoft.com/office/powerpoint/2010/main" val="15126621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81000" y="274638"/>
            <a:ext cx="8229600" cy="1143000"/>
          </a:xfrm>
        </p:spPr>
        <p:txBody>
          <a:bodyPr>
            <a:normAutofit fontScale="90000"/>
          </a:bodyPr>
          <a:lstStyle/>
          <a:p>
            <a:r>
              <a:rPr lang="en-US" dirty="0" smtClean="0"/>
              <a:t>Canonical Coordinates</a:t>
            </a:r>
            <a:r>
              <a:rPr lang="en-US" dirty="0"/>
              <a:t/>
            </a:r>
            <a:br>
              <a:rPr lang="en-US" dirty="0"/>
            </a:br>
            <a:endParaRPr lang="en-US" dirty="0"/>
          </a:p>
        </p:txBody>
      </p:sp>
      <p:sp>
        <p:nvSpPr>
          <p:cNvPr id="3" name="TextBox 2"/>
          <p:cNvSpPr txBox="1"/>
          <p:nvPr/>
        </p:nvSpPr>
        <p:spPr>
          <a:xfrm>
            <a:off x="914400" y="1828800"/>
            <a:ext cx="7162800" cy="2677656"/>
          </a:xfrm>
          <a:prstGeom prst="rect">
            <a:avLst/>
          </a:prstGeom>
          <a:noFill/>
        </p:spPr>
        <p:txBody>
          <a:bodyPr wrap="square" rtlCol="0">
            <a:spAutoFit/>
          </a:bodyPr>
          <a:lstStyle/>
          <a:p>
            <a:pPr algn="just"/>
            <a:r>
              <a:rPr lang="en-US" sz="2400" dirty="0"/>
              <a:t>In mathematics and classical mechanics, </a:t>
            </a:r>
            <a:r>
              <a:rPr lang="en-US" sz="2400" b="1" dirty="0"/>
              <a:t>canonical coordinates</a:t>
            </a:r>
            <a:r>
              <a:rPr lang="en-US" sz="2400" dirty="0"/>
              <a:t> are sets of coordinates which can be used to describe a physical system at any given point in time (locating the system within phase space). Canonical coordinates are used in the Hamiltonian formulation of classical </a:t>
            </a:r>
            <a:r>
              <a:rPr lang="en-US" sz="2400" dirty="0" smtClean="0"/>
              <a:t>mechanics.</a:t>
            </a:r>
          </a:p>
          <a:p>
            <a:pPr algn="just"/>
            <a:endParaRPr lang="en-US" sz="2400" dirty="0"/>
          </a:p>
        </p:txBody>
      </p:sp>
    </p:spTree>
    <p:extLst>
      <p:ext uri="{BB962C8B-B14F-4D97-AF65-F5344CB8AC3E}">
        <p14:creationId xmlns:p14="http://schemas.microsoft.com/office/powerpoint/2010/main" val="6275848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Rectangle 2"/>
              <p:cNvSpPr/>
              <p:nvPr/>
            </p:nvSpPr>
            <p:spPr>
              <a:xfrm>
                <a:off x="914400" y="889844"/>
                <a:ext cx="7239000" cy="5319148"/>
              </a:xfrm>
              <a:prstGeom prst="rect">
                <a:avLst/>
              </a:prstGeom>
            </p:spPr>
            <p:txBody>
              <a:bodyPr wrap="square">
                <a:spAutoFit/>
              </a:bodyPr>
              <a:lstStyle/>
              <a:p>
                <a:pPr algn="just"/>
                <a:r>
                  <a:rPr lang="en-US" sz="2400" dirty="0" smtClean="0"/>
                  <a:t>In</a:t>
                </a:r>
                <a:r>
                  <a:rPr lang="en-US" sz="2400" dirty="0"/>
                  <a:t> classical mechanics, </a:t>
                </a:r>
                <a:r>
                  <a:rPr lang="en-US" sz="2400" b="1" dirty="0"/>
                  <a:t>canonical coordinates</a:t>
                </a:r>
                <a:r>
                  <a:rPr lang="en-US" sz="2400" dirty="0"/>
                  <a:t> are coordinates   and   in phase space that are used in the Hamiltonian formalism. The canonical coordinates satisfy the fundamental Poisson </a:t>
                </a:r>
                <a:r>
                  <a:rPr lang="en-US" sz="2400" dirty="0" smtClean="0"/>
                  <a:t>bracket relations:</a:t>
                </a:r>
              </a:p>
              <a:p>
                <a:pPr algn="just"/>
                <a14:m>
                  <m:oMathPara xmlns:m="http://schemas.openxmlformats.org/officeDocument/2006/math">
                    <m:oMathParaPr>
                      <m:jc m:val="centerGroup"/>
                    </m:oMathParaPr>
                    <m:oMath xmlns:m="http://schemas.openxmlformats.org/officeDocument/2006/math">
                      <m:d>
                        <m:dPr>
                          <m:begChr m:val="["/>
                          <m:endChr m:val="]"/>
                          <m:ctrlPr>
                            <a:rPr lang="en-US" sz="2400" i="1">
                              <a:latin typeface="Cambria Math"/>
                            </a:rPr>
                          </m:ctrlPr>
                        </m:dPr>
                        <m:e>
                          <m:sSub>
                            <m:sSubPr>
                              <m:ctrlPr>
                                <a:rPr lang="en-US" sz="2400" i="1">
                                  <a:latin typeface="Cambria Math"/>
                                </a:rPr>
                              </m:ctrlPr>
                            </m:sSubPr>
                            <m:e>
                              <m:r>
                                <a:rPr lang="en-US" sz="2400" i="1">
                                  <a:latin typeface="Cambria Math"/>
                                </a:rPr>
                                <m:t>𝑞</m:t>
                              </m:r>
                            </m:e>
                            <m:sub>
                              <m:r>
                                <a:rPr lang="en-US" sz="2400" i="1">
                                  <a:latin typeface="Cambria Math"/>
                                </a:rPr>
                                <m:t>𝑖</m:t>
                              </m:r>
                            </m:sub>
                          </m:sSub>
                          <m:r>
                            <a:rPr lang="en-US" sz="2400" i="1">
                              <a:latin typeface="Cambria Math"/>
                            </a:rPr>
                            <m:t>,</m:t>
                          </m:r>
                          <m:sSub>
                            <m:sSubPr>
                              <m:ctrlPr>
                                <a:rPr lang="en-US" sz="2400" i="1">
                                  <a:latin typeface="Cambria Math"/>
                                </a:rPr>
                              </m:ctrlPr>
                            </m:sSubPr>
                            <m:e>
                              <m:r>
                                <a:rPr lang="en-US" sz="2400" i="1">
                                  <a:latin typeface="Cambria Math"/>
                                </a:rPr>
                                <m:t>𝑞</m:t>
                              </m:r>
                            </m:e>
                            <m:sub>
                              <m:r>
                                <a:rPr lang="en-US" sz="2400" i="1">
                                  <a:latin typeface="Cambria Math"/>
                                </a:rPr>
                                <m:t>𝑗</m:t>
                              </m:r>
                            </m:sub>
                          </m:sSub>
                        </m:e>
                      </m:d>
                      <m:r>
                        <a:rPr lang="en-US" sz="2400" i="1">
                          <a:latin typeface="Cambria Math"/>
                        </a:rPr>
                        <m:t>=0,</m:t>
                      </m:r>
                      <m:d>
                        <m:dPr>
                          <m:begChr m:val="["/>
                          <m:endChr m:val="]"/>
                          <m:ctrlPr>
                            <a:rPr lang="en-US" sz="2400" i="1">
                              <a:latin typeface="Cambria Math"/>
                            </a:rPr>
                          </m:ctrlPr>
                        </m:dPr>
                        <m:e>
                          <m:sSub>
                            <m:sSubPr>
                              <m:ctrlPr>
                                <a:rPr lang="en-US" sz="2400" i="1">
                                  <a:latin typeface="Cambria Math"/>
                                </a:rPr>
                              </m:ctrlPr>
                            </m:sSubPr>
                            <m:e>
                              <m:r>
                                <a:rPr lang="en-US" sz="2400" i="1">
                                  <a:latin typeface="Cambria Math"/>
                                </a:rPr>
                                <m:t>𝑝</m:t>
                              </m:r>
                            </m:e>
                            <m:sub>
                              <m:r>
                                <a:rPr lang="en-US" sz="2400" i="1">
                                  <a:latin typeface="Cambria Math"/>
                                </a:rPr>
                                <m:t>𝑖</m:t>
                              </m:r>
                            </m:sub>
                          </m:sSub>
                          <m:r>
                            <a:rPr lang="en-US" sz="2400" i="1">
                              <a:latin typeface="Cambria Math"/>
                            </a:rPr>
                            <m:t>,</m:t>
                          </m:r>
                          <m:sSub>
                            <m:sSubPr>
                              <m:ctrlPr>
                                <a:rPr lang="en-US" sz="2400" i="1">
                                  <a:latin typeface="Cambria Math"/>
                                </a:rPr>
                              </m:ctrlPr>
                            </m:sSubPr>
                            <m:e>
                              <m:r>
                                <a:rPr lang="en-US" sz="2400" i="1">
                                  <a:latin typeface="Cambria Math"/>
                                </a:rPr>
                                <m:t>𝑝</m:t>
                              </m:r>
                            </m:e>
                            <m:sub>
                              <m:r>
                                <a:rPr lang="en-US" sz="2400" i="1">
                                  <a:latin typeface="Cambria Math"/>
                                </a:rPr>
                                <m:t>𝑗</m:t>
                              </m:r>
                            </m:sub>
                          </m:sSub>
                        </m:e>
                      </m:d>
                      <m:r>
                        <a:rPr lang="en-US" sz="2400" i="1">
                          <a:latin typeface="Cambria Math"/>
                        </a:rPr>
                        <m:t>=0,</m:t>
                      </m:r>
                      <m:d>
                        <m:dPr>
                          <m:begChr m:val="["/>
                          <m:endChr m:val="]"/>
                          <m:ctrlPr>
                            <a:rPr lang="en-US" sz="2400" i="1">
                              <a:latin typeface="Cambria Math"/>
                            </a:rPr>
                          </m:ctrlPr>
                        </m:dPr>
                        <m:e>
                          <m:sSub>
                            <m:sSubPr>
                              <m:ctrlPr>
                                <a:rPr lang="en-US" sz="2400" i="1">
                                  <a:latin typeface="Cambria Math"/>
                                </a:rPr>
                              </m:ctrlPr>
                            </m:sSubPr>
                            <m:e>
                              <m:r>
                                <a:rPr lang="en-US" sz="2400" i="1">
                                  <a:latin typeface="Cambria Math"/>
                                </a:rPr>
                                <m:t>𝑞</m:t>
                              </m:r>
                            </m:e>
                            <m:sub>
                              <m:r>
                                <a:rPr lang="en-US" sz="2400" i="1">
                                  <a:latin typeface="Cambria Math"/>
                                </a:rPr>
                                <m:t>𝑖</m:t>
                              </m:r>
                            </m:sub>
                          </m:sSub>
                          <m:r>
                            <a:rPr lang="en-US" sz="2400" i="1">
                              <a:latin typeface="Cambria Math"/>
                            </a:rPr>
                            <m:t>,</m:t>
                          </m:r>
                          <m:sSub>
                            <m:sSubPr>
                              <m:ctrlPr>
                                <a:rPr lang="en-US" sz="2400" i="1">
                                  <a:latin typeface="Cambria Math"/>
                                </a:rPr>
                              </m:ctrlPr>
                            </m:sSubPr>
                            <m:e>
                              <m:r>
                                <a:rPr lang="en-US" sz="2400" i="1">
                                  <a:latin typeface="Cambria Math"/>
                                </a:rPr>
                                <m:t>𝑝</m:t>
                              </m:r>
                            </m:e>
                            <m:sub>
                              <m:r>
                                <a:rPr lang="en-US" sz="2400" i="1">
                                  <a:latin typeface="Cambria Math"/>
                                </a:rPr>
                                <m:t>𝑗</m:t>
                              </m:r>
                            </m:sub>
                          </m:sSub>
                        </m:e>
                      </m:d>
                      <m:r>
                        <a:rPr lang="en-US" sz="2400" i="1">
                          <a:latin typeface="Cambria Math"/>
                        </a:rPr>
                        <m:t> </m:t>
                      </m:r>
                      <m:r>
                        <a:rPr lang="en-US" sz="2400" i="1">
                          <a:latin typeface="Cambria Math"/>
                        </a:rPr>
                        <m:t>=</m:t>
                      </m:r>
                      <m:sSub>
                        <m:sSubPr>
                          <m:ctrlPr>
                            <a:rPr lang="en-US" sz="2400" i="1">
                              <a:latin typeface="Cambria Math"/>
                            </a:rPr>
                          </m:ctrlPr>
                        </m:sSubPr>
                        <m:e>
                          <m:r>
                            <a:rPr lang="en-US" sz="2400" i="1">
                              <a:latin typeface="Cambria Math"/>
                              <a:ea typeface="Cambria Math"/>
                            </a:rPr>
                            <m:t>𝛿</m:t>
                          </m:r>
                        </m:e>
                        <m:sub>
                          <m:r>
                            <a:rPr lang="en-US" sz="2400" i="1">
                              <a:latin typeface="Cambria Math"/>
                            </a:rPr>
                            <m:t>𝑖𝑗</m:t>
                          </m:r>
                        </m:sub>
                      </m:sSub>
                    </m:oMath>
                  </m:oMathPara>
                </a14:m>
                <a:endParaRPr lang="en-US" sz="2400" dirty="0"/>
              </a:p>
              <a:p>
                <a:pPr algn="just"/>
                <a:r>
                  <a:rPr lang="en-US" sz="2400" dirty="0"/>
                  <a:t>A typical example of canonical coordinates is for   to be the usual Cartesian coordinates, and   to be the components of momentum. Hence in general, the   coordinates are referred to as "conjugate momenta."</a:t>
                </a:r>
              </a:p>
              <a:p>
                <a:pPr algn="just"/>
                <a:r>
                  <a:rPr lang="en-US" sz="2400" dirty="0"/>
                  <a:t>Canonical coordinates can be obtained from the generalized coordinates of the </a:t>
                </a:r>
                <a:r>
                  <a:rPr lang="en-US" sz="2400" dirty="0" err="1"/>
                  <a:t>Lagrangian</a:t>
                </a:r>
                <a:r>
                  <a:rPr lang="en-US" sz="2400" dirty="0"/>
                  <a:t> formalism by a Legendre transformation, or from another set of canonical coordinates by a canonical transformation.</a:t>
                </a:r>
                <a:endParaRPr lang="en-US" sz="2400" dirty="0"/>
              </a:p>
            </p:txBody>
          </p:sp>
        </mc:Choice>
        <mc:Fallback>
          <p:sp>
            <p:nvSpPr>
              <p:cNvPr id="3" name="Rectangle 2"/>
              <p:cNvSpPr>
                <a:spLocks noRot="1" noChangeAspect="1" noMove="1" noResize="1" noEditPoints="1" noAdjustHandles="1" noChangeArrowheads="1" noChangeShapeType="1" noTextEdit="1"/>
              </p:cNvSpPr>
              <p:nvPr/>
            </p:nvSpPr>
            <p:spPr>
              <a:xfrm>
                <a:off x="914400" y="889844"/>
                <a:ext cx="7239000" cy="5319148"/>
              </a:xfrm>
              <a:prstGeom prst="rect">
                <a:avLst/>
              </a:prstGeom>
              <a:blipFill rotWithShape="1">
                <a:blip r:embed="rId2"/>
                <a:stretch>
                  <a:fillRect l="-1263" t="-916" r="-1178" b="-1604"/>
                </a:stretch>
              </a:blipFill>
            </p:spPr>
            <p:txBody>
              <a:bodyPr/>
              <a:lstStyle/>
              <a:p>
                <a:r>
                  <a:rPr lang="en-US">
                    <a:noFill/>
                  </a:rPr>
                  <a:t> </a:t>
                </a:r>
              </a:p>
            </p:txBody>
          </p:sp>
        </mc:Fallback>
      </mc:AlternateContent>
    </p:spTree>
    <p:extLst>
      <p:ext uri="{BB962C8B-B14F-4D97-AF65-F5344CB8AC3E}">
        <p14:creationId xmlns:p14="http://schemas.microsoft.com/office/powerpoint/2010/main" val="34209445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2" name="Rectangle 1"/>
              <p:cNvSpPr/>
              <p:nvPr/>
            </p:nvSpPr>
            <p:spPr>
              <a:xfrm>
                <a:off x="990600" y="914400"/>
                <a:ext cx="7162800" cy="5262979"/>
              </a:xfrm>
              <a:prstGeom prst="rect">
                <a:avLst/>
              </a:prstGeom>
            </p:spPr>
            <p:txBody>
              <a:bodyPr wrap="square">
                <a:spAutoFit/>
              </a:bodyPr>
              <a:lstStyle/>
              <a:p>
                <a:pPr algn="just"/>
                <a:r>
                  <a:rPr lang="en-US" sz="2400" dirty="0" smtClean="0"/>
                  <a:t>In Hamiltonian mechanics, a </a:t>
                </a:r>
                <a:r>
                  <a:rPr lang="en-US" sz="2400" b="1" dirty="0"/>
                  <a:t>canonical transformation</a:t>
                </a:r>
                <a:r>
                  <a:rPr lang="en-US" sz="2400" dirty="0"/>
                  <a:t> is a change of canonical coordinates </a:t>
                </a:r>
                <a14:m>
                  <m:oMath xmlns:m="http://schemas.openxmlformats.org/officeDocument/2006/math">
                    <m:d>
                      <m:dPr>
                        <m:ctrlPr>
                          <a:rPr lang="en-US" sz="2400" i="1" smtClean="0">
                            <a:latin typeface="Cambria Math"/>
                          </a:rPr>
                        </m:ctrlPr>
                      </m:dPr>
                      <m:e>
                        <m:r>
                          <a:rPr lang="en-US" sz="2400" b="0" i="1" smtClean="0">
                            <a:latin typeface="Cambria Math"/>
                          </a:rPr>
                          <m:t>𝑞</m:t>
                        </m:r>
                        <m:r>
                          <a:rPr lang="en-US" sz="2400" b="0" i="1" smtClean="0">
                            <a:latin typeface="Cambria Math"/>
                          </a:rPr>
                          <m:t>,</m:t>
                        </m:r>
                        <m:r>
                          <a:rPr lang="en-US" sz="2400" b="0" i="1" smtClean="0">
                            <a:latin typeface="Cambria Math"/>
                          </a:rPr>
                          <m:t>𝑝</m:t>
                        </m:r>
                        <m:r>
                          <a:rPr lang="en-US" sz="2400" b="0" i="1" smtClean="0">
                            <a:latin typeface="Cambria Math"/>
                          </a:rPr>
                          <m:t>,</m:t>
                        </m:r>
                        <m:r>
                          <a:rPr lang="en-US" sz="2400" b="0" i="1" smtClean="0">
                            <a:latin typeface="Cambria Math"/>
                          </a:rPr>
                          <m:t>𝑡</m:t>
                        </m:r>
                      </m:e>
                    </m:d>
                    <m:r>
                      <a:rPr lang="en-US" sz="2400" i="1" smtClean="0">
                        <a:latin typeface="Cambria Math"/>
                        <a:ea typeface="Cambria Math"/>
                      </a:rPr>
                      <m:t>→</m:t>
                    </m:r>
                    <m:r>
                      <a:rPr lang="en-US" sz="2400" b="0" i="1" smtClean="0">
                        <a:latin typeface="Cambria Math"/>
                        <a:ea typeface="Cambria Math"/>
                      </a:rPr>
                      <m:t>(</m:t>
                    </m:r>
                    <m:r>
                      <a:rPr lang="en-US" sz="2400" b="0" i="1" smtClean="0">
                        <a:latin typeface="Cambria Math"/>
                        <a:ea typeface="Cambria Math"/>
                      </a:rPr>
                      <m:t>𝑄</m:t>
                    </m:r>
                    <m:r>
                      <a:rPr lang="en-US" sz="2400" b="0" i="1" smtClean="0">
                        <a:latin typeface="Cambria Math"/>
                        <a:ea typeface="Cambria Math"/>
                      </a:rPr>
                      <m:t>,</m:t>
                    </m:r>
                    <m:r>
                      <a:rPr lang="en-US" sz="2400" b="0" i="1" smtClean="0">
                        <a:latin typeface="Cambria Math"/>
                        <a:ea typeface="Cambria Math"/>
                      </a:rPr>
                      <m:t>𝑃</m:t>
                    </m:r>
                    <m:r>
                      <a:rPr lang="en-US" sz="2400" b="0" i="1" smtClean="0">
                        <a:latin typeface="Cambria Math"/>
                        <a:ea typeface="Cambria Math"/>
                      </a:rPr>
                      <m:t>,</m:t>
                    </m:r>
                    <m:r>
                      <a:rPr lang="en-US" sz="2400" b="0" i="1" smtClean="0">
                        <a:latin typeface="Cambria Math"/>
                        <a:ea typeface="Cambria Math"/>
                      </a:rPr>
                      <m:t>𝑡</m:t>
                    </m:r>
                    <m:r>
                      <a:rPr lang="en-US" sz="2400" b="0" i="1" smtClean="0">
                        <a:latin typeface="Cambria Math"/>
                        <a:ea typeface="Cambria Math"/>
                      </a:rPr>
                      <m:t>)</m:t>
                    </m:r>
                  </m:oMath>
                </a14:m>
                <a:r>
                  <a:rPr lang="en-US" sz="2400" dirty="0" smtClean="0"/>
                  <a:t> </a:t>
                </a:r>
                <a:r>
                  <a:rPr lang="en-US" sz="2400" dirty="0"/>
                  <a:t>that preserves the form of Hamilton's equations (that is, the new Hamilton equations that result from the new Hamiltonian constructed by transformation may be simply obtained by substituting the old variables by the new ones), although it might not preserve the Hamiltonian itself. This is sometimes known as </a:t>
                </a:r>
                <a:r>
                  <a:rPr lang="en-US" sz="2400" b="1" dirty="0"/>
                  <a:t>form invariance</a:t>
                </a:r>
                <a:r>
                  <a:rPr lang="en-US" sz="2400" dirty="0"/>
                  <a:t>. Canonical transformations are useful in their own right, and also form the basis for the Hamilton–Jacobi equations (a useful method for calculating conserved quantities) </a:t>
                </a:r>
                <a:r>
                  <a:rPr lang="en-US" sz="2400" dirty="0" smtClean="0"/>
                  <a:t>and </a:t>
                </a:r>
                <a:r>
                  <a:rPr lang="en-US" sz="2400" dirty="0" err="1" smtClean="0"/>
                  <a:t>Liouville's</a:t>
                </a:r>
                <a:r>
                  <a:rPr lang="en-US" sz="2400" dirty="0" smtClean="0"/>
                  <a:t> </a:t>
                </a:r>
                <a:r>
                  <a:rPr lang="en-US" sz="2400" dirty="0"/>
                  <a:t>theorem (itself the basis for classical statistical mechanics).</a:t>
                </a:r>
              </a:p>
            </p:txBody>
          </p:sp>
        </mc:Choice>
        <mc:Fallback>
          <p:sp>
            <p:nvSpPr>
              <p:cNvPr id="2" name="Rectangle 1"/>
              <p:cNvSpPr>
                <a:spLocks noRot="1" noChangeAspect="1" noMove="1" noResize="1" noEditPoints="1" noAdjustHandles="1" noChangeArrowheads="1" noChangeShapeType="1" noTextEdit="1"/>
              </p:cNvSpPr>
              <p:nvPr/>
            </p:nvSpPr>
            <p:spPr>
              <a:xfrm>
                <a:off x="990600" y="914400"/>
                <a:ext cx="7162800" cy="5262979"/>
              </a:xfrm>
              <a:prstGeom prst="rect">
                <a:avLst/>
              </a:prstGeom>
              <a:blipFill rotWithShape="1">
                <a:blip r:embed="rId2"/>
                <a:stretch>
                  <a:fillRect l="-1362" t="-927" r="-1277" b="-1738"/>
                </a:stretch>
              </a:blipFill>
            </p:spPr>
            <p:txBody>
              <a:bodyPr/>
              <a:lstStyle/>
              <a:p>
                <a:r>
                  <a:rPr lang="en-US">
                    <a:noFill/>
                  </a:rPr>
                  <a:t> </a:t>
                </a:r>
              </a:p>
            </p:txBody>
          </p:sp>
        </mc:Fallback>
      </mc:AlternateContent>
    </p:spTree>
    <p:extLst>
      <p:ext uri="{BB962C8B-B14F-4D97-AF65-F5344CB8AC3E}">
        <p14:creationId xmlns:p14="http://schemas.microsoft.com/office/powerpoint/2010/main" val="29172433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2" name="Rectangle 2"/>
              <p:cNvSpPr>
                <a:spLocks noChangeArrowheads="1"/>
              </p:cNvSpPr>
              <p:nvPr/>
            </p:nvSpPr>
            <p:spPr bwMode="auto">
              <a:xfrm>
                <a:off x="762000" y="381000"/>
                <a:ext cx="7620000" cy="6095258"/>
              </a:xfrm>
              <a:prstGeom prst="rect">
                <a:avLst/>
              </a:prstGeom>
              <a:solidFill>
                <a:srgbClr val="FFFFFF"/>
              </a:solidFill>
              <a:ln>
                <a:noFill/>
              </a:ln>
              <a:effectLst/>
              <a:extLs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effectLst/>
                    <a:ea typeface="Times New Roman" pitchFamily="18" charset="0"/>
                    <a:cs typeface="Arial" pitchFamily="34" charset="0"/>
                  </a:rPr>
                  <a:t>Since </a:t>
                </a:r>
                <a:r>
                  <a:rPr kumimoji="0" lang="en-US" sz="2400" b="0" i="0" u="none" strike="noStrike" cap="none" normalizeH="0" baseline="0" dirty="0" err="1" smtClean="0">
                    <a:ln>
                      <a:noFill/>
                    </a:ln>
                    <a:effectLst/>
                    <a:ea typeface="Times New Roman" pitchFamily="18" charset="0"/>
                    <a:cs typeface="Arial" pitchFamily="34" charset="0"/>
                  </a:rPr>
                  <a:t>Lagrangian</a:t>
                </a:r>
                <a:r>
                  <a:rPr kumimoji="0" lang="en-US" sz="2400" b="0" i="0" u="none" strike="noStrike" cap="none" normalizeH="0" baseline="0" dirty="0" smtClean="0">
                    <a:ln>
                      <a:noFill/>
                    </a:ln>
                    <a:effectLst/>
                    <a:ea typeface="Times New Roman" pitchFamily="18" charset="0"/>
                    <a:cs typeface="Arial" pitchFamily="34" charset="0"/>
                  </a:rPr>
                  <a:t> mechanics is based on generalized coordinates, transformations of the coordinates </a:t>
                </a:r>
                <a14:m>
                  <m:oMath xmlns:m="http://schemas.openxmlformats.org/officeDocument/2006/math">
                    <m:r>
                      <a:rPr kumimoji="0" lang="en-US" sz="2400" b="0" i="1" u="none" strike="noStrike" cap="none" normalizeH="0" baseline="0" smtClean="0">
                        <a:ln>
                          <a:noFill/>
                        </a:ln>
                        <a:effectLst/>
                        <a:ea typeface="Times New Roman" pitchFamily="18" charset="0"/>
                        <a:cs typeface="Arial" pitchFamily="34" charset="0"/>
                      </a:rPr>
                      <m:t>𝑞</m:t>
                    </m:r>
                    <m:r>
                      <a:rPr kumimoji="0" lang="en-US" sz="2400" b="0" i="1" u="none" strike="noStrike" cap="none" normalizeH="0" baseline="0" smtClean="0">
                        <a:ln>
                          <a:noFill/>
                        </a:ln>
                        <a:effectLst/>
                        <a:ea typeface="Cambria Math"/>
                        <a:cs typeface="Arial" pitchFamily="34" charset="0"/>
                      </a:rPr>
                      <m:t>→</m:t>
                    </m:r>
                    <m:r>
                      <a:rPr kumimoji="0" lang="en-US" sz="2400" b="0" i="1" u="none" strike="noStrike" cap="none" normalizeH="0" baseline="0" smtClean="0">
                        <a:ln>
                          <a:noFill/>
                        </a:ln>
                        <a:effectLst/>
                        <a:ea typeface="Cambria Math"/>
                        <a:cs typeface="Arial" pitchFamily="34" charset="0"/>
                      </a:rPr>
                      <m:t>𝑄</m:t>
                    </m:r>
                  </m:oMath>
                </a14:m>
                <a:r>
                  <a:rPr kumimoji="0" lang="en-US" sz="2400" b="0" i="0" u="none" strike="noStrike" cap="none" normalizeH="0" baseline="0" dirty="0" smtClean="0">
                    <a:ln>
                      <a:noFill/>
                    </a:ln>
                    <a:effectLst/>
                    <a:ea typeface="Times New Roman" pitchFamily="18" charset="0"/>
                    <a:cs typeface="Arial" pitchFamily="34" charset="0"/>
                  </a:rPr>
                  <a:t> do not affect the form of Lagrange's equations and, hence, do not affect the form of Hamilton's equations if we simultaneously change the momentum by a Legendre transform into</a:t>
                </a:r>
              </a:p>
              <a:p>
                <a:pPr lvl="0" algn="just" fontAlgn="base">
                  <a:spcBef>
                    <a:spcPct val="0"/>
                  </a:spcBef>
                  <a:spcAft>
                    <a:spcPct val="0"/>
                  </a:spcAft>
                </a:pPr>
                <a14:m>
                  <m:oMathPara xmlns:m="http://schemas.openxmlformats.org/officeDocument/2006/math">
                    <m:oMathParaPr>
                      <m:jc m:val="centerGroup"/>
                    </m:oMathParaPr>
                    <m:oMath xmlns:m="http://schemas.openxmlformats.org/officeDocument/2006/math">
                      <m:sSub>
                        <m:sSubPr>
                          <m:ctrlPr>
                            <a:rPr kumimoji="0" lang="en-US" sz="2400" b="0" i="1" u="none" strike="noStrike" cap="none" normalizeH="0" baseline="0" smtClean="0">
                              <a:ln>
                                <a:noFill/>
                              </a:ln>
                              <a:effectLst/>
                              <a:cs typeface="Arial" pitchFamily="34" charset="0"/>
                            </a:rPr>
                          </m:ctrlPr>
                        </m:sSubPr>
                        <m:e>
                          <m:r>
                            <a:rPr kumimoji="0" lang="en-US" sz="2400" b="0" i="1" u="none" strike="noStrike" cap="none" normalizeH="0" baseline="0" smtClean="0">
                              <a:ln>
                                <a:noFill/>
                              </a:ln>
                              <a:effectLst/>
                              <a:cs typeface="Arial" pitchFamily="34" charset="0"/>
                            </a:rPr>
                            <m:t>𝑃</m:t>
                          </m:r>
                        </m:e>
                        <m:sub>
                          <m:r>
                            <a:rPr kumimoji="0" lang="en-US" sz="2400" b="0" i="1" u="none" strike="noStrike" cap="none" normalizeH="0" baseline="0" smtClean="0">
                              <a:ln>
                                <a:noFill/>
                              </a:ln>
                              <a:effectLst/>
                              <a:cs typeface="Arial" pitchFamily="34" charset="0"/>
                            </a:rPr>
                            <m:t>𝑖</m:t>
                          </m:r>
                        </m:sub>
                      </m:sSub>
                      <m:r>
                        <a:rPr kumimoji="0" lang="en-US" sz="2400" b="0" i="1" u="none" strike="noStrike" cap="none" normalizeH="0" baseline="0" smtClean="0">
                          <a:ln>
                            <a:noFill/>
                          </a:ln>
                          <a:effectLst/>
                          <a:cs typeface="Arial" pitchFamily="34" charset="0"/>
                        </a:rPr>
                        <m:t>=</m:t>
                      </m:r>
                      <m:f>
                        <m:fPr>
                          <m:ctrlPr>
                            <a:rPr kumimoji="0" lang="en-US" sz="2400" b="0" i="1" u="none" strike="noStrike" cap="none" normalizeH="0" baseline="0" smtClean="0">
                              <a:ln>
                                <a:noFill/>
                              </a:ln>
                              <a:effectLst/>
                              <a:cs typeface="Arial" pitchFamily="34" charset="0"/>
                            </a:rPr>
                          </m:ctrlPr>
                        </m:fPr>
                        <m:num>
                          <m:r>
                            <a:rPr kumimoji="0" lang="en-US" sz="2400" b="0" i="1" u="none" strike="noStrike" cap="none" normalizeH="0" baseline="0" smtClean="0">
                              <a:ln>
                                <a:noFill/>
                              </a:ln>
                              <a:effectLst/>
                              <a:ea typeface="Cambria Math"/>
                              <a:cs typeface="Arial" pitchFamily="34" charset="0"/>
                            </a:rPr>
                            <m:t>𝜕</m:t>
                          </m:r>
                          <m:r>
                            <a:rPr kumimoji="0" lang="en-US" sz="2400" b="0" i="1" u="none" strike="noStrike" cap="none" normalizeH="0" baseline="0" smtClean="0">
                              <a:ln>
                                <a:noFill/>
                              </a:ln>
                              <a:effectLst/>
                              <a:ea typeface="Cambria Math"/>
                              <a:cs typeface="Arial" pitchFamily="34" charset="0"/>
                            </a:rPr>
                            <m:t>𝐿</m:t>
                          </m:r>
                        </m:num>
                        <m:den>
                          <m:r>
                            <a:rPr kumimoji="0" lang="en-US" sz="2400" b="0" i="1" u="none" strike="noStrike" cap="none" normalizeH="0" baseline="0" smtClean="0">
                              <a:ln>
                                <a:noFill/>
                              </a:ln>
                              <a:effectLst/>
                              <a:ea typeface="Cambria Math"/>
                              <a:cs typeface="Arial" pitchFamily="34" charset="0"/>
                            </a:rPr>
                            <m:t>𝜕</m:t>
                          </m:r>
                          <m:sSub>
                            <m:sSubPr>
                              <m:ctrlPr>
                                <a:rPr kumimoji="0" lang="en-US" sz="2400" b="0" i="1" u="none" strike="noStrike" cap="none" normalizeH="0" baseline="0" smtClean="0">
                                  <a:ln>
                                    <a:noFill/>
                                  </a:ln>
                                  <a:effectLst/>
                                  <a:ea typeface="Cambria Math"/>
                                  <a:cs typeface="Arial" pitchFamily="34" charset="0"/>
                                </a:rPr>
                              </m:ctrlPr>
                            </m:sSubPr>
                            <m:e>
                              <m:acc>
                                <m:accPr>
                                  <m:chr m:val="̇"/>
                                  <m:ctrlPr>
                                    <a:rPr lang="en-US" sz="2400" i="1">
                                      <a:ea typeface="Cambria Math"/>
                                      <a:cs typeface="Arial" pitchFamily="34" charset="0"/>
                                    </a:rPr>
                                  </m:ctrlPr>
                                </m:accPr>
                                <m:e>
                                  <m:r>
                                    <a:rPr lang="en-US" sz="2400" i="1">
                                      <a:ea typeface="Cambria Math"/>
                                      <a:cs typeface="Arial" pitchFamily="34" charset="0"/>
                                    </a:rPr>
                                    <m:t>𝑄</m:t>
                                  </m:r>
                                </m:e>
                              </m:acc>
                            </m:e>
                            <m:sub>
                              <m:r>
                                <a:rPr kumimoji="0" lang="en-US" sz="2400" b="0" i="1" u="none" strike="noStrike" cap="none" normalizeH="0" baseline="0" smtClean="0">
                                  <a:ln>
                                    <a:noFill/>
                                  </a:ln>
                                  <a:effectLst/>
                                  <a:ea typeface="Cambria Math"/>
                                  <a:cs typeface="Arial" pitchFamily="34" charset="0"/>
                                </a:rPr>
                                <m:t>𝑖</m:t>
                              </m:r>
                            </m:sub>
                          </m:sSub>
                        </m:den>
                      </m:f>
                    </m:oMath>
                  </m:oMathPara>
                </a14:m>
                <a:endParaRPr kumimoji="0" lang="en-US" sz="2400" b="0" i="0" u="none" strike="noStrike" cap="none" normalizeH="0" baseline="0" dirty="0" smtClean="0">
                  <a:ln>
                    <a:noFill/>
                  </a:ln>
                  <a:effectLst/>
                  <a:ea typeface="Times New Roman" pitchFamily="18" charset="0"/>
                  <a:cs typeface="Arial" pitchFamily="34" charset="0"/>
                </a:endParaRPr>
              </a:p>
              <a:p>
                <a:pPr algn="just" fontAlgn="base">
                  <a:spcBef>
                    <a:spcPct val="0"/>
                  </a:spcBef>
                  <a:spcAft>
                    <a:spcPct val="0"/>
                  </a:spcAft>
                </a:pPr>
                <a:r>
                  <a:rPr lang="en-US" sz="2400" dirty="0">
                    <a:solidFill>
                      <a:srgbClr val="000000"/>
                    </a:solidFill>
                    <a:ea typeface="Times New Roman" pitchFamily="18" charset="0"/>
                    <a:cs typeface="Arial" pitchFamily="34" charset="0"/>
                  </a:rPr>
                  <a:t>Therefore, coordinate transformations (also called </a:t>
                </a:r>
                <a:r>
                  <a:rPr lang="en-US" sz="2400" b="1" dirty="0">
                    <a:solidFill>
                      <a:srgbClr val="000000"/>
                    </a:solidFill>
                    <a:ea typeface="Times New Roman" pitchFamily="18" charset="0"/>
                    <a:cs typeface="Arial" pitchFamily="34" charset="0"/>
                  </a:rPr>
                  <a:t>point transformations</a:t>
                </a:r>
                <a:r>
                  <a:rPr lang="en-US" sz="2400" dirty="0">
                    <a:solidFill>
                      <a:srgbClr val="000000"/>
                    </a:solidFill>
                    <a:ea typeface="Times New Roman" pitchFamily="18" charset="0"/>
                    <a:cs typeface="Arial" pitchFamily="34" charset="0"/>
                  </a:rPr>
                  <a:t>) are a </a:t>
                </a:r>
                <a:r>
                  <a:rPr lang="en-US" sz="2400" i="1" dirty="0">
                    <a:solidFill>
                      <a:srgbClr val="000000"/>
                    </a:solidFill>
                    <a:ea typeface="Times New Roman" pitchFamily="18" charset="0"/>
                    <a:cs typeface="Arial" pitchFamily="34" charset="0"/>
                  </a:rPr>
                  <a:t>type</a:t>
                </a:r>
                <a:r>
                  <a:rPr lang="en-US" sz="2400" dirty="0">
                    <a:solidFill>
                      <a:srgbClr val="000000"/>
                    </a:solidFill>
                    <a:ea typeface="Times New Roman" pitchFamily="18" charset="0"/>
                    <a:cs typeface="Arial" pitchFamily="34" charset="0"/>
                  </a:rPr>
                  <a:t> of canonical transformation. However, the class of canonical transformations is much broader, since the old generalized coordinates, momenta and even time may be combined to form the new generalized coordinates and momenta. Canonical transformations that do not include the time explicitly are called </a:t>
                </a:r>
                <a:r>
                  <a:rPr lang="en-US" sz="2400" b="1" dirty="0">
                    <a:solidFill>
                      <a:srgbClr val="000000"/>
                    </a:solidFill>
                    <a:ea typeface="Times New Roman" pitchFamily="18" charset="0"/>
                    <a:cs typeface="Arial" pitchFamily="34" charset="0"/>
                  </a:rPr>
                  <a:t>restricted canonical </a:t>
                </a:r>
                <a:r>
                  <a:rPr lang="en-US" sz="2400" b="1" dirty="0" smtClean="0">
                    <a:solidFill>
                      <a:srgbClr val="000000"/>
                    </a:solidFill>
                    <a:ea typeface="Times New Roman" pitchFamily="18" charset="0"/>
                    <a:cs typeface="Arial" pitchFamily="34" charset="0"/>
                  </a:rPr>
                  <a:t>transformations</a:t>
                </a:r>
                <a:r>
                  <a:rPr lang="en-US" sz="2400" dirty="0" smtClean="0">
                    <a:solidFill>
                      <a:srgbClr val="000000"/>
                    </a:solidFill>
                    <a:ea typeface="Times New Roman" pitchFamily="18" charset="0"/>
                    <a:cs typeface="Arial" pitchFamily="34" charset="0"/>
                  </a:rPr>
                  <a:t>.</a:t>
                </a:r>
                <a:endParaRPr lang="en-US" sz="4800" dirty="0">
                  <a:cs typeface="Arial" pitchFamily="34" charset="0"/>
                </a:endParaRPr>
              </a:p>
            </p:txBody>
          </p:sp>
        </mc:Choice>
        <mc:Fallback>
          <p:sp>
            <p:nvSpPr>
              <p:cNvPr id="2" name="Rectangle 2"/>
              <p:cNvSpPr>
                <a:spLocks noRot="1" noChangeAspect="1" noMove="1" noResize="1" noEditPoints="1" noAdjustHandles="1" noChangeArrowheads="1" noChangeShapeType="1" noTextEdit="1"/>
              </p:cNvSpPr>
              <p:nvPr/>
            </p:nvSpPr>
            <p:spPr bwMode="auto">
              <a:xfrm>
                <a:off x="762000" y="381000"/>
                <a:ext cx="7620000" cy="6095258"/>
              </a:xfrm>
              <a:prstGeom prst="rect">
                <a:avLst/>
              </a:prstGeom>
              <a:blipFill rotWithShape="1">
                <a:blip r:embed="rId2"/>
                <a:stretch>
                  <a:fillRect l="-1200" t="-400" r="-1200" b="-1802"/>
                </a:stretch>
              </a:blip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a:noFill/>
                  </a:rPr>
                  <a:t> </a:t>
                </a:r>
              </a:p>
            </p:txBody>
          </p:sp>
        </mc:Fallback>
      </mc:AlternateContent>
    </p:spTree>
    <p:extLst>
      <p:ext uri="{BB962C8B-B14F-4D97-AF65-F5344CB8AC3E}">
        <p14:creationId xmlns:p14="http://schemas.microsoft.com/office/powerpoint/2010/main" val="26531554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2" name="Rectangle 6"/>
              <p:cNvSpPr>
                <a:spLocks noChangeArrowheads="1"/>
              </p:cNvSpPr>
              <p:nvPr/>
            </p:nvSpPr>
            <p:spPr bwMode="auto">
              <a:xfrm>
                <a:off x="914400" y="1295400"/>
                <a:ext cx="7848600" cy="5157822"/>
              </a:xfrm>
              <a:prstGeom prst="rect">
                <a:avLst/>
              </a:prstGeom>
              <a:solidFill>
                <a:srgbClr val="FFFFFF"/>
              </a:solidFill>
              <a:ln>
                <a:noFill/>
              </a:ln>
              <a:effectLst/>
              <a:extLs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algn="just" fontAlgn="base">
                  <a:spcBef>
                    <a:spcPct val="0"/>
                  </a:spcBef>
                  <a:spcAft>
                    <a:spcPct val="0"/>
                  </a:spcAft>
                </a:pPr>
                <a:r>
                  <a:rPr kumimoji="0" lang="en-US" sz="2400" b="0" i="0" u="none" strike="noStrike" cap="none" normalizeH="0" baseline="0" dirty="0" smtClean="0">
                    <a:ln>
                      <a:noFill/>
                    </a:ln>
                    <a:solidFill>
                      <a:schemeClr val="tx1"/>
                    </a:solidFill>
                    <a:effectLst/>
                    <a:ea typeface="Times New Roman" pitchFamily="18" charset="0"/>
                    <a:cs typeface="Arial" pitchFamily="34" charset="0"/>
                  </a:rPr>
                  <a:t>Boldface variables such as </a:t>
                </a:r>
                <a14:m>
                  <m:oMath xmlns:m="http://schemas.openxmlformats.org/officeDocument/2006/math">
                    <m:r>
                      <a:rPr kumimoji="0" lang="en-US" sz="2400" b="1" i="1" u="none" strike="noStrike" cap="none" normalizeH="0" baseline="0" smtClean="0">
                        <a:ln>
                          <a:noFill/>
                        </a:ln>
                        <a:solidFill>
                          <a:schemeClr val="tx1"/>
                        </a:solidFill>
                        <a:effectLst/>
                        <a:ea typeface="Times New Roman" pitchFamily="18" charset="0"/>
                        <a:cs typeface="Arial" pitchFamily="34" charset="0"/>
                      </a:rPr>
                      <m:t>𝒒</m:t>
                    </m:r>
                  </m:oMath>
                </a14:m>
                <a:r>
                  <a:rPr kumimoji="0" lang="en-US" sz="2400" b="0" i="0" u="none" strike="noStrike" cap="none" normalizeH="0" baseline="0" dirty="0" smtClean="0">
                    <a:ln>
                      <a:noFill/>
                    </a:ln>
                    <a:solidFill>
                      <a:schemeClr val="tx1"/>
                    </a:solidFill>
                    <a:effectLst/>
                    <a:ea typeface="Times New Roman" pitchFamily="18" charset="0"/>
                    <a:cs typeface="Arial" pitchFamily="34" charset="0"/>
                  </a:rPr>
                  <a:t> represents a list of </a:t>
                </a:r>
                <a14:m>
                  <m:oMath xmlns:m="http://schemas.openxmlformats.org/officeDocument/2006/math">
                    <m:r>
                      <a:rPr kumimoji="0" lang="en-US" sz="2400" b="0" i="1" u="none" strike="noStrike" cap="none" normalizeH="0" baseline="0" smtClean="0">
                        <a:ln>
                          <a:noFill/>
                        </a:ln>
                        <a:solidFill>
                          <a:schemeClr val="tx1"/>
                        </a:solidFill>
                        <a:effectLst/>
                        <a:latin typeface="Cambria Math"/>
                        <a:ea typeface="Times New Roman" pitchFamily="18" charset="0"/>
                        <a:cs typeface="Arial" pitchFamily="34" charset="0"/>
                      </a:rPr>
                      <m:t>𝑛</m:t>
                    </m:r>
                  </m:oMath>
                </a14:m>
                <a:r>
                  <a:rPr lang="en-US" sz="2400" dirty="0" smtClean="0">
                    <a:solidFill>
                      <a:schemeClr val="tx1"/>
                    </a:solidFill>
                    <a:ea typeface="Times New Roman" pitchFamily="18" charset="0"/>
                    <a:cs typeface="Arial" pitchFamily="34" charset="0"/>
                  </a:rPr>
                  <a:t> generalized </a:t>
                </a:r>
                <a:r>
                  <a:rPr lang="en-US" sz="2400" dirty="0">
                    <a:solidFill>
                      <a:schemeClr val="tx1"/>
                    </a:solidFill>
                    <a:ea typeface="Times New Roman" pitchFamily="18" charset="0"/>
                    <a:cs typeface="Arial" pitchFamily="34" charset="0"/>
                  </a:rPr>
                  <a:t>coordinates, e.g</a:t>
                </a:r>
                <a:r>
                  <a:rPr lang="en-US" sz="2400" dirty="0" smtClean="0">
                    <a:solidFill>
                      <a:schemeClr val="tx1"/>
                    </a:solidFill>
                    <a:ea typeface="Times New Roman" pitchFamily="18" charset="0"/>
                    <a:cs typeface="Arial" pitchFamily="34" charset="0"/>
                  </a:rPr>
                  <a:t>.,</a:t>
                </a:r>
              </a:p>
              <a:p>
                <a:pPr lvl="0" algn="just" fontAlgn="base">
                  <a:spcBef>
                    <a:spcPct val="0"/>
                  </a:spcBef>
                  <a:spcAft>
                    <a:spcPct val="0"/>
                  </a:spcAft>
                </a:pPr>
                <a14:m>
                  <m:oMath xmlns:m="http://schemas.openxmlformats.org/officeDocument/2006/math">
                    <m:r>
                      <a:rPr lang="en-US" sz="2400" b="1" i="1" smtClean="0">
                        <a:solidFill>
                          <a:schemeClr val="tx1"/>
                        </a:solidFill>
                        <a:ea typeface="Times New Roman" pitchFamily="18" charset="0"/>
                        <a:cs typeface="Arial" pitchFamily="34" charset="0"/>
                      </a:rPr>
                      <m:t>𝒒</m:t>
                    </m:r>
                    <m:r>
                      <a:rPr lang="en-US" sz="2400" b="0" i="1" smtClean="0">
                        <a:solidFill>
                          <a:schemeClr val="tx1"/>
                        </a:solidFill>
                        <a:ea typeface="Times New Roman" pitchFamily="18" charset="0"/>
                        <a:cs typeface="Arial" pitchFamily="34" charset="0"/>
                      </a:rPr>
                      <m:t>=(</m:t>
                    </m:r>
                    <m:sSub>
                      <m:sSubPr>
                        <m:ctrlPr>
                          <a:rPr lang="en-US" sz="2400" b="0" i="1" smtClean="0">
                            <a:solidFill>
                              <a:schemeClr val="tx1"/>
                            </a:solidFill>
                            <a:cs typeface="Arial" pitchFamily="34" charset="0"/>
                          </a:rPr>
                        </m:ctrlPr>
                      </m:sSubPr>
                      <m:e>
                        <m:r>
                          <a:rPr lang="en-US" sz="2400" b="0" i="1" smtClean="0">
                            <a:solidFill>
                              <a:schemeClr val="tx1"/>
                            </a:solidFill>
                            <a:cs typeface="Arial" pitchFamily="34" charset="0"/>
                          </a:rPr>
                          <m:t>𝑞</m:t>
                        </m:r>
                      </m:e>
                      <m:sub>
                        <m:r>
                          <a:rPr lang="en-US" sz="2400" b="0" i="1" smtClean="0">
                            <a:solidFill>
                              <a:schemeClr val="tx1"/>
                            </a:solidFill>
                            <a:cs typeface="Arial" pitchFamily="34" charset="0"/>
                          </a:rPr>
                          <m:t>1</m:t>
                        </m:r>
                      </m:sub>
                    </m:sSub>
                    <m:r>
                      <a:rPr lang="en-US" sz="2400" b="0" i="1" smtClean="0">
                        <a:solidFill>
                          <a:schemeClr val="tx1"/>
                        </a:solidFill>
                        <a:cs typeface="Arial" pitchFamily="34" charset="0"/>
                      </a:rPr>
                      <m:t>,</m:t>
                    </m:r>
                    <m:sSub>
                      <m:sSubPr>
                        <m:ctrlPr>
                          <a:rPr lang="en-US" sz="2400" i="1">
                            <a:solidFill>
                              <a:schemeClr val="tx1"/>
                            </a:solidFill>
                            <a:cs typeface="Arial" pitchFamily="34" charset="0"/>
                          </a:rPr>
                        </m:ctrlPr>
                      </m:sSubPr>
                      <m:e>
                        <m:r>
                          <a:rPr lang="en-US" sz="2400" i="1">
                            <a:solidFill>
                              <a:schemeClr val="tx1"/>
                            </a:solidFill>
                            <a:cs typeface="Arial" pitchFamily="34" charset="0"/>
                          </a:rPr>
                          <m:t>𝑞</m:t>
                        </m:r>
                      </m:e>
                      <m:sub>
                        <m:r>
                          <a:rPr lang="en-US" sz="2400" b="0" i="1" smtClean="0">
                            <a:solidFill>
                              <a:schemeClr val="tx1"/>
                            </a:solidFill>
                            <a:cs typeface="Arial" pitchFamily="34" charset="0"/>
                          </a:rPr>
                          <m:t>2</m:t>
                        </m:r>
                      </m:sub>
                    </m:sSub>
                    <m:r>
                      <a:rPr lang="en-US" sz="2400" b="0" i="1" smtClean="0">
                        <a:solidFill>
                          <a:schemeClr val="tx1"/>
                        </a:solidFill>
                        <a:cs typeface="Arial" pitchFamily="34" charset="0"/>
                      </a:rPr>
                      <m:t>,…,</m:t>
                    </m:r>
                    <m:sSub>
                      <m:sSubPr>
                        <m:ctrlPr>
                          <a:rPr lang="en-US" sz="2400" i="1">
                            <a:solidFill>
                              <a:schemeClr val="tx1"/>
                            </a:solidFill>
                            <a:cs typeface="Arial" pitchFamily="34" charset="0"/>
                          </a:rPr>
                        </m:ctrlPr>
                      </m:sSubPr>
                      <m:e>
                        <m:r>
                          <a:rPr lang="en-US" sz="2400" i="1">
                            <a:solidFill>
                              <a:schemeClr val="tx1"/>
                            </a:solidFill>
                            <a:cs typeface="Arial" pitchFamily="34" charset="0"/>
                          </a:rPr>
                          <m:t>𝑞</m:t>
                        </m:r>
                      </m:e>
                      <m:sub>
                        <m:r>
                          <a:rPr lang="en-US" sz="2400" b="0" i="1" smtClean="0">
                            <a:solidFill>
                              <a:schemeClr val="tx1"/>
                            </a:solidFill>
                            <a:cs typeface="Arial" pitchFamily="34" charset="0"/>
                          </a:rPr>
                          <m:t>𝑛</m:t>
                        </m:r>
                      </m:sub>
                    </m:sSub>
                    <m:r>
                      <a:rPr lang="en-US" sz="2400" b="0" i="1" smtClean="0">
                        <a:solidFill>
                          <a:schemeClr val="tx1"/>
                        </a:solidFill>
                        <a:ea typeface="Times New Roman" pitchFamily="18" charset="0"/>
                        <a:cs typeface="Arial" pitchFamily="34" charset="0"/>
                      </a:rPr>
                      <m:t>)</m:t>
                    </m:r>
                  </m:oMath>
                </a14:m>
                <a:r>
                  <a:rPr lang="en-US" sz="2400" dirty="0" smtClean="0">
                    <a:solidFill>
                      <a:schemeClr val="tx1"/>
                    </a:solidFill>
                    <a:ea typeface="Times New Roman" pitchFamily="18" charset="0"/>
                    <a:cs typeface="Arial" pitchFamily="34" charset="0"/>
                  </a:rPr>
                  <a:t> </a:t>
                </a:r>
                <a:r>
                  <a:rPr kumimoji="0" lang="en-US" sz="2400" b="0" i="0" u="none" strike="noStrike" cap="none" normalizeH="0" baseline="0" dirty="0" smtClean="0">
                    <a:ln>
                      <a:noFill/>
                    </a:ln>
                    <a:solidFill>
                      <a:schemeClr val="tx1"/>
                    </a:solidFill>
                    <a:effectLst/>
                    <a:ea typeface="Times New Roman" pitchFamily="18" charset="0"/>
                    <a:cs typeface="Arial" pitchFamily="34" charset="0"/>
                  </a:rPr>
                  <a:t> </a:t>
                </a:r>
              </a:p>
              <a:p>
                <a:pPr lvl="0" algn="just" fontAlgn="base">
                  <a:spcBef>
                    <a:spcPct val="0"/>
                  </a:spcBef>
                  <a:spcAft>
                    <a:spcPct val="0"/>
                  </a:spcAft>
                </a:pPr>
                <a:r>
                  <a:rPr lang="en-US" sz="2400" dirty="0" smtClean="0">
                    <a:solidFill>
                      <a:schemeClr val="tx1"/>
                    </a:solidFill>
                    <a:ea typeface="Times New Roman" pitchFamily="18" charset="0"/>
                    <a:cs typeface="Arial" pitchFamily="34" charset="0"/>
                  </a:rPr>
                  <a:t>A </a:t>
                </a:r>
                <a:r>
                  <a:rPr lang="en-US" sz="2400" dirty="0">
                    <a:solidFill>
                      <a:schemeClr val="tx1"/>
                    </a:solidFill>
                    <a:ea typeface="Times New Roman" pitchFamily="18" charset="0"/>
                    <a:cs typeface="Arial" pitchFamily="34" charset="0"/>
                  </a:rPr>
                  <a:t>a dot over a variable or list signifies the time derivative, e.g</a:t>
                </a:r>
                <a:r>
                  <a:rPr lang="en-US" sz="2400" dirty="0" smtClean="0">
                    <a:solidFill>
                      <a:schemeClr val="tx1"/>
                    </a:solidFill>
                    <a:ea typeface="Times New Roman" pitchFamily="18" charset="0"/>
                    <a:cs typeface="Arial" pitchFamily="34" charset="0"/>
                  </a:rPr>
                  <a:t>.,</a:t>
                </a:r>
              </a:p>
              <a:p>
                <a:pPr lvl="0" algn="just" fontAlgn="base">
                  <a:spcBef>
                    <a:spcPct val="0"/>
                  </a:spcBef>
                  <a:spcAft>
                    <a:spcPct val="0"/>
                  </a:spcAft>
                </a:pPr>
                <a14:m>
                  <m:oMathPara xmlns:m="http://schemas.openxmlformats.org/officeDocument/2006/math">
                    <m:oMathParaPr>
                      <m:jc m:val="centerGroup"/>
                    </m:oMathParaPr>
                    <m:oMath xmlns:m="http://schemas.openxmlformats.org/officeDocument/2006/math">
                      <m:acc>
                        <m:accPr>
                          <m:chr m:val="̇"/>
                          <m:ctrlPr>
                            <a:rPr kumimoji="0" lang="en-US" sz="2400" b="0" i="1" u="none" strike="noStrike" cap="none" normalizeH="0" baseline="0" smtClean="0">
                              <a:ln>
                                <a:noFill/>
                              </a:ln>
                              <a:solidFill>
                                <a:schemeClr val="tx1"/>
                              </a:solidFill>
                              <a:effectLst/>
                              <a:cs typeface="Arial" pitchFamily="34" charset="0"/>
                            </a:rPr>
                          </m:ctrlPr>
                        </m:accPr>
                        <m:e>
                          <m:r>
                            <a:rPr kumimoji="0" lang="en-US" sz="2400" b="1" i="1" u="none" strike="noStrike" cap="none" normalizeH="0" baseline="0" smtClean="0">
                              <a:ln>
                                <a:noFill/>
                              </a:ln>
                              <a:solidFill>
                                <a:schemeClr val="tx1"/>
                              </a:solidFill>
                              <a:effectLst/>
                              <a:cs typeface="Arial" pitchFamily="34" charset="0"/>
                            </a:rPr>
                            <m:t>𝒒</m:t>
                          </m:r>
                        </m:e>
                      </m:acc>
                      <m:r>
                        <a:rPr lang="en-US" sz="2400" i="1">
                          <a:solidFill>
                            <a:schemeClr val="tx1"/>
                          </a:solidFill>
                          <a:ea typeface="Cambria Math"/>
                          <a:cs typeface="Arial" pitchFamily="34" charset="0"/>
                        </a:rPr>
                        <m:t>≡</m:t>
                      </m:r>
                      <m:f>
                        <m:fPr>
                          <m:ctrlPr>
                            <a:rPr lang="en-US" sz="2400" i="1" smtClean="0">
                              <a:solidFill>
                                <a:schemeClr val="tx1"/>
                              </a:solidFill>
                              <a:ea typeface="Cambria Math"/>
                              <a:cs typeface="Arial" pitchFamily="34" charset="0"/>
                            </a:rPr>
                          </m:ctrlPr>
                        </m:fPr>
                        <m:num>
                          <m:r>
                            <a:rPr lang="en-US" sz="2400" b="0" i="1" smtClean="0">
                              <a:solidFill>
                                <a:schemeClr val="tx1"/>
                              </a:solidFill>
                              <a:ea typeface="Cambria Math"/>
                              <a:cs typeface="Arial" pitchFamily="34" charset="0"/>
                            </a:rPr>
                            <m:t>𝑑</m:t>
                          </m:r>
                          <m:r>
                            <a:rPr lang="en-US" sz="2400" b="1" i="1" smtClean="0">
                              <a:solidFill>
                                <a:schemeClr val="tx1"/>
                              </a:solidFill>
                              <a:ea typeface="Cambria Math"/>
                              <a:cs typeface="Arial" pitchFamily="34" charset="0"/>
                            </a:rPr>
                            <m:t>𝒒</m:t>
                          </m:r>
                        </m:num>
                        <m:den>
                          <m:r>
                            <a:rPr lang="en-US" sz="2400" b="0" i="1" smtClean="0">
                              <a:solidFill>
                                <a:schemeClr val="tx1"/>
                              </a:solidFill>
                              <a:ea typeface="Cambria Math"/>
                              <a:cs typeface="Arial" pitchFamily="34" charset="0"/>
                            </a:rPr>
                            <m:t>𝑑𝑡</m:t>
                          </m:r>
                        </m:den>
                      </m:f>
                    </m:oMath>
                  </m:oMathPara>
                </a14:m>
                <a:endParaRPr kumimoji="0" lang="en-US" sz="2400" b="0" i="0" u="none" strike="noStrike" cap="none" normalizeH="0" baseline="0" dirty="0" smtClean="0">
                  <a:ln>
                    <a:noFill/>
                  </a:ln>
                  <a:solidFill>
                    <a:schemeClr val="tx1"/>
                  </a:solidFill>
                  <a:effectLst/>
                  <a:cs typeface="Arial" pitchFamily="34" charset="0"/>
                </a:endParaRPr>
              </a:p>
              <a:p>
                <a:pPr lvl="0" algn="just" fontAlgn="base">
                  <a:spcBef>
                    <a:spcPct val="0"/>
                  </a:spcBef>
                  <a:spcAft>
                    <a:spcPct val="0"/>
                  </a:spcAft>
                </a:pPr>
                <a:r>
                  <a:rPr lang="en-US" sz="2400" dirty="0" smtClean="0">
                    <a:solidFill>
                      <a:schemeClr val="tx1"/>
                    </a:solidFill>
                    <a:ea typeface="Times New Roman" pitchFamily="18" charset="0"/>
                    <a:cs typeface="Arial" pitchFamily="34" charset="0"/>
                  </a:rPr>
                  <a:t>Also,</a:t>
                </a:r>
              </a:p>
              <a:p>
                <a:pPr lvl="0" algn="just" fontAlgn="base">
                  <a:spcBef>
                    <a:spcPct val="0"/>
                  </a:spcBef>
                  <a:spcAft>
                    <a:spcPct val="0"/>
                  </a:spcAft>
                </a:pPr>
                <a14:m>
                  <m:oMathPara xmlns:m="http://schemas.openxmlformats.org/officeDocument/2006/math">
                    <m:oMathParaPr>
                      <m:jc m:val="centerGroup"/>
                    </m:oMathParaPr>
                    <m:oMath xmlns:m="http://schemas.openxmlformats.org/officeDocument/2006/math">
                      <m:r>
                        <a:rPr lang="en-US" sz="2400" b="1" i="1" smtClean="0">
                          <a:solidFill>
                            <a:schemeClr val="tx1"/>
                          </a:solidFill>
                          <a:ea typeface="Times New Roman" pitchFamily="18" charset="0"/>
                          <a:cs typeface="Arial" pitchFamily="34" charset="0"/>
                        </a:rPr>
                        <m:t>𝒑</m:t>
                      </m:r>
                      <m:r>
                        <a:rPr lang="en-US" sz="2400" b="0" i="1" smtClean="0">
                          <a:solidFill>
                            <a:schemeClr val="tx1"/>
                          </a:solidFill>
                          <a:ea typeface="Times New Roman" pitchFamily="18" charset="0"/>
                          <a:cs typeface="Arial" pitchFamily="34" charset="0"/>
                        </a:rPr>
                        <m:t>.</m:t>
                      </m:r>
                      <m:r>
                        <a:rPr lang="en-US" sz="2400" b="1" i="1" smtClean="0">
                          <a:solidFill>
                            <a:schemeClr val="tx1"/>
                          </a:solidFill>
                          <a:ea typeface="Times New Roman" pitchFamily="18" charset="0"/>
                          <a:cs typeface="Arial" pitchFamily="34" charset="0"/>
                        </a:rPr>
                        <m:t>𝒒</m:t>
                      </m:r>
                      <m:r>
                        <a:rPr lang="en-US" sz="2400" b="0" i="1" smtClean="0">
                          <a:solidFill>
                            <a:schemeClr val="tx1"/>
                          </a:solidFill>
                          <a:ea typeface="Cambria Math"/>
                          <a:cs typeface="Arial" pitchFamily="34" charset="0"/>
                        </a:rPr>
                        <m:t>≡</m:t>
                      </m:r>
                      <m:nary>
                        <m:naryPr>
                          <m:chr m:val="∑"/>
                          <m:ctrlPr>
                            <a:rPr lang="en-US" sz="2400" b="0" i="1" smtClean="0">
                              <a:solidFill>
                                <a:schemeClr val="tx1"/>
                              </a:solidFill>
                              <a:ea typeface="Cambria Math"/>
                              <a:cs typeface="Arial" pitchFamily="34" charset="0"/>
                            </a:rPr>
                          </m:ctrlPr>
                        </m:naryPr>
                        <m:sub>
                          <m:r>
                            <m:rPr>
                              <m:brk m:alnAt="23"/>
                            </m:rPr>
                            <a:rPr lang="en-US" sz="2400" b="0" i="1" smtClean="0">
                              <a:solidFill>
                                <a:schemeClr val="tx1"/>
                              </a:solidFill>
                              <a:ea typeface="Cambria Math"/>
                              <a:cs typeface="Arial" pitchFamily="34" charset="0"/>
                            </a:rPr>
                            <m:t>𝑘</m:t>
                          </m:r>
                          <m:r>
                            <a:rPr lang="en-US" sz="2400" b="0" i="1" smtClean="0">
                              <a:solidFill>
                                <a:schemeClr val="tx1"/>
                              </a:solidFill>
                              <a:ea typeface="Cambria Math"/>
                              <a:cs typeface="Arial" pitchFamily="34" charset="0"/>
                            </a:rPr>
                            <m:t>=1</m:t>
                          </m:r>
                        </m:sub>
                        <m:sup>
                          <m:r>
                            <a:rPr lang="en-US" sz="2400" b="0" i="1" smtClean="0">
                              <a:solidFill>
                                <a:schemeClr val="tx1"/>
                              </a:solidFill>
                              <a:ea typeface="Cambria Math"/>
                              <a:cs typeface="Arial" pitchFamily="34" charset="0"/>
                            </a:rPr>
                            <m:t>𝑛</m:t>
                          </m:r>
                        </m:sup>
                        <m:e>
                          <m:sSub>
                            <m:sSubPr>
                              <m:ctrlPr>
                                <a:rPr lang="en-US" sz="2400" b="0" i="1" smtClean="0">
                                  <a:solidFill>
                                    <a:schemeClr val="tx1"/>
                                  </a:solidFill>
                                  <a:ea typeface="Cambria Math"/>
                                  <a:cs typeface="Arial" pitchFamily="34" charset="0"/>
                                </a:rPr>
                              </m:ctrlPr>
                            </m:sSubPr>
                            <m:e>
                              <m:r>
                                <a:rPr lang="en-US" sz="2400" b="0" i="1" smtClean="0">
                                  <a:solidFill>
                                    <a:schemeClr val="tx1"/>
                                  </a:solidFill>
                                  <a:ea typeface="Cambria Math"/>
                                  <a:cs typeface="Arial" pitchFamily="34" charset="0"/>
                                </a:rPr>
                                <m:t>𝑝</m:t>
                              </m:r>
                            </m:e>
                            <m:sub>
                              <m:r>
                                <a:rPr lang="en-US" sz="2400" b="0" i="1" smtClean="0">
                                  <a:solidFill>
                                    <a:schemeClr val="tx1"/>
                                  </a:solidFill>
                                  <a:ea typeface="Cambria Math"/>
                                  <a:cs typeface="Arial" pitchFamily="34" charset="0"/>
                                </a:rPr>
                                <m:t>𝑘</m:t>
                              </m:r>
                            </m:sub>
                          </m:sSub>
                          <m:sSub>
                            <m:sSubPr>
                              <m:ctrlPr>
                                <a:rPr lang="en-US" sz="2400" b="0" i="1" smtClean="0">
                                  <a:solidFill>
                                    <a:schemeClr val="tx1"/>
                                  </a:solidFill>
                                  <a:ea typeface="Cambria Math"/>
                                  <a:cs typeface="Arial" pitchFamily="34" charset="0"/>
                                </a:rPr>
                              </m:ctrlPr>
                            </m:sSubPr>
                            <m:e>
                              <m:r>
                                <a:rPr lang="en-US" sz="2400" b="0" i="1" smtClean="0">
                                  <a:solidFill>
                                    <a:schemeClr val="tx1"/>
                                  </a:solidFill>
                                  <a:ea typeface="Cambria Math"/>
                                  <a:cs typeface="Arial" pitchFamily="34" charset="0"/>
                                </a:rPr>
                                <m:t>𝑞</m:t>
                              </m:r>
                            </m:e>
                            <m:sub>
                              <m:r>
                                <a:rPr lang="en-US" sz="2400" b="0" i="1" smtClean="0">
                                  <a:solidFill>
                                    <a:schemeClr val="tx1"/>
                                  </a:solidFill>
                                  <a:ea typeface="Cambria Math"/>
                                  <a:cs typeface="Arial" pitchFamily="34" charset="0"/>
                                </a:rPr>
                                <m:t>𝑘</m:t>
                              </m:r>
                            </m:sub>
                          </m:sSub>
                        </m:e>
                      </m:nary>
                    </m:oMath>
                  </m:oMathPara>
                </a14:m>
                <a:endParaRPr lang="en-US" sz="2400" dirty="0" smtClean="0">
                  <a:solidFill>
                    <a:schemeClr val="tx1"/>
                  </a:solidFill>
                  <a:ea typeface="Times New Roman" pitchFamily="18" charset="0"/>
                  <a:cs typeface="Arial" pitchFamily="34" charset="0"/>
                </a:endParaRPr>
              </a:p>
              <a:p>
                <a:pPr lvl="0" algn="just" fontAlgn="base">
                  <a:spcBef>
                    <a:spcPct val="0"/>
                  </a:spcBef>
                  <a:spcAft>
                    <a:spcPct val="0"/>
                  </a:spcAft>
                </a:pPr>
                <a:r>
                  <a:rPr lang="en-US" sz="2400" dirty="0">
                    <a:solidFill>
                      <a:schemeClr val="tx1"/>
                    </a:solidFill>
                    <a:ea typeface="Times New Roman" pitchFamily="18" charset="0"/>
                    <a:cs typeface="Arial" pitchFamily="34" charset="0"/>
                  </a:rPr>
                  <a:t>The dot product (also known as an "inner product") maps the two coordinate lists into one variable representing a single numerical value</a:t>
                </a:r>
                <a:r>
                  <a:rPr lang="en-US" sz="2400" dirty="0" smtClean="0">
                    <a:solidFill>
                      <a:schemeClr val="tx1"/>
                    </a:solidFill>
                    <a:ea typeface="Times New Roman" pitchFamily="18" charset="0"/>
                    <a:cs typeface="Arial" pitchFamily="34" charset="0"/>
                  </a:rPr>
                  <a:t>.</a:t>
                </a:r>
              </a:p>
            </p:txBody>
          </p:sp>
        </mc:Choice>
        <mc:Fallback>
          <p:sp>
            <p:nvSpPr>
              <p:cNvPr id="2" name="Rectangle 6"/>
              <p:cNvSpPr>
                <a:spLocks noRot="1" noChangeAspect="1" noMove="1" noResize="1" noEditPoints="1" noAdjustHandles="1" noChangeArrowheads="1" noChangeShapeType="1" noTextEdit="1"/>
              </p:cNvSpPr>
              <p:nvPr/>
            </p:nvSpPr>
            <p:spPr bwMode="auto">
              <a:xfrm>
                <a:off x="914400" y="1295400"/>
                <a:ext cx="7848600" cy="5157822"/>
              </a:xfrm>
              <a:prstGeom prst="rect">
                <a:avLst/>
              </a:prstGeom>
              <a:blipFill rotWithShape="1">
                <a:blip r:embed="rId2"/>
                <a:stretch>
                  <a:fillRect l="-1165" t="-473" r="-1087" b="-2246"/>
                </a:stretch>
              </a:blip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a:noFill/>
                  </a:rPr>
                  <a:t> </a:t>
                </a:r>
              </a:p>
            </p:txBody>
          </p:sp>
        </mc:Fallback>
      </mc:AlternateContent>
      <p:sp>
        <p:nvSpPr>
          <p:cNvPr id="4" name="Rectangle 8"/>
          <p:cNvSpPr>
            <a:spLocks noChangeArrowheads="1"/>
          </p:cNvSpPr>
          <p:nvPr/>
        </p:nvSpPr>
        <p:spPr bwMode="auto">
          <a:xfrm>
            <a:off x="244475" y="4132590"/>
            <a:ext cx="219932" cy="52322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endParaRPr kumimoji="0" lang="en-US"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8" name="Title 7"/>
          <p:cNvSpPr>
            <a:spLocks noGrp="1"/>
          </p:cNvSpPr>
          <p:nvPr>
            <p:ph type="title" idx="4294967295"/>
          </p:nvPr>
        </p:nvSpPr>
        <p:spPr>
          <a:xfrm>
            <a:off x="0" y="274638"/>
            <a:ext cx="8229600" cy="1143000"/>
          </a:xfrm>
        </p:spPr>
        <p:txBody>
          <a:bodyPr/>
          <a:lstStyle/>
          <a:p>
            <a:r>
              <a:rPr lang="en-US" dirty="0" smtClean="0"/>
              <a:t>Direct Approach</a:t>
            </a:r>
            <a:endParaRPr lang="en-US" dirty="0"/>
          </a:p>
        </p:txBody>
      </p:sp>
    </p:spTree>
    <p:extLst>
      <p:ext uri="{BB962C8B-B14F-4D97-AF65-F5344CB8AC3E}">
        <p14:creationId xmlns:p14="http://schemas.microsoft.com/office/powerpoint/2010/main" val="12126492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2" name="Rectangle 1"/>
              <p:cNvSpPr/>
              <p:nvPr/>
            </p:nvSpPr>
            <p:spPr>
              <a:xfrm>
                <a:off x="685800" y="1569581"/>
                <a:ext cx="7315200" cy="3164841"/>
              </a:xfrm>
              <a:prstGeom prst="rect">
                <a:avLst/>
              </a:prstGeom>
            </p:spPr>
            <p:txBody>
              <a:bodyPr wrap="square">
                <a:spAutoFit/>
              </a:bodyPr>
              <a:lstStyle/>
              <a:p>
                <a:r>
                  <a:rPr lang="en-US" dirty="0" smtClean="0"/>
                  <a:t>The functional form of </a:t>
                </a:r>
                <a:r>
                  <a:rPr lang="en-US" u="sng" dirty="0"/>
                  <a:t>Hamilton's equations</a:t>
                </a:r>
                <a:r>
                  <a:rPr lang="en-US" dirty="0"/>
                  <a:t> is</a:t>
                </a:r>
              </a:p>
              <a:p>
                <a14:m>
                  <m:oMathPara xmlns:m="http://schemas.openxmlformats.org/officeDocument/2006/math">
                    <m:oMathParaPr>
                      <m:jc m:val="centerGroup"/>
                    </m:oMathParaPr>
                    <m:oMath xmlns:m="http://schemas.openxmlformats.org/officeDocument/2006/math">
                      <m:acc>
                        <m:accPr>
                          <m:chr m:val="̇"/>
                          <m:ctrlPr>
                            <a:rPr lang="en-US" i="1"/>
                          </m:ctrlPr>
                        </m:accPr>
                        <m:e>
                          <m:r>
                            <a:rPr lang="en-US" b="1" i="1"/>
                            <m:t>𝒑</m:t>
                          </m:r>
                        </m:e>
                      </m:acc>
                      <m:r>
                        <a:rPr lang="en-US" i="1"/>
                        <m:t>=−</m:t>
                      </m:r>
                      <m:f>
                        <m:fPr>
                          <m:ctrlPr>
                            <a:rPr lang="en-US" i="1"/>
                          </m:ctrlPr>
                        </m:fPr>
                        <m:num>
                          <m:r>
                            <a:rPr lang="en-US" i="1"/>
                            <m:t>𝜕</m:t>
                          </m:r>
                          <m:r>
                            <a:rPr lang="en-US" i="1"/>
                            <m:t>𝐻</m:t>
                          </m:r>
                        </m:num>
                        <m:den>
                          <m:r>
                            <a:rPr lang="en-US" i="1"/>
                            <m:t>𝜕</m:t>
                          </m:r>
                          <m:r>
                            <a:rPr lang="en-US" b="1" i="1"/>
                            <m:t>𝒒</m:t>
                          </m:r>
                        </m:den>
                      </m:f>
                    </m:oMath>
                  </m:oMathPara>
                </a14:m>
                <a:endParaRPr lang="en-US" dirty="0"/>
              </a:p>
              <a:p>
                <a14:m>
                  <m:oMathPara xmlns:m="http://schemas.openxmlformats.org/officeDocument/2006/math">
                    <m:oMathParaPr>
                      <m:jc m:val="centerGroup"/>
                    </m:oMathParaPr>
                    <m:oMath xmlns:m="http://schemas.openxmlformats.org/officeDocument/2006/math">
                      <m:acc>
                        <m:accPr>
                          <m:chr m:val="̇"/>
                          <m:ctrlPr>
                            <a:rPr lang="en-US" i="1"/>
                          </m:ctrlPr>
                        </m:accPr>
                        <m:e>
                          <m:r>
                            <a:rPr lang="en-US" b="1" i="1"/>
                            <m:t>𝒒</m:t>
                          </m:r>
                        </m:e>
                      </m:acc>
                      <m:r>
                        <a:rPr lang="en-US" i="1"/>
                        <m:t>=</m:t>
                      </m:r>
                      <m:f>
                        <m:fPr>
                          <m:ctrlPr>
                            <a:rPr lang="en-US" i="1"/>
                          </m:ctrlPr>
                        </m:fPr>
                        <m:num>
                          <m:r>
                            <a:rPr lang="en-US" i="1"/>
                            <m:t>𝜕</m:t>
                          </m:r>
                          <m:r>
                            <a:rPr lang="en-US" i="1"/>
                            <m:t>𝐻</m:t>
                          </m:r>
                        </m:num>
                        <m:den>
                          <m:r>
                            <a:rPr lang="en-US" i="1"/>
                            <m:t>𝜕</m:t>
                          </m:r>
                          <m:r>
                            <a:rPr lang="en-US" b="1" i="1"/>
                            <m:t>𝒑</m:t>
                          </m:r>
                        </m:den>
                      </m:f>
                    </m:oMath>
                  </m:oMathPara>
                </a14:m>
                <a:endParaRPr lang="en-US" dirty="0"/>
              </a:p>
              <a:p>
                <a:r>
                  <a:rPr lang="en-US" dirty="0"/>
                  <a:t>By definition, the transformed coordinates have analogous dynamics</a:t>
                </a:r>
              </a:p>
              <a:p>
                <a14:m>
                  <m:oMathPara xmlns:m="http://schemas.openxmlformats.org/officeDocument/2006/math">
                    <m:oMathParaPr>
                      <m:jc m:val="centerGroup"/>
                    </m:oMathParaPr>
                    <m:oMath xmlns:m="http://schemas.openxmlformats.org/officeDocument/2006/math">
                      <m:acc>
                        <m:accPr>
                          <m:chr m:val="̇"/>
                          <m:ctrlPr>
                            <a:rPr lang="en-US" i="1"/>
                          </m:ctrlPr>
                        </m:accPr>
                        <m:e>
                          <m:r>
                            <a:rPr lang="en-US" b="1" i="1"/>
                            <m:t>𝑷</m:t>
                          </m:r>
                        </m:e>
                      </m:acc>
                      <m:r>
                        <a:rPr lang="en-US" i="1"/>
                        <m:t>=−</m:t>
                      </m:r>
                      <m:f>
                        <m:fPr>
                          <m:ctrlPr>
                            <a:rPr lang="en-US" i="1"/>
                          </m:ctrlPr>
                        </m:fPr>
                        <m:num>
                          <m:r>
                            <a:rPr lang="en-US" i="1"/>
                            <m:t>𝜕</m:t>
                          </m:r>
                          <m:r>
                            <a:rPr lang="en-US" i="1"/>
                            <m:t>ℋ</m:t>
                          </m:r>
                        </m:num>
                        <m:den>
                          <m:r>
                            <a:rPr lang="en-US" i="1"/>
                            <m:t>𝜕</m:t>
                          </m:r>
                          <m:r>
                            <a:rPr lang="en-US" b="1" i="1"/>
                            <m:t>𝑸</m:t>
                          </m:r>
                        </m:den>
                      </m:f>
                    </m:oMath>
                  </m:oMathPara>
                </a14:m>
                <a:endParaRPr lang="en-US" dirty="0"/>
              </a:p>
              <a:p>
                <a14:m>
                  <m:oMathPara xmlns:m="http://schemas.openxmlformats.org/officeDocument/2006/math">
                    <m:oMathParaPr>
                      <m:jc m:val="centerGroup"/>
                    </m:oMathParaPr>
                    <m:oMath xmlns:m="http://schemas.openxmlformats.org/officeDocument/2006/math">
                      <m:acc>
                        <m:accPr>
                          <m:chr m:val="̇"/>
                          <m:ctrlPr>
                            <a:rPr lang="en-US" i="1"/>
                          </m:ctrlPr>
                        </m:accPr>
                        <m:e>
                          <m:r>
                            <a:rPr lang="en-US" b="1" i="1"/>
                            <m:t>𝑸</m:t>
                          </m:r>
                        </m:e>
                      </m:acc>
                      <m:r>
                        <a:rPr lang="en-US" i="1"/>
                        <m:t>=</m:t>
                      </m:r>
                      <m:f>
                        <m:fPr>
                          <m:ctrlPr>
                            <a:rPr lang="en-US" i="1"/>
                          </m:ctrlPr>
                        </m:fPr>
                        <m:num>
                          <m:r>
                            <a:rPr lang="en-US" i="1"/>
                            <m:t>𝜕</m:t>
                          </m:r>
                          <m:r>
                            <a:rPr lang="en-US" i="1"/>
                            <m:t>ℋ</m:t>
                          </m:r>
                        </m:num>
                        <m:den>
                          <m:r>
                            <a:rPr lang="en-US" i="1"/>
                            <m:t>𝜕</m:t>
                          </m:r>
                          <m:r>
                            <a:rPr lang="en-US" b="1" i="1"/>
                            <m:t>𝑷</m:t>
                          </m:r>
                        </m:den>
                      </m:f>
                    </m:oMath>
                  </m:oMathPara>
                </a14:m>
                <a:endParaRPr lang="en-US" dirty="0"/>
              </a:p>
              <a:p>
                <a:r>
                  <a:rPr lang="en-US" dirty="0"/>
                  <a:t>where </a:t>
                </a:r>
                <a14:m>
                  <m:oMath xmlns:m="http://schemas.openxmlformats.org/officeDocument/2006/math">
                    <m:r>
                      <a:rPr lang="en-US" i="1"/>
                      <m:t>ℋ</m:t>
                    </m:r>
                    <m:r>
                      <a:rPr lang="en-US" i="1"/>
                      <m:t>(</m:t>
                    </m:r>
                    <m:r>
                      <a:rPr lang="en-US" b="1" i="1"/>
                      <m:t>𝑸</m:t>
                    </m:r>
                    <m:r>
                      <a:rPr lang="en-US" i="1"/>
                      <m:t>,</m:t>
                    </m:r>
                    <m:r>
                      <a:rPr lang="en-US" b="1" i="1"/>
                      <m:t>𝑷</m:t>
                    </m:r>
                    <m:r>
                      <a:rPr lang="en-US" i="1"/>
                      <m:t>)</m:t>
                    </m:r>
                  </m:oMath>
                </a14:m>
                <a:r>
                  <a:rPr lang="en-US" i="1" dirty="0"/>
                  <a:t> </a:t>
                </a:r>
                <a:r>
                  <a:rPr lang="en-US" dirty="0"/>
                  <a:t>is a new Hamiltonian that must be determined</a:t>
                </a:r>
                <a:r>
                  <a:rPr lang="en-US" dirty="0" smtClean="0"/>
                  <a:t>.</a:t>
                </a:r>
              </a:p>
            </p:txBody>
          </p:sp>
        </mc:Choice>
        <mc:Fallback>
          <p:sp>
            <p:nvSpPr>
              <p:cNvPr id="2" name="Rectangle 1"/>
              <p:cNvSpPr>
                <a:spLocks noRot="1" noChangeAspect="1" noMove="1" noResize="1" noEditPoints="1" noAdjustHandles="1" noChangeArrowheads="1" noChangeShapeType="1" noTextEdit="1"/>
              </p:cNvSpPr>
              <p:nvPr/>
            </p:nvSpPr>
            <p:spPr>
              <a:xfrm>
                <a:off x="685800" y="1569581"/>
                <a:ext cx="7315200" cy="3164841"/>
              </a:xfrm>
              <a:prstGeom prst="rect">
                <a:avLst/>
              </a:prstGeom>
              <a:blipFill rotWithShape="1">
                <a:blip r:embed="rId2"/>
                <a:stretch>
                  <a:fillRect l="-750" t="-962" b="-1923"/>
                </a:stretch>
              </a:blipFill>
            </p:spPr>
            <p:txBody>
              <a:bodyPr/>
              <a:lstStyle/>
              <a:p>
                <a:r>
                  <a:rPr lang="en-US">
                    <a:noFill/>
                  </a:rPr>
                  <a:t> </a:t>
                </a:r>
              </a:p>
            </p:txBody>
          </p:sp>
        </mc:Fallback>
      </mc:AlternateContent>
    </p:spTree>
    <p:extLst>
      <p:ext uri="{BB962C8B-B14F-4D97-AF65-F5344CB8AC3E}">
        <p14:creationId xmlns:p14="http://schemas.microsoft.com/office/powerpoint/2010/main" val="31541766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2" name="Rectangle 1"/>
              <p:cNvSpPr/>
              <p:nvPr/>
            </p:nvSpPr>
            <p:spPr>
              <a:xfrm>
                <a:off x="609600" y="381000"/>
                <a:ext cx="7848600" cy="6095130"/>
              </a:xfrm>
              <a:prstGeom prst="rect">
                <a:avLst/>
              </a:prstGeom>
            </p:spPr>
            <p:txBody>
              <a:bodyPr wrap="square">
                <a:spAutoFit/>
              </a:bodyPr>
              <a:lstStyle/>
              <a:p>
                <a:pPr algn="just"/>
                <a:r>
                  <a:rPr lang="en-US" sz="2400" dirty="0" smtClean="0"/>
                  <a:t>In </a:t>
                </a:r>
                <a:r>
                  <a:rPr lang="en-US" sz="2400" dirty="0"/>
                  <a:t>general, a transformation </a:t>
                </a:r>
                <a14:m>
                  <m:oMath xmlns:m="http://schemas.openxmlformats.org/officeDocument/2006/math">
                    <m:d>
                      <m:dPr>
                        <m:ctrlPr>
                          <a:rPr lang="en-US" sz="2400" i="1"/>
                        </m:ctrlPr>
                      </m:dPr>
                      <m:e>
                        <m:r>
                          <a:rPr lang="en-US" sz="2400" b="1" i="1"/>
                          <m:t>𝒒</m:t>
                        </m:r>
                        <m:r>
                          <a:rPr lang="en-US" sz="2400" i="1"/>
                          <m:t>,</m:t>
                        </m:r>
                        <m:r>
                          <a:rPr lang="en-US" sz="2400" b="1" i="1"/>
                          <m:t>𝒑</m:t>
                        </m:r>
                        <m:r>
                          <a:rPr lang="en-US" sz="2400" i="1"/>
                          <m:t>,</m:t>
                        </m:r>
                        <m:r>
                          <a:rPr lang="en-US" sz="2400" i="1"/>
                          <m:t>𝑡</m:t>
                        </m:r>
                      </m:e>
                    </m:d>
                    <m:r>
                      <a:rPr lang="en-US" sz="2400" i="1">
                        <a:ea typeface="Cambria Math"/>
                      </a:rPr>
                      <m:t>→(</m:t>
                    </m:r>
                    <m:r>
                      <a:rPr lang="en-US" sz="2400" b="1" i="1">
                        <a:ea typeface="Cambria Math"/>
                      </a:rPr>
                      <m:t>𝑸</m:t>
                    </m:r>
                    <m:r>
                      <a:rPr lang="en-US" sz="2400" i="1">
                        <a:ea typeface="Cambria Math"/>
                      </a:rPr>
                      <m:t>,</m:t>
                    </m:r>
                    <m:r>
                      <a:rPr lang="en-US" sz="2400" b="1" i="1">
                        <a:ea typeface="Cambria Math"/>
                      </a:rPr>
                      <m:t>𝑷</m:t>
                    </m:r>
                    <m:r>
                      <a:rPr lang="en-US" sz="2400" i="1">
                        <a:ea typeface="Cambria Math"/>
                      </a:rPr>
                      <m:t>,</m:t>
                    </m:r>
                    <m:r>
                      <a:rPr lang="en-US" sz="2400" i="1">
                        <a:ea typeface="Cambria Math"/>
                      </a:rPr>
                      <m:t>𝑡</m:t>
                    </m:r>
                    <m:r>
                      <a:rPr lang="en-US" sz="2400" i="1">
                        <a:ea typeface="Cambria Math"/>
                      </a:rPr>
                      <m:t>)</m:t>
                    </m:r>
                  </m:oMath>
                </a14:m>
                <a:r>
                  <a:rPr lang="en-US" sz="2400" dirty="0"/>
                  <a:t> does not preserve the form of Hamilton's equations. For time independent transformations between </a:t>
                </a:r>
                <a14:m>
                  <m:oMath xmlns:m="http://schemas.openxmlformats.org/officeDocument/2006/math">
                    <m:d>
                      <m:dPr>
                        <m:ctrlPr>
                          <a:rPr lang="en-US" sz="2400" i="1"/>
                        </m:ctrlPr>
                      </m:dPr>
                      <m:e>
                        <m:r>
                          <a:rPr lang="en-US" sz="2400" b="1" i="1"/>
                          <m:t>𝒒</m:t>
                        </m:r>
                        <m:r>
                          <a:rPr lang="en-US" sz="2400" i="1"/>
                          <m:t>,</m:t>
                        </m:r>
                        <m:r>
                          <a:rPr lang="en-US" sz="2400" b="1" i="1"/>
                          <m:t>𝒑</m:t>
                        </m:r>
                      </m:e>
                    </m:d>
                  </m:oMath>
                </a14:m>
                <a:r>
                  <a:rPr lang="en-US" sz="2400" dirty="0"/>
                  <a:t> and </a:t>
                </a:r>
                <a14:m>
                  <m:oMath xmlns:m="http://schemas.openxmlformats.org/officeDocument/2006/math">
                    <m:r>
                      <a:rPr lang="en-US" sz="2400" i="1">
                        <a:ea typeface="Cambria Math"/>
                      </a:rPr>
                      <m:t>(</m:t>
                    </m:r>
                    <m:r>
                      <a:rPr lang="en-US" sz="2400" b="1" i="1">
                        <a:ea typeface="Cambria Math"/>
                      </a:rPr>
                      <m:t>𝑸</m:t>
                    </m:r>
                    <m:r>
                      <a:rPr lang="en-US" sz="2400" i="1">
                        <a:ea typeface="Cambria Math"/>
                      </a:rPr>
                      <m:t>,</m:t>
                    </m:r>
                    <m:r>
                      <a:rPr lang="en-US" sz="2400" b="1" i="1">
                        <a:ea typeface="Cambria Math"/>
                      </a:rPr>
                      <m:t>𝑷</m:t>
                    </m:r>
                    <m:r>
                      <a:rPr lang="en-US" sz="2400" i="1">
                        <a:ea typeface="Cambria Math"/>
                      </a:rPr>
                      <m:t>)</m:t>
                    </m:r>
                  </m:oMath>
                </a14:m>
                <a:r>
                  <a:rPr lang="en-US" sz="2400" dirty="0"/>
                  <a:t> we may check if the transformation is restricted canonical, as follows</a:t>
                </a:r>
                <a:r>
                  <a:rPr lang="en-US" sz="2400" dirty="0" smtClean="0"/>
                  <a:t>.</a:t>
                </a:r>
              </a:p>
              <a:p>
                <a:pPr algn="just"/>
                <a:endParaRPr lang="en-US" sz="2400" dirty="0"/>
              </a:p>
              <a:p>
                <a:pPr algn="just"/>
                <a:r>
                  <a:rPr lang="en-US" sz="2400" dirty="0"/>
                  <a:t>Since restricted transformations have no explicit time dependence (by construction), the time derivative of a new generalized coordinate </a:t>
                </a:r>
                <a14:m>
                  <m:oMath xmlns:m="http://schemas.openxmlformats.org/officeDocument/2006/math">
                    <m:sSub>
                      <m:sSubPr>
                        <m:ctrlPr>
                          <a:rPr lang="en-US" sz="2400" i="1"/>
                        </m:ctrlPr>
                      </m:sSubPr>
                      <m:e>
                        <m:r>
                          <a:rPr lang="en-US" sz="2400" i="1"/>
                          <m:t>𝑄</m:t>
                        </m:r>
                      </m:e>
                      <m:sub>
                        <m:r>
                          <a:rPr lang="en-US" sz="2400" i="1"/>
                          <m:t>𝑚</m:t>
                        </m:r>
                      </m:sub>
                    </m:sSub>
                  </m:oMath>
                </a14:m>
                <a:r>
                  <a:rPr lang="en-US" sz="2400" dirty="0"/>
                  <a:t> is</a:t>
                </a:r>
              </a:p>
              <a:p>
                <a:pPr algn="just"/>
                <a14:m>
                  <m:oMathPara xmlns:m="http://schemas.openxmlformats.org/officeDocument/2006/math">
                    <m:oMathParaPr>
                      <m:jc m:val="centerGroup"/>
                    </m:oMathParaPr>
                    <m:oMath xmlns:m="http://schemas.openxmlformats.org/officeDocument/2006/math">
                      <m:sSub>
                        <m:sSubPr>
                          <m:ctrlPr>
                            <a:rPr lang="en-US" sz="2400" i="1"/>
                          </m:ctrlPr>
                        </m:sSubPr>
                        <m:e>
                          <m:acc>
                            <m:accPr>
                              <m:chr m:val="̇"/>
                              <m:ctrlPr>
                                <a:rPr lang="en-US" sz="2400" i="1"/>
                              </m:ctrlPr>
                            </m:accPr>
                            <m:e>
                              <m:r>
                                <a:rPr lang="en-US" sz="2400" i="1"/>
                                <m:t>𝑄</m:t>
                              </m:r>
                            </m:e>
                          </m:acc>
                        </m:e>
                        <m:sub>
                          <m:r>
                            <a:rPr lang="en-US" sz="2400" i="1"/>
                            <m:t>𝑚</m:t>
                          </m:r>
                        </m:sub>
                      </m:sSub>
                      <m:r>
                        <a:rPr lang="en-US" sz="2400" i="1"/>
                        <m:t>=</m:t>
                      </m:r>
                      <m:f>
                        <m:fPr>
                          <m:ctrlPr>
                            <a:rPr lang="en-US" sz="2400" i="1"/>
                          </m:ctrlPr>
                        </m:fPr>
                        <m:num>
                          <m:r>
                            <a:rPr lang="en-US" sz="2400" i="1"/>
                            <m:t>𝜕</m:t>
                          </m:r>
                          <m:sSub>
                            <m:sSubPr>
                              <m:ctrlPr>
                                <a:rPr lang="en-US" sz="2400" i="1"/>
                              </m:ctrlPr>
                            </m:sSubPr>
                            <m:e>
                              <m:r>
                                <a:rPr lang="en-US" sz="2400" i="1"/>
                                <m:t>𝑄</m:t>
                              </m:r>
                            </m:e>
                            <m:sub>
                              <m:r>
                                <a:rPr lang="en-US" sz="2400" i="1"/>
                                <m:t>𝑚</m:t>
                              </m:r>
                            </m:sub>
                          </m:sSub>
                        </m:num>
                        <m:den>
                          <m:r>
                            <a:rPr lang="en-US" sz="2400" i="1"/>
                            <m:t>𝜕</m:t>
                          </m:r>
                          <m:r>
                            <a:rPr lang="en-US" sz="2400" b="1" i="1"/>
                            <m:t>𝒒</m:t>
                          </m:r>
                        </m:den>
                      </m:f>
                      <m:r>
                        <a:rPr lang="en-US" sz="2400" i="1"/>
                        <m:t>.</m:t>
                      </m:r>
                      <m:acc>
                        <m:accPr>
                          <m:chr m:val="̇"/>
                          <m:ctrlPr>
                            <a:rPr lang="en-US" sz="2400" i="1"/>
                          </m:ctrlPr>
                        </m:accPr>
                        <m:e>
                          <m:r>
                            <a:rPr lang="en-US" sz="2400" b="1" i="1"/>
                            <m:t>𝒒</m:t>
                          </m:r>
                        </m:e>
                      </m:acc>
                      <m:r>
                        <a:rPr lang="en-US" sz="2400" i="1"/>
                        <m:t>+</m:t>
                      </m:r>
                      <m:f>
                        <m:fPr>
                          <m:ctrlPr>
                            <a:rPr lang="en-US" sz="2400" i="1"/>
                          </m:ctrlPr>
                        </m:fPr>
                        <m:num>
                          <m:r>
                            <a:rPr lang="en-US" sz="2400" i="1"/>
                            <m:t>𝜕</m:t>
                          </m:r>
                          <m:sSub>
                            <m:sSubPr>
                              <m:ctrlPr>
                                <a:rPr lang="en-US" sz="2400" i="1"/>
                              </m:ctrlPr>
                            </m:sSubPr>
                            <m:e>
                              <m:r>
                                <a:rPr lang="en-US" sz="2400" i="1"/>
                                <m:t>𝑄</m:t>
                              </m:r>
                            </m:e>
                            <m:sub>
                              <m:r>
                                <a:rPr lang="en-US" sz="2400" i="1"/>
                                <m:t>𝑚</m:t>
                              </m:r>
                            </m:sub>
                          </m:sSub>
                        </m:num>
                        <m:den>
                          <m:r>
                            <a:rPr lang="en-US" sz="2400" i="1"/>
                            <m:t>𝜕</m:t>
                          </m:r>
                          <m:r>
                            <a:rPr lang="en-US" sz="2400" b="1" i="1"/>
                            <m:t>𝒑</m:t>
                          </m:r>
                        </m:den>
                      </m:f>
                      <m:r>
                        <a:rPr lang="en-US" sz="2400" i="1"/>
                        <m:t>.</m:t>
                      </m:r>
                      <m:acc>
                        <m:accPr>
                          <m:chr m:val="̇"/>
                          <m:ctrlPr>
                            <a:rPr lang="en-US" sz="2400" i="1"/>
                          </m:ctrlPr>
                        </m:accPr>
                        <m:e>
                          <m:r>
                            <a:rPr lang="en-US" sz="2400" b="1" i="1"/>
                            <m:t>𝒑</m:t>
                          </m:r>
                        </m:e>
                      </m:acc>
                      <m:r>
                        <a:rPr lang="en-US" sz="2400" i="1"/>
                        <m:t>=</m:t>
                      </m:r>
                      <m:f>
                        <m:fPr>
                          <m:ctrlPr>
                            <a:rPr lang="en-US" sz="2400" i="1"/>
                          </m:ctrlPr>
                        </m:fPr>
                        <m:num>
                          <m:r>
                            <a:rPr lang="en-US" sz="2400" i="1"/>
                            <m:t>𝜕</m:t>
                          </m:r>
                          <m:sSub>
                            <m:sSubPr>
                              <m:ctrlPr>
                                <a:rPr lang="en-US" sz="2400" i="1"/>
                              </m:ctrlPr>
                            </m:sSubPr>
                            <m:e>
                              <m:r>
                                <a:rPr lang="en-US" sz="2400" i="1"/>
                                <m:t>𝑄</m:t>
                              </m:r>
                            </m:e>
                            <m:sub>
                              <m:r>
                                <a:rPr lang="en-US" sz="2400" i="1"/>
                                <m:t>𝑚</m:t>
                              </m:r>
                            </m:sub>
                          </m:sSub>
                        </m:num>
                        <m:den>
                          <m:r>
                            <a:rPr lang="en-US" sz="2400" i="1"/>
                            <m:t>𝜕</m:t>
                          </m:r>
                          <m:r>
                            <a:rPr lang="en-US" sz="2400" b="1" i="1"/>
                            <m:t>𝒒</m:t>
                          </m:r>
                        </m:den>
                      </m:f>
                      <m:r>
                        <a:rPr lang="en-US" sz="2400" i="1"/>
                        <m:t>.</m:t>
                      </m:r>
                      <m:f>
                        <m:fPr>
                          <m:ctrlPr>
                            <a:rPr lang="en-US" sz="2400" i="1"/>
                          </m:ctrlPr>
                        </m:fPr>
                        <m:num>
                          <m:r>
                            <a:rPr lang="en-US" sz="2400" i="1"/>
                            <m:t>𝜕</m:t>
                          </m:r>
                          <m:r>
                            <a:rPr lang="en-US" sz="2400" i="1"/>
                            <m:t>𝐻</m:t>
                          </m:r>
                        </m:num>
                        <m:den>
                          <m:r>
                            <a:rPr lang="en-US" sz="2400" i="1"/>
                            <m:t>𝜕</m:t>
                          </m:r>
                          <m:r>
                            <a:rPr lang="en-US" sz="2400" b="1" i="1"/>
                            <m:t>𝒑</m:t>
                          </m:r>
                        </m:den>
                      </m:f>
                      <m:r>
                        <a:rPr lang="en-US" sz="2400" i="1"/>
                        <m:t>−</m:t>
                      </m:r>
                      <m:f>
                        <m:fPr>
                          <m:ctrlPr>
                            <a:rPr lang="en-US" sz="2400" i="1"/>
                          </m:ctrlPr>
                        </m:fPr>
                        <m:num>
                          <m:r>
                            <a:rPr lang="en-US" sz="2400" i="1"/>
                            <m:t>𝜕</m:t>
                          </m:r>
                          <m:r>
                            <a:rPr lang="en-US" sz="2400" i="1"/>
                            <m:t>𝐻</m:t>
                          </m:r>
                        </m:num>
                        <m:den>
                          <m:r>
                            <a:rPr lang="en-US" sz="2400" i="1"/>
                            <m:t>𝜕</m:t>
                          </m:r>
                          <m:r>
                            <a:rPr lang="en-US" sz="2400" b="1" i="1"/>
                            <m:t>𝒒</m:t>
                          </m:r>
                        </m:den>
                      </m:f>
                      <m:r>
                        <a:rPr lang="en-US" sz="2400" i="1"/>
                        <m:t>.</m:t>
                      </m:r>
                      <m:f>
                        <m:fPr>
                          <m:ctrlPr>
                            <a:rPr lang="en-US" sz="2400" i="1"/>
                          </m:ctrlPr>
                        </m:fPr>
                        <m:num>
                          <m:r>
                            <a:rPr lang="en-US" sz="2400" i="1"/>
                            <m:t>𝜕</m:t>
                          </m:r>
                          <m:sSub>
                            <m:sSubPr>
                              <m:ctrlPr>
                                <a:rPr lang="en-US" sz="2400" i="1"/>
                              </m:ctrlPr>
                            </m:sSubPr>
                            <m:e>
                              <m:r>
                                <a:rPr lang="en-US" sz="2400" i="1"/>
                                <m:t>𝑄</m:t>
                              </m:r>
                            </m:e>
                            <m:sub>
                              <m:r>
                                <a:rPr lang="en-US" sz="2400" i="1"/>
                                <m:t>𝑚</m:t>
                              </m:r>
                            </m:sub>
                          </m:sSub>
                        </m:num>
                        <m:den>
                          <m:r>
                            <a:rPr lang="en-US" sz="2400" i="1"/>
                            <m:t>𝜕</m:t>
                          </m:r>
                          <m:r>
                            <a:rPr lang="en-US" sz="2400" b="1" i="1"/>
                            <m:t>𝒑</m:t>
                          </m:r>
                        </m:den>
                      </m:f>
                      <m:r>
                        <a:rPr lang="en-US" sz="2400" i="1"/>
                        <m:t>=[</m:t>
                      </m:r>
                      <m:sSub>
                        <m:sSubPr>
                          <m:ctrlPr>
                            <a:rPr lang="en-US" sz="2400" i="1"/>
                          </m:ctrlPr>
                        </m:sSubPr>
                        <m:e>
                          <m:r>
                            <a:rPr lang="en-US" sz="2400" i="1"/>
                            <m:t>𝑄</m:t>
                          </m:r>
                        </m:e>
                        <m:sub>
                          <m:r>
                            <a:rPr lang="en-US" sz="2400" i="1"/>
                            <m:t>𝑚</m:t>
                          </m:r>
                        </m:sub>
                      </m:sSub>
                      <m:r>
                        <a:rPr lang="en-US" sz="2400" i="1"/>
                        <m:t>,</m:t>
                      </m:r>
                      <m:r>
                        <a:rPr lang="en-US" sz="2400" i="1"/>
                        <m:t>𝐻</m:t>
                      </m:r>
                      <m:r>
                        <a:rPr lang="en-US" sz="2400" i="1"/>
                        <m:t>]</m:t>
                      </m:r>
                    </m:oMath>
                  </m:oMathPara>
                </a14:m>
                <a:endParaRPr lang="en-US" sz="2400" dirty="0"/>
              </a:p>
              <a:p>
                <a:pPr algn="just"/>
                <a:r>
                  <a:rPr lang="en-US" sz="2400" dirty="0"/>
                  <a:t>where </a:t>
                </a:r>
                <a14:m>
                  <m:oMath xmlns:m="http://schemas.openxmlformats.org/officeDocument/2006/math">
                    <m:r>
                      <a:rPr lang="en-US" sz="2400" b="0" i="1" smtClean="0"/>
                      <m:t>[.,.]</m:t>
                    </m:r>
                  </m:oMath>
                </a14:m>
                <a:r>
                  <a:rPr lang="en-US" sz="2400" dirty="0"/>
                  <a:t> is the Poisson bracket</a:t>
                </a:r>
                <a:r>
                  <a:rPr lang="en-US" sz="2400" dirty="0" smtClean="0"/>
                  <a:t>.</a:t>
                </a:r>
              </a:p>
              <a:p>
                <a:pPr algn="just"/>
                <a:endParaRPr lang="en-US" sz="2400" dirty="0"/>
              </a:p>
              <a:p>
                <a:r>
                  <a:rPr lang="en-US" sz="2400" dirty="0"/>
                  <a:t>We also have the identity for the conjugate momentum </a:t>
                </a:r>
                <a14:m>
                  <m:oMath xmlns:m="http://schemas.openxmlformats.org/officeDocument/2006/math">
                    <m:sSub>
                      <m:sSubPr>
                        <m:ctrlPr>
                          <a:rPr lang="en-US" sz="2400" i="1"/>
                        </m:ctrlPr>
                      </m:sSubPr>
                      <m:e>
                        <m:r>
                          <a:rPr lang="en-US" sz="2400" i="1"/>
                          <m:t>𝑃</m:t>
                        </m:r>
                      </m:e>
                      <m:sub>
                        <m:r>
                          <a:rPr lang="en-US" sz="2400" i="1"/>
                          <m:t>𝑚</m:t>
                        </m:r>
                      </m:sub>
                    </m:sSub>
                  </m:oMath>
                </a14:m>
                <a:endParaRPr lang="en-US" sz="2400" dirty="0"/>
              </a:p>
              <a:p>
                <a14:m>
                  <m:oMathPara xmlns:m="http://schemas.openxmlformats.org/officeDocument/2006/math">
                    <m:oMathParaPr>
                      <m:jc m:val="centerGroup"/>
                    </m:oMathParaPr>
                    <m:oMath xmlns:m="http://schemas.openxmlformats.org/officeDocument/2006/math">
                      <m:f>
                        <m:fPr>
                          <m:ctrlPr>
                            <a:rPr lang="en-US" sz="2400" i="1"/>
                          </m:ctrlPr>
                        </m:fPr>
                        <m:num>
                          <m:r>
                            <a:rPr lang="en-US" sz="2400" i="1"/>
                            <m:t>𝜕</m:t>
                          </m:r>
                          <m:r>
                            <a:rPr lang="en-US" sz="2400" i="1"/>
                            <m:t>𝐻</m:t>
                          </m:r>
                        </m:num>
                        <m:den>
                          <m:r>
                            <a:rPr lang="en-US" sz="2400" i="1"/>
                            <m:t>𝜕</m:t>
                          </m:r>
                          <m:sSub>
                            <m:sSubPr>
                              <m:ctrlPr>
                                <a:rPr lang="en-US" sz="2400" i="1"/>
                              </m:ctrlPr>
                            </m:sSubPr>
                            <m:e>
                              <m:r>
                                <a:rPr lang="en-US" sz="2400" i="1"/>
                                <m:t>𝑃</m:t>
                              </m:r>
                            </m:e>
                            <m:sub>
                              <m:r>
                                <a:rPr lang="en-US" sz="2400" i="1"/>
                                <m:t>𝑚</m:t>
                              </m:r>
                            </m:sub>
                          </m:sSub>
                        </m:den>
                      </m:f>
                      <m:r>
                        <a:rPr lang="en-US" sz="2400" i="1"/>
                        <m:t>=</m:t>
                      </m:r>
                      <m:f>
                        <m:fPr>
                          <m:ctrlPr>
                            <a:rPr lang="en-US" sz="2400" i="1"/>
                          </m:ctrlPr>
                        </m:fPr>
                        <m:num>
                          <m:r>
                            <a:rPr lang="en-US" sz="2400" i="1"/>
                            <m:t>𝜕</m:t>
                          </m:r>
                          <m:r>
                            <a:rPr lang="en-US" sz="2400" i="1"/>
                            <m:t>𝐻</m:t>
                          </m:r>
                        </m:num>
                        <m:den>
                          <m:r>
                            <a:rPr lang="en-US" sz="2400" i="1"/>
                            <m:t>𝜕</m:t>
                          </m:r>
                          <m:r>
                            <a:rPr lang="en-US" sz="2400" b="1" i="1"/>
                            <m:t>𝒒</m:t>
                          </m:r>
                        </m:den>
                      </m:f>
                      <m:f>
                        <m:fPr>
                          <m:ctrlPr>
                            <a:rPr lang="en-US" sz="2400" i="1"/>
                          </m:ctrlPr>
                        </m:fPr>
                        <m:num>
                          <m:r>
                            <a:rPr lang="en-US" sz="2400" i="1"/>
                            <m:t>𝜕</m:t>
                          </m:r>
                          <m:r>
                            <a:rPr lang="en-US" sz="2400" b="1" i="1"/>
                            <m:t>𝒒</m:t>
                          </m:r>
                        </m:num>
                        <m:den>
                          <m:r>
                            <a:rPr lang="en-US" sz="2400" i="1"/>
                            <m:t>𝜕</m:t>
                          </m:r>
                          <m:sSub>
                            <m:sSubPr>
                              <m:ctrlPr>
                                <a:rPr lang="en-US" sz="2400" i="1"/>
                              </m:ctrlPr>
                            </m:sSubPr>
                            <m:e>
                              <m:r>
                                <a:rPr lang="en-US" sz="2400" i="1"/>
                                <m:t>𝑃</m:t>
                              </m:r>
                            </m:e>
                            <m:sub>
                              <m:r>
                                <a:rPr lang="en-US" sz="2400" i="1"/>
                                <m:t>𝑚</m:t>
                              </m:r>
                            </m:sub>
                          </m:sSub>
                        </m:den>
                      </m:f>
                      <m:r>
                        <a:rPr lang="en-US" sz="2400" i="1"/>
                        <m:t>+</m:t>
                      </m:r>
                      <m:f>
                        <m:fPr>
                          <m:ctrlPr>
                            <a:rPr lang="en-US" sz="2400" i="1"/>
                          </m:ctrlPr>
                        </m:fPr>
                        <m:num>
                          <m:r>
                            <a:rPr lang="en-US" sz="2400" i="1"/>
                            <m:t>𝜕</m:t>
                          </m:r>
                          <m:r>
                            <a:rPr lang="en-US" sz="2400" i="1"/>
                            <m:t>𝐻</m:t>
                          </m:r>
                        </m:num>
                        <m:den>
                          <m:r>
                            <a:rPr lang="en-US" sz="2400" i="1"/>
                            <m:t>𝜕</m:t>
                          </m:r>
                          <m:r>
                            <a:rPr lang="en-US" sz="2400" b="1" i="1"/>
                            <m:t>𝒑</m:t>
                          </m:r>
                        </m:den>
                      </m:f>
                      <m:f>
                        <m:fPr>
                          <m:ctrlPr>
                            <a:rPr lang="en-US" sz="2400" i="1"/>
                          </m:ctrlPr>
                        </m:fPr>
                        <m:num>
                          <m:r>
                            <a:rPr lang="en-US" sz="2400" i="1"/>
                            <m:t>𝜕</m:t>
                          </m:r>
                          <m:r>
                            <a:rPr lang="en-US" sz="2400" b="1" i="1"/>
                            <m:t>𝒑</m:t>
                          </m:r>
                        </m:num>
                        <m:den>
                          <m:r>
                            <a:rPr lang="en-US" sz="2400" i="1"/>
                            <m:t>𝜕</m:t>
                          </m:r>
                          <m:sSub>
                            <m:sSubPr>
                              <m:ctrlPr>
                                <a:rPr lang="en-US" sz="2400" i="1"/>
                              </m:ctrlPr>
                            </m:sSubPr>
                            <m:e>
                              <m:r>
                                <a:rPr lang="en-US" sz="2400" i="1"/>
                                <m:t>𝑃</m:t>
                              </m:r>
                            </m:e>
                            <m:sub>
                              <m:r>
                                <a:rPr lang="en-US" sz="2400" i="1"/>
                                <m:t>𝑚</m:t>
                              </m:r>
                            </m:sub>
                          </m:sSub>
                        </m:den>
                      </m:f>
                    </m:oMath>
                  </m:oMathPara>
                </a14:m>
                <a:endParaRPr lang="en-US" sz="2400" dirty="0"/>
              </a:p>
            </p:txBody>
          </p:sp>
        </mc:Choice>
        <mc:Fallback>
          <p:sp>
            <p:nvSpPr>
              <p:cNvPr id="2" name="Rectangle 1"/>
              <p:cNvSpPr>
                <a:spLocks noRot="1" noChangeAspect="1" noMove="1" noResize="1" noEditPoints="1" noAdjustHandles="1" noChangeArrowheads="1" noChangeShapeType="1" noTextEdit="1"/>
              </p:cNvSpPr>
              <p:nvPr/>
            </p:nvSpPr>
            <p:spPr>
              <a:xfrm>
                <a:off x="609600" y="381000"/>
                <a:ext cx="7848600" cy="6095130"/>
              </a:xfrm>
              <a:prstGeom prst="rect">
                <a:avLst/>
              </a:prstGeom>
              <a:blipFill rotWithShape="1">
                <a:blip r:embed="rId2"/>
                <a:stretch>
                  <a:fillRect l="-1165" t="-801" r="-1087"/>
                </a:stretch>
              </a:blipFill>
            </p:spPr>
            <p:txBody>
              <a:bodyPr/>
              <a:lstStyle/>
              <a:p>
                <a:r>
                  <a:rPr lang="en-US">
                    <a:noFill/>
                  </a:rPr>
                  <a:t> </a:t>
                </a:r>
              </a:p>
            </p:txBody>
          </p:sp>
        </mc:Fallback>
      </mc:AlternateContent>
    </p:spTree>
    <p:extLst>
      <p:ext uri="{BB962C8B-B14F-4D97-AF65-F5344CB8AC3E}">
        <p14:creationId xmlns:p14="http://schemas.microsoft.com/office/powerpoint/2010/main" val="16495896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2" name="Rectangle 1"/>
              <p:cNvSpPr/>
              <p:nvPr/>
            </p:nvSpPr>
            <p:spPr>
              <a:xfrm>
                <a:off x="762000" y="457200"/>
                <a:ext cx="7696200" cy="6072432"/>
              </a:xfrm>
              <a:prstGeom prst="rect">
                <a:avLst/>
              </a:prstGeom>
            </p:spPr>
            <p:txBody>
              <a:bodyPr wrap="square">
                <a:spAutoFit/>
              </a:bodyPr>
              <a:lstStyle/>
              <a:p>
                <a:pPr algn="just"/>
                <a:r>
                  <a:rPr lang="en-US" sz="2400" dirty="0"/>
                  <a:t>If the transformation is canonical, these two must be equal, resulting in the equations</a:t>
                </a:r>
              </a:p>
              <a:p>
                <a:pPr algn="just"/>
                <a14:m>
                  <m:oMathPara xmlns:m="http://schemas.openxmlformats.org/officeDocument/2006/math">
                    <m:oMathParaPr>
                      <m:jc m:val="centerGroup"/>
                    </m:oMathParaPr>
                    <m:oMath xmlns:m="http://schemas.openxmlformats.org/officeDocument/2006/math">
                      <m:sSub>
                        <m:sSubPr>
                          <m:ctrlPr>
                            <a:rPr lang="en-US" sz="2400" i="1"/>
                          </m:ctrlPr>
                        </m:sSubPr>
                        <m:e>
                          <m:d>
                            <m:dPr>
                              <m:ctrlPr>
                                <a:rPr lang="en-US" sz="2400" i="1"/>
                              </m:ctrlPr>
                            </m:dPr>
                            <m:e>
                              <m:f>
                                <m:fPr>
                                  <m:ctrlPr>
                                    <a:rPr lang="en-US" sz="2400" i="1"/>
                                  </m:ctrlPr>
                                </m:fPr>
                                <m:num>
                                  <m:r>
                                    <a:rPr lang="en-US" sz="2400" i="1"/>
                                    <m:t>𝜕</m:t>
                                  </m:r>
                                  <m:sSub>
                                    <m:sSubPr>
                                      <m:ctrlPr>
                                        <a:rPr lang="en-US" sz="2400" i="1"/>
                                      </m:ctrlPr>
                                    </m:sSubPr>
                                    <m:e>
                                      <m:r>
                                        <a:rPr lang="en-US" sz="2400" i="1"/>
                                        <m:t>𝑄</m:t>
                                      </m:r>
                                    </m:e>
                                    <m:sub>
                                      <m:r>
                                        <a:rPr lang="en-US" sz="2400" i="1"/>
                                        <m:t>𝑚</m:t>
                                      </m:r>
                                    </m:sub>
                                  </m:sSub>
                                </m:num>
                                <m:den>
                                  <m:r>
                                    <a:rPr lang="en-US" sz="2400" i="1"/>
                                    <m:t>𝜕</m:t>
                                  </m:r>
                                  <m:sSub>
                                    <m:sSubPr>
                                      <m:ctrlPr>
                                        <a:rPr lang="en-US" sz="2400" i="1"/>
                                      </m:ctrlPr>
                                    </m:sSubPr>
                                    <m:e>
                                      <m:r>
                                        <a:rPr lang="en-US" sz="2400" i="1"/>
                                        <m:t>𝑝</m:t>
                                      </m:r>
                                    </m:e>
                                    <m:sub>
                                      <m:r>
                                        <a:rPr lang="en-US" sz="2400" i="1"/>
                                        <m:t>𝑛</m:t>
                                      </m:r>
                                    </m:sub>
                                  </m:sSub>
                                </m:den>
                              </m:f>
                            </m:e>
                          </m:d>
                        </m:e>
                        <m:sub>
                          <m:r>
                            <a:rPr lang="en-US" sz="2400" b="1" i="1"/>
                            <m:t>𝒒</m:t>
                          </m:r>
                          <m:r>
                            <a:rPr lang="en-US" sz="2400" b="1" i="1"/>
                            <m:t>,</m:t>
                          </m:r>
                          <m:r>
                            <a:rPr lang="en-US" sz="2400" b="1" i="1"/>
                            <m:t>𝒑</m:t>
                          </m:r>
                        </m:sub>
                      </m:sSub>
                      <m:r>
                        <a:rPr lang="en-US" sz="2400" i="1"/>
                        <m:t>=−</m:t>
                      </m:r>
                      <m:sSub>
                        <m:sSubPr>
                          <m:ctrlPr>
                            <a:rPr lang="en-US" sz="2400" i="1"/>
                          </m:ctrlPr>
                        </m:sSubPr>
                        <m:e>
                          <m:d>
                            <m:dPr>
                              <m:ctrlPr>
                                <a:rPr lang="en-US" sz="2400" i="1"/>
                              </m:ctrlPr>
                            </m:dPr>
                            <m:e>
                              <m:f>
                                <m:fPr>
                                  <m:ctrlPr>
                                    <a:rPr lang="en-US" sz="2400" i="1"/>
                                  </m:ctrlPr>
                                </m:fPr>
                                <m:num>
                                  <m:r>
                                    <a:rPr lang="en-US" sz="2400" i="1"/>
                                    <m:t>𝜕</m:t>
                                  </m:r>
                                  <m:sSub>
                                    <m:sSubPr>
                                      <m:ctrlPr>
                                        <a:rPr lang="en-US" sz="2400" i="1"/>
                                      </m:ctrlPr>
                                    </m:sSubPr>
                                    <m:e>
                                      <m:r>
                                        <a:rPr lang="en-US" sz="2400" i="1"/>
                                        <m:t>𝑞</m:t>
                                      </m:r>
                                    </m:e>
                                    <m:sub>
                                      <m:r>
                                        <a:rPr lang="en-US" sz="2400" i="1"/>
                                        <m:t>𝑛</m:t>
                                      </m:r>
                                    </m:sub>
                                  </m:sSub>
                                </m:num>
                                <m:den>
                                  <m:r>
                                    <a:rPr lang="en-US" sz="2400" i="1"/>
                                    <m:t>𝜕</m:t>
                                  </m:r>
                                  <m:sSub>
                                    <m:sSubPr>
                                      <m:ctrlPr>
                                        <a:rPr lang="en-US" sz="2400" i="1"/>
                                      </m:ctrlPr>
                                    </m:sSubPr>
                                    <m:e>
                                      <m:r>
                                        <a:rPr lang="en-US" sz="2400" i="1"/>
                                        <m:t>𝑃</m:t>
                                      </m:r>
                                    </m:e>
                                    <m:sub>
                                      <m:r>
                                        <a:rPr lang="en-US" sz="2400" i="1"/>
                                        <m:t>𝑚</m:t>
                                      </m:r>
                                    </m:sub>
                                  </m:sSub>
                                </m:den>
                              </m:f>
                            </m:e>
                          </m:d>
                        </m:e>
                        <m:sub>
                          <m:r>
                            <a:rPr lang="en-US" sz="2400" b="1" i="1"/>
                            <m:t>𝑸</m:t>
                          </m:r>
                          <m:r>
                            <a:rPr lang="en-US" sz="2400" b="1" i="1"/>
                            <m:t>,</m:t>
                          </m:r>
                          <m:r>
                            <a:rPr lang="en-US" sz="2400" b="1" i="1"/>
                            <m:t>𝑷</m:t>
                          </m:r>
                        </m:sub>
                      </m:sSub>
                    </m:oMath>
                  </m:oMathPara>
                </a14:m>
                <a:endParaRPr lang="en-US" sz="2400" dirty="0"/>
              </a:p>
              <a:p>
                <a:pPr algn="just"/>
                <a14:m>
                  <m:oMathPara xmlns:m="http://schemas.openxmlformats.org/officeDocument/2006/math">
                    <m:oMathParaPr>
                      <m:jc m:val="centerGroup"/>
                    </m:oMathParaPr>
                    <m:oMath xmlns:m="http://schemas.openxmlformats.org/officeDocument/2006/math">
                      <m:sSub>
                        <m:sSubPr>
                          <m:ctrlPr>
                            <a:rPr lang="en-US" sz="2400" i="1"/>
                          </m:ctrlPr>
                        </m:sSubPr>
                        <m:e>
                          <m:d>
                            <m:dPr>
                              <m:ctrlPr>
                                <a:rPr lang="en-US" sz="2400" i="1"/>
                              </m:ctrlPr>
                            </m:dPr>
                            <m:e>
                              <m:f>
                                <m:fPr>
                                  <m:ctrlPr>
                                    <a:rPr lang="en-US" sz="2400" i="1"/>
                                  </m:ctrlPr>
                                </m:fPr>
                                <m:num>
                                  <m:r>
                                    <a:rPr lang="en-US" sz="2400" i="1"/>
                                    <m:t>𝜕</m:t>
                                  </m:r>
                                  <m:sSub>
                                    <m:sSubPr>
                                      <m:ctrlPr>
                                        <a:rPr lang="en-US" sz="2400" i="1"/>
                                      </m:ctrlPr>
                                    </m:sSubPr>
                                    <m:e>
                                      <m:r>
                                        <a:rPr lang="en-US" sz="2400" i="1"/>
                                        <m:t>𝑄</m:t>
                                      </m:r>
                                    </m:e>
                                    <m:sub>
                                      <m:r>
                                        <a:rPr lang="en-US" sz="2400" i="1"/>
                                        <m:t>𝑚</m:t>
                                      </m:r>
                                    </m:sub>
                                  </m:sSub>
                                </m:num>
                                <m:den>
                                  <m:r>
                                    <a:rPr lang="en-US" sz="2400" i="1"/>
                                    <m:t>𝜕</m:t>
                                  </m:r>
                                  <m:sSub>
                                    <m:sSubPr>
                                      <m:ctrlPr>
                                        <a:rPr lang="en-US" sz="2400" i="1"/>
                                      </m:ctrlPr>
                                    </m:sSubPr>
                                    <m:e>
                                      <m:r>
                                        <a:rPr lang="en-US" sz="2400" i="1"/>
                                        <m:t>𝑞</m:t>
                                      </m:r>
                                    </m:e>
                                    <m:sub>
                                      <m:r>
                                        <a:rPr lang="en-US" sz="2400" i="1"/>
                                        <m:t>𝑛</m:t>
                                      </m:r>
                                    </m:sub>
                                  </m:sSub>
                                </m:den>
                              </m:f>
                            </m:e>
                          </m:d>
                        </m:e>
                        <m:sub>
                          <m:r>
                            <a:rPr lang="en-US" sz="2400" b="1" i="1"/>
                            <m:t>𝒒</m:t>
                          </m:r>
                          <m:r>
                            <a:rPr lang="en-US" sz="2400" b="1" i="1"/>
                            <m:t>,</m:t>
                          </m:r>
                          <m:r>
                            <a:rPr lang="en-US" sz="2400" b="1" i="1"/>
                            <m:t>𝒑</m:t>
                          </m:r>
                        </m:sub>
                      </m:sSub>
                      <m:r>
                        <a:rPr lang="en-US" sz="2400" i="1"/>
                        <m:t>=</m:t>
                      </m:r>
                      <m:sSub>
                        <m:sSubPr>
                          <m:ctrlPr>
                            <a:rPr lang="en-US" sz="2400" i="1"/>
                          </m:ctrlPr>
                        </m:sSubPr>
                        <m:e>
                          <m:d>
                            <m:dPr>
                              <m:ctrlPr>
                                <a:rPr lang="en-US" sz="2400" i="1"/>
                              </m:ctrlPr>
                            </m:dPr>
                            <m:e>
                              <m:f>
                                <m:fPr>
                                  <m:ctrlPr>
                                    <a:rPr lang="en-US" sz="2400" i="1"/>
                                  </m:ctrlPr>
                                </m:fPr>
                                <m:num>
                                  <m:r>
                                    <a:rPr lang="en-US" sz="2400" i="1"/>
                                    <m:t>𝜕</m:t>
                                  </m:r>
                                  <m:sSub>
                                    <m:sSubPr>
                                      <m:ctrlPr>
                                        <a:rPr lang="en-US" sz="2400" i="1"/>
                                      </m:ctrlPr>
                                    </m:sSubPr>
                                    <m:e>
                                      <m:r>
                                        <a:rPr lang="en-US" sz="2400" i="1"/>
                                        <m:t>𝑝</m:t>
                                      </m:r>
                                    </m:e>
                                    <m:sub>
                                      <m:r>
                                        <a:rPr lang="en-US" sz="2400" i="1"/>
                                        <m:t>𝑛</m:t>
                                      </m:r>
                                    </m:sub>
                                  </m:sSub>
                                </m:num>
                                <m:den>
                                  <m:r>
                                    <a:rPr lang="en-US" sz="2400" i="1"/>
                                    <m:t>𝜕</m:t>
                                  </m:r>
                                  <m:sSub>
                                    <m:sSubPr>
                                      <m:ctrlPr>
                                        <a:rPr lang="en-US" sz="2400" i="1"/>
                                      </m:ctrlPr>
                                    </m:sSubPr>
                                    <m:e>
                                      <m:r>
                                        <a:rPr lang="en-US" sz="2400" i="1"/>
                                        <m:t>𝑃</m:t>
                                      </m:r>
                                    </m:e>
                                    <m:sub>
                                      <m:r>
                                        <a:rPr lang="en-US" sz="2400" i="1"/>
                                        <m:t>𝑚</m:t>
                                      </m:r>
                                    </m:sub>
                                  </m:sSub>
                                </m:den>
                              </m:f>
                            </m:e>
                          </m:d>
                        </m:e>
                        <m:sub>
                          <m:r>
                            <a:rPr lang="en-US" sz="2400" b="1" i="1"/>
                            <m:t>𝑸</m:t>
                          </m:r>
                          <m:r>
                            <a:rPr lang="en-US" sz="2400" b="1" i="1"/>
                            <m:t>,</m:t>
                          </m:r>
                          <m:r>
                            <a:rPr lang="en-US" sz="2400" b="1" i="1"/>
                            <m:t>𝑷</m:t>
                          </m:r>
                        </m:sub>
                      </m:sSub>
                    </m:oMath>
                  </m:oMathPara>
                </a14:m>
                <a:endParaRPr lang="en-US" sz="2400" dirty="0"/>
              </a:p>
              <a:p>
                <a:pPr algn="just"/>
                <a:r>
                  <a:rPr lang="en-US" sz="2400" dirty="0"/>
                  <a:t>The analogous argument for the generalized momenta </a:t>
                </a:r>
                <a14:m>
                  <m:oMath xmlns:m="http://schemas.openxmlformats.org/officeDocument/2006/math">
                    <m:sSub>
                      <m:sSubPr>
                        <m:ctrlPr>
                          <a:rPr lang="en-US" sz="2400" i="1"/>
                        </m:ctrlPr>
                      </m:sSubPr>
                      <m:e>
                        <m:r>
                          <a:rPr lang="en-US" sz="2400" i="1"/>
                          <m:t>𝑃</m:t>
                        </m:r>
                      </m:e>
                      <m:sub>
                        <m:r>
                          <a:rPr lang="en-US" sz="2400" i="1"/>
                          <m:t>𝑚</m:t>
                        </m:r>
                      </m:sub>
                    </m:sSub>
                  </m:oMath>
                </a14:m>
                <a:r>
                  <a:rPr lang="en-US" sz="2400" dirty="0"/>
                  <a:t> leads to two other sets of equations</a:t>
                </a:r>
              </a:p>
              <a:p>
                <a:pPr algn="just"/>
                <a14:m>
                  <m:oMathPara xmlns:m="http://schemas.openxmlformats.org/officeDocument/2006/math">
                    <m:oMathParaPr>
                      <m:jc m:val="centerGroup"/>
                    </m:oMathParaPr>
                    <m:oMath xmlns:m="http://schemas.openxmlformats.org/officeDocument/2006/math">
                      <m:sSub>
                        <m:sSubPr>
                          <m:ctrlPr>
                            <a:rPr lang="en-US" sz="2400" i="1"/>
                          </m:ctrlPr>
                        </m:sSubPr>
                        <m:e>
                          <m:d>
                            <m:dPr>
                              <m:ctrlPr>
                                <a:rPr lang="en-US" sz="2400" i="1"/>
                              </m:ctrlPr>
                            </m:dPr>
                            <m:e>
                              <m:f>
                                <m:fPr>
                                  <m:ctrlPr>
                                    <a:rPr lang="en-US" sz="2400" i="1"/>
                                  </m:ctrlPr>
                                </m:fPr>
                                <m:num>
                                  <m:r>
                                    <a:rPr lang="en-US" sz="2400" i="1"/>
                                    <m:t>𝜕</m:t>
                                  </m:r>
                                  <m:sSub>
                                    <m:sSubPr>
                                      <m:ctrlPr>
                                        <a:rPr lang="en-US" sz="2400" i="1"/>
                                      </m:ctrlPr>
                                    </m:sSubPr>
                                    <m:e>
                                      <m:r>
                                        <a:rPr lang="en-US" sz="2400" i="1"/>
                                        <m:t>𝑃</m:t>
                                      </m:r>
                                    </m:e>
                                    <m:sub>
                                      <m:r>
                                        <a:rPr lang="en-US" sz="2400" i="1"/>
                                        <m:t>𝑚</m:t>
                                      </m:r>
                                    </m:sub>
                                  </m:sSub>
                                </m:num>
                                <m:den>
                                  <m:r>
                                    <a:rPr lang="en-US" sz="2400" i="1"/>
                                    <m:t>𝜕</m:t>
                                  </m:r>
                                  <m:sSub>
                                    <m:sSubPr>
                                      <m:ctrlPr>
                                        <a:rPr lang="en-US" sz="2400" i="1"/>
                                      </m:ctrlPr>
                                    </m:sSubPr>
                                    <m:e>
                                      <m:r>
                                        <a:rPr lang="en-US" sz="2400" i="1"/>
                                        <m:t>𝑝</m:t>
                                      </m:r>
                                    </m:e>
                                    <m:sub>
                                      <m:r>
                                        <a:rPr lang="en-US" sz="2400" i="1"/>
                                        <m:t>𝑛</m:t>
                                      </m:r>
                                    </m:sub>
                                  </m:sSub>
                                </m:den>
                              </m:f>
                            </m:e>
                          </m:d>
                        </m:e>
                        <m:sub>
                          <m:r>
                            <a:rPr lang="en-US" sz="2400" b="1" i="1"/>
                            <m:t>𝒒</m:t>
                          </m:r>
                          <m:r>
                            <a:rPr lang="en-US" sz="2400" b="1" i="1"/>
                            <m:t>,</m:t>
                          </m:r>
                          <m:r>
                            <a:rPr lang="en-US" sz="2400" b="1" i="1"/>
                            <m:t>𝒑</m:t>
                          </m:r>
                        </m:sub>
                      </m:sSub>
                      <m:r>
                        <a:rPr lang="en-US" sz="2400" i="1"/>
                        <m:t>=</m:t>
                      </m:r>
                      <m:sSub>
                        <m:sSubPr>
                          <m:ctrlPr>
                            <a:rPr lang="en-US" sz="2400" i="1"/>
                          </m:ctrlPr>
                        </m:sSubPr>
                        <m:e>
                          <m:d>
                            <m:dPr>
                              <m:ctrlPr>
                                <a:rPr lang="en-US" sz="2400" i="1"/>
                              </m:ctrlPr>
                            </m:dPr>
                            <m:e>
                              <m:f>
                                <m:fPr>
                                  <m:ctrlPr>
                                    <a:rPr lang="en-US" sz="2400" i="1"/>
                                  </m:ctrlPr>
                                </m:fPr>
                                <m:num>
                                  <m:r>
                                    <a:rPr lang="en-US" sz="2400" i="1"/>
                                    <m:t>𝜕</m:t>
                                  </m:r>
                                  <m:sSub>
                                    <m:sSubPr>
                                      <m:ctrlPr>
                                        <a:rPr lang="en-US" sz="2400" i="1"/>
                                      </m:ctrlPr>
                                    </m:sSubPr>
                                    <m:e>
                                      <m:r>
                                        <a:rPr lang="en-US" sz="2400" i="1"/>
                                        <m:t>𝑞</m:t>
                                      </m:r>
                                    </m:e>
                                    <m:sub>
                                      <m:r>
                                        <a:rPr lang="en-US" sz="2400" i="1"/>
                                        <m:t>𝑛</m:t>
                                      </m:r>
                                    </m:sub>
                                  </m:sSub>
                                </m:num>
                                <m:den>
                                  <m:r>
                                    <a:rPr lang="en-US" sz="2400" i="1"/>
                                    <m:t>𝜕</m:t>
                                  </m:r>
                                  <m:sSub>
                                    <m:sSubPr>
                                      <m:ctrlPr>
                                        <a:rPr lang="en-US" sz="2400" i="1"/>
                                      </m:ctrlPr>
                                    </m:sSubPr>
                                    <m:e>
                                      <m:r>
                                        <a:rPr lang="en-US" sz="2400" i="1"/>
                                        <m:t>𝑄</m:t>
                                      </m:r>
                                    </m:e>
                                    <m:sub>
                                      <m:r>
                                        <a:rPr lang="en-US" sz="2400" i="1"/>
                                        <m:t>𝑚</m:t>
                                      </m:r>
                                    </m:sub>
                                  </m:sSub>
                                </m:den>
                              </m:f>
                            </m:e>
                          </m:d>
                        </m:e>
                        <m:sub>
                          <m:r>
                            <a:rPr lang="en-US" sz="2400" b="1" i="1"/>
                            <m:t>𝑸</m:t>
                          </m:r>
                          <m:r>
                            <a:rPr lang="en-US" sz="2400" b="1" i="1"/>
                            <m:t>,</m:t>
                          </m:r>
                          <m:r>
                            <a:rPr lang="en-US" sz="2400" b="1" i="1"/>
                            <m:t>𝑷</m:t>
                          </m:r>
                        </m:sub>
                      </m:sSub>
                    </m:oMath>
                  </m:oMathPara>
                </a14:m>
                <a:endParaRPr lang="en-US" sz="2400" dirty="0"/>
              </a:p>
              <a:p>
                <a:pPr algn="just"/>
                <a14:m>
                  <m:oMathPara xmlns:m="http://schemas.openxmlformats.org/officeDocument/2006/math">
                    <m:oMathParaPr>
                      <m:jc m:val="centerGroup"/>
                    </m:oMathParaPr>
                    <m:oMath xmlns:m="http://schemas.openxmlformats.org/officeDocument/2006/math">
                      <m:sSub>
                        <m:sSubPr>
                          <m:ctrlPr>
                            <a:rPr lang="en-US" sz="2400" i="1"/>
                          </m:ctrlPr>
                        </m:sSubPr>
                        <m:e>
                          <m:d>
                            <m:dPr>
                              <m:ctrlPr>
                                <a:rPr lang="en-US" sz="2400" i="1"/>
                              </m:ctrlPr>
                            </m:dPr>
                            <m:e>
                              <m:f>
                                <m:fPr>
                                  <m:ctrlPr>
                                    <a:rPr lang="en-US" sz="2400" i="1"/>
                                  </m:ctrlPr>
                                </m:fPr>
                                <m:num>
                                  <m:r>
                                    <a:rPr lang="en-US" sz="2400" i="1"/>
                                    <m:t>𝜕</m:t>
                                  </m:r>
                                  <m:sSub>
                                    <m:sSubPr>
                                      <m:ctrlPr>
                                        <a:rPr lang="en-US" sz="2400" i="1"/>
                                      </m:ctrlPr>
                                    </m:sSubPr>
                                    <m:e>
                                      <m:r>
                                        <a:rPr lang="en-US" sz="2400" i="1"/>
                                        <m:t>𝑃</m:t>
                                      </m:r>
                                    </m:e>
                                    <m:sub>
                                      <m:r>
                                        <a:rPr lang="en-US" sz="2400" i="1"/>
                                        <m:t>𝑚</m:t>
                                      </m:r>
                                    </m:sub>
                                  </m:sSub>
                                </m:num>
                                <m:den>
                                  <m:r>
                                    <a:rPr lang="en-US" sz="2400" i="1"/>
                                    <m:t>𝜕</m:t>
                                  </m:r>
                                  <m:sSub>
                                    <m:sSubPr>
                                      <m:ctrlPr>
                                        <a:rPr lang="en-US" sz="2400" i="1"/>
                                      </m:ctrlPr>
                                    </m:sSubPr>
                                    <m:e>
                                      <m:r>
                                        <a:rPr lang="en-US" sz="2400" i="1"/>
                                        <m:t>𝑞</m:t>
                                      </m:r>
                                    </m:e>
                                    <m:sub>
                                      <m:r>
                                        <a:rPr lang="en-US" sz="2400" i="1"/>
                                        <m:t>𝑛</m:t>
                                      </m:r>
                                    </m:sub>
                                  </m:sSub>
                                </m:den>
                              </m:f>
                            </m:e>
                          </m:d>
                        </m:e>
                        <m:sub>
                          <m:r>
                            <a:rPr lang="en-US" sz="2400" b="1" i="1"/>
                            <m:t>𝒒</m:t>
                          </m:r>
                          <m:r>
                            <a:rPr lang="en-US" sz="2400" b="1" i="1"/>
                            <m:t>,</m:t>
                          </m:r>
                          <m:r>
                            <a:rPr lang="en-US" sz="2400" b="1" i="1"/>
                            <m:t>𝒑</m:t>
                          </m:r>
                        </m:sub>
                      </m:sSub>
                      <m:r>
                        <a:rPr lang="en-US" sz="2400" i="1"/>
                        <m:t>=−</m:t>
                      </m:r>
                      <m:sSub>
                        <m:sSubPr>
                          <m:ctrlPr>
                            <a:rPr lang="en-US" sz="2400" i="1"/>
                          </m:ctrlPr>
                        </m:sSubPr>
                        <m:e>
                          <m:d>
                            <m:dPr>
                              <m:ctrlPr>
                                <a:rPr lang="en-US" sz="2400" i="1"/>
                              </m:ctrlPr>
                            </m:dPr>
                            <m:e>
                              <m:f>
                                <m:fPr>
                                  <m:ctrlPr>
                                    <a:rPr lang="en-US" sz="2400" i="1"/>
                                  </m:ctrlPr>
                                </m:fPr>
                                <m:num>
                                  <m:r>
                                    <a:rPr lang="en-US" sz="2400" i="1"/>
                                    <m:t>𝜕</m:t>
                                  </m:r>
                                  <m:sSub>
                                    <m:sSubPr>
                                      <m:ctrlPr>
                                        <a:rPr lang="en-US" sz="2400" i="1"/>
                                      </m:ctrlPr>
                                    </m:sSubPr>
                                    <m:e>
                                      <m:r>
                                        <a:rPr lang="en-US" sz="2400" i="1"/>
                                        <m:t>𝑝</m:t>
                                      </m:r>
                                    </m:e>
                                    <m:sub>
                                      <m:r>
                                        <a:rPr lang="en-US" sz="2400" i="1"/>
                                        <m:t>𝑛</m:t>
                                      </m:r>
                                    </m:sub>
                                  </m:sSub>
                                </m:num>
                                <m:den>
                                  <m:r>
                                    <a:rPr lang="en-US" sz="2400" i="1"/>
                                    <m:t>𝜕</m:t>
                                  </m:r>
                                  <m:sSub>
                                    <m:sSubPr>
                                      <m:ctrlPr>
                                        <a:rPr lang="en-US" sz="2400" i="1"/>
                                      </m:ctrlPr>
                                    </m:sSubPr>
                                    <m:e>
                                      <m:r>
                                        <a:rPr lang="en-US" sz="2400" i="1"/>
                                        <m:t>𝑄</m:t>
                                      </m:r>
                                    </m:e>
                                    <m:sub>
                                      <m:r>
                                        <a:rPr lang="en-US" sz="2400" i="1"/>
                                        <m:t>𝑚</m:t>
                                      </m:r>
                                    </m:sub>
                                  </m:sSub>
                                </m:den>
                              </m:f>
                            </m:e>
                          </m:d>
                        </m:e>
                        <m:sub>
                          <m:r>
                            <a:rPr lang="en-US" sz="2400" b="1" i="1"/>
                            <m:t>𝑸</m:t>
                          </m:r>
                          <m:r>
                            <a:rPr lang="en-US" sz="2400" b="1" i="1"/>
                            <m:t>,</m:t>
                          </m:r>
                          <m:r>
                            <a:rPr lang="en-US" sz="2400" b="1" i="1"/>
                            <m:t>𝑷</m:t>
                          </m:r>
                        </m:sub>
                      </m:sSub>
                    </m:oMath>
                  </m:oMathPara>
                </a14:m>
                <a:endParaRPr lang="en-US" sz="2400" dirty="0"/>
              </a:p>
              <a:p>
                <a:pPr algn="just"/>
                <a:r>
                  <a:rPr lang="en-US" sz="2400" dirty="0"/>
                  <a:t>These are the </a:t>
                </a:r>
                <a:r>
                  <a:rPr lang="en-US" sz="2400" b="1" dirty="0"/>
                  <a:t>direct conditions</a:t>
                </a:r>
                <a:r>
                  <a:rPr lang="en-US" sz="2400" dirty="0"/>
                  <a:t> to check whether a given transformation is canonical.</a:t>
                </a:r>
              </a:p>
            </p:txBody>
          </p:sp>
        </mc:Choice>
        <mc:Fallback>
          <p:sp>
            <p:nvSpPr>
              <p:cNvPr id="2" name="Rectangle 1"/>
              <p:cNvSpPr>
                <a:spLocks noRot="1" noChangeAspect="1" noMove="1" noResize="1" noEditPoints="1" noAdjustHandles="1" noChangeArrowheads="1" noChangeShapeType="1" noTextEdit="1"/>
              </p:cNvSpPr>
              <p:nvPr/>
            </p:nvSpPr>
            <p:spPr>
              <a:xfrm>
                <a:off x="762000" y="457200"/>
                <a:ext cx="7696200" cy="6072432"/>
              </a:xfrm>
              <a:prstGeom prst="rect">
                <a:avLst/>
              </a:prstGeom>
              <a:blipFill rotWithShape="1">
                <a:blip r:embed="rId2"/>
                <a:stretch>
                  <a:fillRect l="-1188" t="-803" r="-1108" b="-1305"/>
                </a:stretch>
              </a:blipFill>
            </p:spPr>
            <p:txBody>
              <a:bodyPr/>
              <a:lstStyle/>
              <a:p>
                <a:r>
                  <a:rPr lang="en-US">
                    <a:noFill/>
                  </a:rPr>
                  <a:t> </a:t>
                </a:r>
              </a:p>
            </p:txBody>
          </p:sp>
        </mc:Fallback>
      </mc:AlternateContent>
    </p:spTree>
    <p:extLst>
      <p:ext uri="{BB962C8B-B14F-4D97-AF65-F5344CB8AC3E}">
        <p14:creationId xmlns:p14="http://schemas.microsoft.com/office/powerpoint/2010/main" val="30579506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2" name="TextBox 1"/>
              <p:cNvSpPr txBox="1"/>
              <p:nvPr/>
            </p:nvSpPr>
            <p:spPr>
              <a:xfrm>
                <a:off x="914400" y="990600"/>
                <a:ext cx="6705600" cy="1317092"/>
              </a:xfrm>
              <a:prstGeom prst="rect">
                <a:avLst/>
              </a:prstGeom>
              <a:noFill/>
            </p:spPr>
            <p:txBody>
              <a:bodyPr wrap="square" rtlCol="0">
                <a:spAutoFit/>
              </a:bodyPr>
              <a:lstStyle/>
              <a:p>
                <a:r>
                  <a:rPr lang="en-US" dirty="0" smtClean="0"/>
                  <a:t>An interesting fact is that</a:t>
                </a:r>
              </a:p>
              <a:p>
                <a:endParaRPr lang="en-US" dirty="0"/>
              </a:p>
              <a:p>
                <a14:m>
                  <m:oMathPara xmlns:m="http://schemas.openxmlformats.org/officeDocument/2006/math">
                    <m:oMathParaPr>
                      <m:jc m:val="centerGroup"/>
                    </m:oMathParaPr>
                    <m:oMath xmlns:m="http://schemas.openxmlformats.org/officeDocument/2006/math">
                      <m:r>
                        <a:rPr lang="en-US" b="0" i="1" smtClean="0">
                          <a:latin typeface="Cambria Math"/>
                        </a:rPr>
                        <m:t> </m:t>
                      </m:r>
                      <m:nary>
                        <m:naryPr>
                          <m:chr m:val="∑"/>
                          <m:subHide m:val="on"/>
                          <m:supHide m:val="on"/>
                          <m:ctrlPr>
                            <a:rPr lang="en-US" b="0" i="1" smtClean="0">
                              <a:latin typeface="Cambria Math"/>
                            </a:rPr>
                          </m:ctrlPr>
                        </m:naryPr>
                        <m:sub/>
                        <m:sup/>
                        <m:e>
                          <m:sSub>
                            <m:sSubPr>
                              <m:ctrlPr>
                                <a:rPr lang="en-US" b="0" i="1" smtClean="0">
                                  <a:latin typeface="Cambria Math"/>
                                </a:rPr>
                              </m:ctrlPr>
                            </m:sSubPr>
                            <m:e>
                              <m:r>
                                <a:rPr lang="en-US" b="0" i="1" smtClean="0">
                                  <a:latin typeface="Cambria Math"/>
                                </a:rPr>
                                <m:t>𝑝</m:t>
                              </m:r>
                            </m:e>
                            <m:sub>
                              <m:r>
                                <a:rPr lang="en-US" b="0" i="1" smtClean="0">
                                  <a:latin typeface="Cambria Math"/>
                                </a:rPr>
                                <m:t>𝑖</m:t>
                              </m:r>
                            </m:sub>
                          </m:sSub>
                          <m:sSub>
                            <m:sSubPr>
                              <m:ctrlPr>
                                <a:rPr lang="en-US" b="0" i="1" smtClean="0">
                                  <a:latin typeface="Cambria Math"/>
                                </a:rPr>
                              </m:ctrlPr>
                            </m:sSubPr>
                            <m:e>
                              <m:r>
                                <a:rPr lang="en-US" b="0" i="1" smtClean="0">
                                  <a:latin typeface="Cambria Math"/>
                                </a:rPr>
                                <m:t>𝑑𝑞</m:t>
                              </m:r>
                            </m:e>
                            <m:sub>
                              <m:r>
                                <a:rPr lang="en-US" b="0" i="1" smtClean="0">
                                  <a:latin typeface="Cambria Math"/>
                                </a:rPr>
                                <m:t>𝑖</m:t>
                              </m:r>
                            </m:sub>
                          </m:sSub>
                        </m:e>
                      </m:nary>
                      <m:r>
                        <a:rPr lang="en-US" b="0" i="1" smtClean="0">
                          <a:latin typeface="Cambria Math"/>
                        </a:rPr>
                        <m:t>−</m:t>
                      </m:r>
                      <m:nary>
                        <m:naryPr>
                          <m:chr m:val="∑"/>
                          <m:subHide m:val="on"/>
                          <m:supHide m:val="on"/>
                          <m:ctrlPr>
                            <a:rPr lang="en-US" b="0" i="1" smtClean="0">
                              <a:latin typeface="Cambria Math"/>
                            </a:rPr>
                          </m:ctrlPr>
                        </m:naryPr>
                        <m:sub/>
                        <m:sup/>
                        <m:e>
                          <m:sSub>
                            <m:sSubPr>
                              <m:ctrlPr>
                                <a:rPr lang="en-US" i="1">
                                  <a:latin typeface="Cambria Math"/>
                                </a:rPr>
                              </m:ctrlPr>
                            </m:sSubPr>
                            <m:e>
                              <m:r>
                                <a:rPr lang="en-US" b="0" i="1" smtClean="0">
                                  <a:latin typeface="Cambria Math"/>
                                </a:rPr>
                                <m:t>𝑃</m:t>
                              </m:r>
                            </m:e>
                            <m:sub>
                              <m:r>
                                <a:rPr lang="en-US" i="1">
                                  <a:latin typeface="Cambria Math"/>
                                </a:rPr>
                                <m:t>𝑖</m:t>
                              </m:r>
                            </m:sub>
                          </m:sSub>
                          <m:sSub>
                            <m:sSubPr>
                              <m:ctrlPr>
                                <a:rPr lang="en-US" i="1" smtClean="0">
                                  <a:latin typeface="Cambria Math"/>
                                </a:rPr>
                              </m:ctrlPr>
                            </m:sSubPr>
                            <m:e>
                              <m:r>
                                <a:rPr lang="en-US" i="1">
                                  <a:latin typeface="Cambria Math"/>
                                </a:rPr>
                                <m:t>𝑑</m:t>
                              </m:r>
                              <m:r>
                                <a:rPr lang="en-US" b="0" i="1" smtClean="0">
                                  <a:latin typeface="Cambria Math"/>
                                </a:rPr>
                                <m:t>𝑄</m:t>
                              </m:r>
                            </m:e>
                            <m:sub>
                              <m:r>
                                <a:rPr lang="en-US" i="1">
                                  <a:latin typeface="Cambria Math"/>
                                </a:rPr>
                                <m:t>𝑖</m:t>
                              </m:r>
                            </m:sub>
                          </m:sSub>
                        </m:e>
                      </m:nary>
                      <m:r>
                        <a:rPr lang="en-US" b="0" i="1" smtClean="0">
                          <a:latin typeface="Cambria Math"/>
                        </a:rPr>
                        <m:t>=</m:t>
                      </m:r>
                      <m:r>
                        <a:rPr lang="en-US" b="0" i="1" smtClean="0">
                          <a:latin typeface="Cambria Math"/>
                        </a:rPr>
                        <m:t>𝑐𝑜𝑛𝑠𝑡𝑎𝑛𝑡</m:t>
                      </m:r>
                    </m:oMath>
                  </m:oMathPara>
                </a14:m>
                <a:endParaRPr lang="en-US" dirty="0"/>
              </a:p>
            </p:txBody>
          </p:sp>
        </mc:Choice>
        <mc:Fallback>
          <p:sp>
            <p:nvSpPr>
              <p:cNvPr id="2" name="TextBox 1"/>
              <p:cNvSpPr txBox="1">
                <a:spLocks noRot="1" noChangeAspect="1" noMove="1" noResize="1" noEditPoints="1" noAdjustHandles="1" noChangeArrowheads="1" noChangeShapeType="1" noTextEdit="1"/>
              </p:cNvSpPr>
              <p:nvPr/>
            </p:nvSpPr>
            <p:spPr>
              <a:xfrm>
                <a:off x="914400" y="990600"/>
                <a:ext cx="6705600" cy="1317092"/>
              </a:xfrm>
              <a:prstGeom prst="rect">
                <a:avLst/>
              </a:prstGeom>
              <a:blipFill rotWithShape="1">
                <a:blip r:embed="rId2"/>
                <a:stretch>
                  <a:fillRect l="-727" t="-2315"/>
                </a:stretch>
              </a:blipFill>
            </p:spPr>
            <p:txBody>
              <a:bodyPr/>
              <a:lstStyle/>
              <a:p>
                <a:r>
                  <a:rPr lang="en-US">
                    <a:noFill/>
                  </a:rPr>
                  <a:t> </a:t>
                </a:r>
              </a:p>
            </p:txBody>
          </p:sp>
        </mc:Fallback>
      </mc:AlternateContent>
    </p:spTree>
    <p:extLst>
      <p:ext uri="{BB962C8B-B14F-4D97-AF65-F5344CB8AC3E}">
        <p14:creationId xmlns:p14="http://schemas.microsoft.com/office/powerpoint/2010/main" val="2319560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2" name="TextBox 1"/>
              <p:cNvSpPr txBox="1"/>
              <p:nvPr/>
            </p:nvSpPr>
            <p:spPr>
              <a:xfrm>
                <a:off x="762000" y="533400"/>
                <a:ext cx="7696200" cy="2695097"/>
              </a:xfrm>
              <a:prstGeom prst="rect">
                <a:avLst/>
              </a:prstGeom>
              <a:noFill/>
            </p:spPr>
            <p:txBody>
              <a:bodyPr wrap="square" rtlCol="0">
                <a:spAutoFit/>
              </a:bodyPr>
              <a:lstStyle/>
              <a:p>
                <a:r>
                  <a:rPr lang="en-US" sz="2400" b="1" dirty="0" smtClean="0"/>
                  <a:t>Example: </a:t>
                </a:r>
                <a:r>
                  <a:rPr lang="en-US" sz="2400" dirty="0" smtClean="0"/>
                  <a:t>Prove that the following transformation is canonical:</a:t>
                </a:r>
              </a:p>
              <a:p>
                <a14:m>
                  <m:oMathPara xmlns:m="http://schemas.openxmlformats.org/officeDocument/2006/math">
                    <m:oMathParaPr>
                      <m:jc m:val="centerGroup"/>
                    </m:oMathParaPr>
                    <m:oMath xmlns:m="http://schemas.openxmlformats.org/officeDocument/2006/math">
                      <m:r>
                        <a:rPr lang="en-US" sz="2400" b="0" i="1" smtClean="0">
                          <a:latin typeface="Cambria Math"/>
                        </a:rPr>
                        <m:t>𝑃</m:t>
                      </m:r>
                      <m:r>
                        <a:rPr lang="en-US" sz="2400" b="0" i="1" smtClean="0">
                          <a:latin typeface="Cambria Math"/>
                        </a:rPr>
                        <m:t>=</m:t>
                      </m:r>
                      <m:f>
                        <m:fPr>
                          <m:ctrlPr>
                            <a:rPr lang="en-US" sz="2400" b="0" i="1" smtClean="0">
                              <a:latin typeface="Cambria Math"/>
                            </a:rPr>
                          </m:ctrlPr>
                        </m:fPr>
                        <m:num>
                          <m:r>
                            <a:rPr lang="en-US" sz="2400" b="0" i="1" smtClean="0">
                              <a:latin typeface="Cambria Math"/>
                            </a:rPr>
                            <m:t>1</m:t>
                          </m:r>
                        </m:num>
                        <m:den>
                          <m:r>
                            <a:rPr lang="en-US" sz="2400" b="0" i="1" smtClean="0">
                              <a:latin typeface="Cambria Math"/>
                            </a:rPr>
                            <m:t>2</m:t>
                          </m:r>
                        </m:den>
                      </m:f>
                      <m:d>
                        <m:dPr>
                          <m:ctrlPr>
                            <a:rPr lang="en-US" sz="2400" b="0" i="1" smtClean="0">
                              <a:latin typeface="Cambria Math"/>
                            </a:rPr>
                          </m:ctrlPr>
                        </m:dPr>
                        <m:e>
                          <m:sSup>
                            <m:sSupPr>
                              <m:ctrlPr>
                                <a:rPr lang="en-US" sz="2400" b="0" i="1" smtClean="0">
                                  <a:latin typeface="Cambria Math"/>
                                </a:rPr>
                              </m:ctrlPr>
                            </m:sSupPr>
                            <m:e>
                              <m:r>
                                <a:rPr lang="en-US" sz="2400" b="0" i="1" smtClean="0">
                                  <a:latin typeface="Cambria Math"/>
                                </a:rPr>
                                <m:t>𝑝</m:t>
                              </m:r>
                            </m:e>
                            <m:sup>
                              <m:r>
                                <a:rPr lang="en-US" sz="2400" b="0" i="1" smtClean="0">
                                  <a:latin typeface="Cambria Math"/>
                                </a:rPr>
                                <m:t>2</m:t>
                              </m:r>
                            </m:sup>
                          </m:sSup>
                          <m:r>
                            <a:rPr lang="en-US" sz="2400" b="0" i="1" smtClean="0">
                              <a:latin typeface="Cambria Math"/>
                            </a:rPr>
                            <m:t>+</m:t>
                          </m:r>
                          <m:sSup>
                            <m:sSupPr>
                              <m:ctrlPr>
                                <a:rPr lang="en-US" sz="2400" b="0" i="1" smtClean="0">
                                  <a:latin typeface="Cambria Math"/>
                                </a:rPr>
                              </m:ctrlPr>
                            </m:sSupPr>
                            <m:e>
                              <m:r>
                                <a:rPr lang="en-US" sz="2400" b="0" i="1" smtClean="0">
                                  <a:latin typeface="Cambria Math"/>
                                </a:rPr>
                                <m:t>𝑞</m:t>
                              </m:r>
                            </m:e>
                            <m:sup>
                              <m:r>
                                <a:rPr lang="en-US" sz="2400" b="0" i="1" smtClean="0">
                                  <a:latin typeface="Cambria Math"/>
                                </a:rPr>
                                <m:t>2</m:t>
                              </m:r>
                            </m:sup>
                          </m:sSup>
                        </m:e>
                      </m:d>
                      <m:r>
                        <a:rPr lang="en-US" sz="2400" b="0" i="1" smtClean="0">
                          <a:latin typeface="Cambria Math"/>
                        </a:rPr>
                        <m:t>,</m:t>
                      </m:r>
                      <m:r>
                        <a:rPr lang="en-US" sz="2400" b="0" i="1" smtClean="0">
                          <a:latin typeface="Cambria Math"/>
                        </a:rPr>
                        <m:t>𝑄</m:t>
                      </m:r>
                      <m:r>
                        <a:rPr lang="en-US" sz="2400" b="0" i="1" smtClean="0">
                          <a:latin typeface="Cambria Math"/>
                        </a:rPr>
                        <m:t>=</m:t>
                      </m:r>
                      <m:func>
                        <m:funcPr>
                          <m:ctrlPr>
                            <a:rPr lang="en-US" sz="2400" b="0" i="1" smtClean="0">
                              <a:latin typeface="Cambria Math"/>
                            </a:rPr>
                          </m:ctrlPr>
                        </m:funcPr>
                        <m:fName>
                          <m:sSup>
                            <m:sSupPr>
                              <m:ctrlPr>
                                <a:rPr lang="en-US" sz="2400" b="0" i="1" smtClean="0">
                                  <a:latin typeface="Cambria Math"/>
                                </a:rPr>
                              </m:ctrlPr>
                            </m:sSupPr>
                            <m:e>
                              <m:r>
                                <m:rPr>
                                  <m:sty m:val="p"/>
                                </m:rPr>
                                <a:rPr lang="en-US" sz="2400" b="0" i="0" smtClean="0">
                                  <a:latin typeface="Cambria Math"/>
                                </a:rPr>
                                <m:t>tan</m:t>
                              </m:r>
                            </m:e>
                            <m:sup>
                              <m:r>
                                <a:rPr lang="en-US" sz="2400" b="0" i="1" smtClean="0">
                                  <a:latin typeface="Cambria Math"/>
                                </a:rPr>
                                <m:t>−1</m:t>
                              </m:r>
                            </m:sup>
                          </m:sSup>
                        </m:fName>
                        <m:e>
                          <m:f>
                            <m:fPr>
                              <m:ctrlPr>
                                <a:rPr lang="en-US" sz="2400" b="0" i="1" smtClean="0">
                                  <a:latin typeface="Cambria Math"/>
                                </a:rPr>
                              </m:ctrlPr>
                            </m:fPr>
                            <m:num>
                              <m:r>
                                <a:rPr lang="en-US" sz="2400" b="0" i="1" smtClean="0">
                                  <a:latin typeface="Cambria Math"/>
                                </a:rPr>
                                <m:t>𝑞</m:t>
                              </m:r>
                            </m:num>
                            <m:den>
                              <m:r>
                                <a:rPr lang="en-US" sz="2400" b="0" i="1" smtClean="0">
                                  <a:latin typeface="Cambria Math"/>
                                </a:rPr>
                                <m:t>𝑝</m:t>
                              </m:r>
                            </m:den>
                          </m:f>
                        </m:e>
                      </m:func>
                    </m:oMath>
                  </m:oMathPara>
                </a14:m>
                <a:endParaRPr lang="en-US" sz="2400" dirty="0"/>
              </a:p>
              <a:p>
                <a:endParaRPr lang="en-US" sz="2400" dirty="0" smtClean="0"/>
              </a:p>
              <a:p>
                <a:endParaRPr lang="en-US" sz="2400" dirty="0"/>
              </a:p>
              <a:p>
                <a:endParaRPr lang="en-US" sz="2400" dirty="0"/>
              </a:p>
            </p:txBody>
          </p:sp>
        </mc:Choice>
        <mc:Fallback>
          <p:sp>
            <p:nvSpPr>
              <p:cNvPr id="2" name="TextBox 1"/>
              <p:cNvSpPr txBox="1">
                <a:spLocks noRot="1" noChangeAspect="1" noMove="1" noResize="1" noEditPoints="1" noAdjustHandles="1" noChangeArrowheads="1" noChangeShapeType="1" noTextEdit="1"/>
              </p:cNvSpPr>
              <p:nvPr/>
            </p:nvSpPr>
            <p:spPr>
              <a:xfrm>
                <a:off x="762000" y="533400"/>
                <a:ext cx="7696200" cy="2695097"/>
              </a:xfrm>
              <a:prstGeom prst="rect">
                <a:avLst/>
              </a:prstGeom>
              <a:blipFill rotWithShape="1">
                <a:blip r:embed="rId2"/>
                <a:stretch>
                  <a:fillRect l="-1188" t="-1810"/>
                </a:stretch>
              </a:blipFill>
            </p:spPr>
            <p:txBody>
              <a:bodyPr/>
              <a:lstStyle/>
              <a:p>
                <a:r>
                  <a:rPr lang="en-US">
                    <a:noFill/>
                  </a:rPr>
                  <a:t> </a:t>
                </a:r>
              </a:p>
            </p:txBody>
          </p:sp>
        </mc:Fallback>
      </mc:AlternateContent>
    </p:spTree>
    <p:extLst>
      <p:ext uri="{BB962C8B-B14F-4D97-AF65-F5344CB8AC3E}">
        <p14:creationId xmlns:p14="http://schemas.microsoft.com/office/powerpoint/2010/main" val="3433054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3148411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7235429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2" name="Rectangle 1"/>
              <p:cNvSpPr/>
              <p:nvPr/>
            </p:nvSpPr>
            <p:spPr>
              <a:xfrm>
                <a:off x="838200" y="685800"/>
                <a:ext cx="7543800" cy="1569660"/>
              </a:xfrm>
              <a:prstGeom prst="rect">
                <a:avLst/>
              </a:prstGeom>
            </p:spPr>
            <p:txBody>
              <a:bodyPr wrap="square">
                <a:spAutoFit/>
              </a:bodyPr>
              <a:lstStyle/>
              <a:p>
                <a:r>
                  <a:rPr lang="en-US" sz="2400" b="1" dirty="0"/>
                  <a:t>Example:</a:t>
                </a:r>
                <a:r>
                  <a:rPr lang="en-US" sz="2400" dirty="0"/>
                  <a:t> </a:t>
                </a:r>
                <a:r>
                  <a:rPr lang="en-US" sz="2400" dirty="0"/>
                  <a:t>Prove that the following transformation is canonical:</a:t>
                </a:r>
                <a:endParaRPr lang="en-US" sz="2400" dirty="0"/>
              </a:p>
              <a:p>
                <a:pPr/>
                <a14:m>
                  <m:oMathPara xmlns:m="http://schemas.openxmlformats.org/officeDocument/2006/math">
                    <m:oMathParaPr>
                      <m:jc m:val="centerGroup"/>
                    </m:oMathParaPr>
                    <m:oMath xmlns:m="http://schemas.openxmlformats.org/officeDocument/2006/math">
                      <m:r>
                        <a:rPr lang="en-US" sz="2400" i="1"/>
                        <m:t>𝑄</m:t>
                      </m:r>
                      <m:r>
                        <a:rPr lang="en-US" sz="2400" i="1"/>
                        <m:t>=</m:t>
                      </m:r>
                      <m:r>
                        <a:rPr lang="en-US" sz="2400" i="1"/>
                        <m:t>𝑝</m:t>
                      </m:r>
                      <m:r>
                        <a:rPr lang="en-US" sz="2400" i="1"/>
                        <m:t>,</m:t>
                      </m:r>
                      <m:r>
                        <a:rPr lang="en-US" sz="2400" i="1"/>
                        <m:t>𝑃</m:t>
                      </m:r>
                      <m:r>
                        <a:rPr lang="en-US" sz="2400" i="1"/>
                        <m:t>=−</m:t>
                      </m:r>
                      <m:r>
                        <a:rPr lang="en-US" sz="2400" i="1"/>
                        <m:t>𝑞</m:t>
                      </m:r>
                    </m:oMath>
                  </m:oMathPara>
                </a14:m>
                <a:endParaRPr lang="en-US" sz="2400" dirty="0"/>
              </a:p>
              <a:p>
                <a:endParaRPr lang="en-US" sz="2400" dirty="0"/>
              </a:p>
            </p:txBody>
          </p:sp>
        </mc:Choice>
        <mc:Fallback>
          <p:sp>
            <p:nvSpPr>
              <p:cNvPr id="2" name="Rectangle 1"/>
              <p:cNvSpPr>
                <a:spLocks noRot="1" noChangeAspect="1" noMove="1" noResize="1" noEditPoints="1" noAdjustHandles="1" noChangeArrowheads="1" noChangeShapeType="1" noTextEdit="1"/>
              </p:cNvSpPr>
              <p:nvPr/>
            </p:nvSpPr>
            <p:spPr>
              <a:xfrm>
                <a:off x="838200" y="685800"/>
                <a:ext cx="7543800" cy="1569660"/>
              </a:xfrm>
              <a:prstGeom prst="rect">
                <a:avLst/>
              </a:prstGeom>
              <a:blipFill rotWithShape="1">
                <a:blip r:embed="rId2"/>
                <a:stretch>
                  <a:fillRect l="-1293" t="-3113"/>
                </a:stretch>
              </a:blipFill>
            </p:spPr>
            <p:txBody>
              <a:bodyPr/>
              <a:lstStyle/>
              <a:p>
                <a:r>
                  <a:rPr lang="en-US">
                    <a:noFill/>
                  </a:rPr>
                  <a:t> </a:t>
                </a:r>
              </a:p>
            </p:txBody>
          </p:sp>
        </mc:Fallback>
      </mc:AlternateContent>
    </p:spTree>
    <p:extLst>
      <p:ext uri="{BB962C8B-B14F-4D97-AF65-F5344CB8AC3E}">
        <p14:creationId xmlns:p14="http://schemas.microsoft.com/office/powerpoint/2010/main" val="13426385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6419349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0294509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2" name="Rectangle 1"/>
              <p:cNvSpPr/>
              <p:nvPr/>
            </p:nvSpPr>
            <p:spPr>
              <a:xfrm>
                <a:off x="990600" y="552271"/>
                <a:ext cx="7239000" cy="1200329"/>
              </a:xfrm>
              <a:prstGeom prst="rect">
                <a:avLst/>
              </a:prstGeom>
            </p:spPr>
            <p:txBody>
              <a:bodyPr wrap="square">
                <a:spAutoFit/>
              </a:bodyPr>
              <a:lstStyle/>
              <a:p>
                <a:r>
                  <a:rPr lang="en-US" sz="2400" b="1" dirty="0"/>
                  <a:t>Example:</a:t>
                </a:r>
                <a:r>
                  <a:rPr lang="en-US" sz="2400" dirty="0"/>
                  <a:t> Prove that the following transformation is canonical:</a:t>
                </a:r>
              </a:p>
              <a:p>
                <a:pPr/>
                <a14:m>
                  <m:oMathPara xmlns:m="http://schemas.openxmlformats.org/officeDocument/2006/math">
                    <m:oMathParaPr>
                      <m:jc m:val="centerGroup"/>
                    </m:oMathParaPr>
                    <m:oMath xmlns:m="http://schemas.openxmlformats.org/officeDocument/2006/math">
                      <m:r>
                        <a:rPr lang="en-US" sz="2400" i="1">
                          <a:latin typeface="Cambria Math"/>
                        </a:rPr>
                        <m:t>𝑄</m:t>
                      </m:r>
                      <m:r>
                        <a:rPr lang="en-US" sz="2400" i="1">
                          <a:latin typeface="Cambria Math"/>
                        </a:rPr>
                        <m:t>=</m:t>
                      </m:r>
                      <m:r>
                        <a:rPr lang="en-US" sz="2400" i="1">
                          <a:latin typeface="Cambria Math"/>
                        </a:rPr>
                        <m:t>𝑞</m:t>
                      </m:r>
                      <m:func>
                        <m:funcPr>
                          <m:ctrlPr>
                            <a:rPr lang="en-US" sz="2400" i="1">
                              <a:latin typeface="Cambria Math"/>
                            </a:rPr>
                          </m:ctrlPr>
                        </m:funcPr>
                        <m:fName>
                          <m:r>
                            <m:rPr>
                              <m:sty m:val="p"/>
                            </m:rPr>
                            <a:rPr lang="en-US" sz="2400">
                              <a:latin typeface="Cambria Math"/>
                            </a:rPr>
                            <m:t>tan</m:t>
                          </m:r>
                        </m:fName>
                        <m:e>
                          <m:r>
                            <a:rPr lang="en-US" sz="2400" i="1">
                              <a:latin typeface="Cambria Math"/>
                            </a:rPr>
                            <m:t>𝑝</m:t>
                          </m:r>
                        </m:e>
                      </m:func>
                      <m:r>
                        <a:rPr lang="en-US" sz="2400" i="1">
                          <a:latin typeface="Cambria Math"/>
                        </a:rPr>
                        <m:t>, </m:t>
                      </m:r>
                      <m:r>
                        <a:rPr lang="en-US" sz="2400" i="1">
                          <a:latin typeface="Cambria Math"/>
                        </a:rPr>
                        <m:t>𝑃</m:t>
                      </m:r>
                      <m:r>
                        <a:rPr lang="en-US" sz="2400" i="1">
                          <a:latin typeface="Cambria Math"/>
                        </a:rPr>
                        <m:t>=</m:t>
                      </m:r>
                      <m:func>
                        <m:funcPr>
                          <m:ctrlPr>
                            <a:rPr lang="en-US" sz="2400" i="1">
                              <a:latin typeface="Cambria Math"/>
                            </a:rPr>
                          </m:ctrlPr>
                        </m:funcPr>
                        <m:fName>
                          <m:r>
                            <m:rPr>
                              <m:sty m:val="p"/>
                            </m:rPr>
                            <a:rPr lang="en-US" sz="2400">
                              <a:latin typeface="Cambria Math"/>
                            </a:rPr>
                            <m:t>ln</m:t>
                          </m:r>
                        </m:fName>
                        <m:e>
                          <m:func>
                            <m:funcPr>
                              <m:ctrlPr>
                                <a:rPr lang="en-US" sz="2400" i="1">
                                  <a:latin typeface="Cambria Math"/>
                                </a:rPr>
                              </m:ctrlPr>
                            </m:funcPr>
                            <m:fName>
                              <m:r>
                                <m:rPr>
                                  <m:sty m:val="p"/>
                                </m:rPr>
                                <a:rPr lang="en-US" sz="2400">
                                  <a:latin typeface="Cambria Math"/>
                                </a:rPr>
                                <m:t>sin</m:t>
                              </m:r>
                            </m:fName>
                            <m:e>
                              <m:r>
                                <a:rPr lang="en-US" sz="2400" i="1">
                                  <a:latin typeface="Cambria Math"/>
                                </a:rPr>
                                <m:t>𝑝</m:t>
                              </m:r>
                            </m:e>
                          </m:func>
                        </m:e>
                      </m:func>
                    </m:oMath>
                  </m:oMathPara>
                </a14:m>
                <a:endParaRPr lang="en-US" sz="2400" dirty="0"/>
              </a:p>
            </p:txBody>
          </p:sp>
        </mc:Choice>
        <mc:Fallback>
          <p:sp>
            <p:nvSpPr>
              <p:cNvPr id="2" name="Rectangle 1"/>
              <p:cNvSpPr>
                <a:spLocks noRot="1" noChangeAspect="1" noMove="1" noResize="1" noEditPoints="1" noAdjustHandles="1" noChangeArrowheads="1" noChangeShapeType="1" noTextEdit="1"/>
              </p:cNvSpPr>
              <p:nvPr/>
            </p:nvSpPr>
            <p:spPr>
              <a:xfrm>
                <a:off x="990600" y="552271"/>
                <a:ext cx="7239000" cy="1200329"/>
              </a:xfrm>
              <a:prstGeom prst="rect">
                <a:avLst/>
              </a:prstGeom>
              <a:blipFill rotWithShape="1">
                <a:blip r:embed="rId2"/>
                <a:stretch>
                  <a:fillRect l="-1348" t="-4061" b="-4061"/>
                </a:stretch>
              </a:blipFill>
            </p:spPr>
            <p:txBody>
              <a:bodyPr/>
              <a:lstStyle/>
              <a:p>
                <a:r>
                  <a:rPr lang="en-US">
                    <a:noFill/>
                  </a:rPr>
                  <a:t> </a:t>
                </a:r>
              </a:p>
            </p:txBody>
          </p:sp>
        </mc:Fallback>
      </mc:AlternateContent>
    </p:spTree>
    <p:extLst>
      <p:ext uri="{BB962C8B-B14F-4D97-AF65-F5344CB8AC3E}">
        <p14:creationId xmlns:p14="http://schemas.microsoft.com/office/powerpoint/2010/main" val="28793072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87624" y="2773377"/>
            <a:ext cx="6696744" cy="1015663"/>
          </a:xfrm>
          <a:prstGeom prst="rect">
            <a:avLst/>
          </a:prstGeom>
          <a:noFill/>
        </p:spPr>
        <p:txBody>
          <a:bodyPr wrap="square" rtlCol="0">
            <a:spAutoFit/>
          </a:bodyPr>
          <a:lstStyle/>
          <a:p>
            <a:pPr algn="ctr"/>
            <a:r>
              <a:rPr lang="en-US" sz="6000" dirty="0" smtClean="0"/>
              <a:t>The End</a:t>
            </a:r>
            <a:endParaRPr lang="en-US" sz="6000" dirty="0"/>
          </a:p>
        </p:txBody>
      </p:sp>
    </p:spTree>
    <p:extLst>
      <p:ext uri="{BB962C8B-B14F-4D97-AF65-F5344CB8AC3E}">
        <p14:creationId xmlns:p14="http://schemas.microsoft.com/office/powerpoint/2010/main" val="219666703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2166</TotalTime>
  <Words>271</Words>
  <Application>Microsoft Office PowerPoint</Application>
  <PresentationFormat>On-screen Show (4:3)</PresentationFormat>
  <Paragraphs>56</Paragraphs>
  <Slides>18</Slides>
  <Notes>0</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Office Theme</vt:lpstr>
      <vt:lpstr>Revision</vt:lpstr>
      <vt:lpstr>Canonical Coordinates </vt:lpstr>
      <vt:lpstr>PowerPoint Presentation</vt:lpstr>
      <vt:lpstr>PowerPoint Presentation</vt:lpstr>
      <vt:lpstr>PowerPoint Presentation</vt:lpstr>
      <vt:lpstr>Direct Approach</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Revision</dc:title>
  <dc:creator>UMBER</dc:creator>
  <cp:lastModifiedBy>UMBER</cp:lastModifiedBy>
  <cp:revision>85</cp:revision>
  <dcterms:created xsi:type="dcterms:W3CDTF">2012-12-31T05:54:03Z</dcterms:created>
  <dcterms:modified xsi:type="dcterms:W3CDTF">2013-01-04T04:04:51Z</dcterms:modified>
</cp:coreProperties>
</file>