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85" r:id="rId5"/>
    <p:sldId id="286" r:id="rId6"/>
    <p:sldId id="287" r:id="rId7"/>
    <p:sldId id="288" r:id="rId8"/>
    <p:sldId id="295" r:id="rId9"/>
    <p:sldId id="289" r:id="rId10"/>
    <p:sldId id="290" r:id="rId11"/>
    <p:sldId id="291" r:id="rId12"/>
    <p:sldId id="292" r:id="rId13"/>
    <p:sldId id="296" r:id="rId14"/>
    <p:sldId id="297" r:id="rId15"/>
    <p:sldId id="294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8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3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4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1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61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9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66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0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FE3C-45BB-4724-A20A-D31830F1C500}" type="datetimeFigureOut">
              <a:rPr lang="en-US" smtClean="0"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B758D-E195-43F3-9424-47965AE83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lectures were about</a:t>
            </a:r>
          </a:p>
          <a:p>
            <a:endParaRPr lang="en-US" sz="2400" dirty="0"/>
          </a:p>
          <a:p>
            <a:r>
              <a:rPr lang="en-US" sz="2400" dirty="0" smtClean="0"/>
              <a:t>Hamiltonian, Construction of Hamiltonian, Hamilton’s Equations, Some applications of </a:t>
            </a:r>
            <a:r>
              <a:rPr lang="en-US" sz="2400" dirty="0"/>
              <a:t>Hamiltonian </a:t>
            </a:r>
            <a:r>
              <a:rPr lang="en-US" sz="2400" dirty="0" smtClean="0"/>
              <a:t>and </a:t>
            </a:r>
            <a:r>
              <a:rPr lang="en-US" sz="2400" dirty="0"/>
              <a:t>Hamilton’s Equations </a:t>
            </a:r>
            <a:r>
              <a:rPr lang="en-US" sz="2400" dirty="0" smtClean="0"/>
              <a:t>of Motion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12662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90600" y="1295400"/>
                <a:ext cx="7620000" cy="4793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Lagrange </a:t>
                </a:r>
                <a:r>
                  <a:rPr lang="en-US" sz="2400" b="1" dirty="0"/>
                  <a:t>brackets</a:t>
                </a:r>
                <a:r>
                  <a:rPr lang="en-US" sz="2400" dirty="0"/>
                  <a:t> are certain </a:t>
                </a:r>
                <a:r>
                  <a:rPr lang="en-US" sz="2400" dirty="0" smtClean="0"/>
                  <a:t>expressions</a:t>
                </a:r>
                <a:r>
                  <a:rPr lang="en-US" sz="2400" dirty="0"/>
                  <a:t> that were introduced by Joseph Louis </a:t>
                </a:r>
                <a:r>
                  <a:rPr lang="en-US" sz="2400" dirty="0" smtClean="0"/>
                  <a:t>Lagrange</a:t>
                </a:r>
                <a:r>
                  <a:rPr lang="en-US" sz="2400" dirty="0"/>
                  <a:t> </a:t>
                </a:r>
                <a:r>
                  <a:rPr lang="en-US" sz="2400" dirty="0" smtClean="0"/>
                  <a:t>in </a:t>
                </a:r>
                <a:r>
                  <a:rPr lang="en-US" sz="2400" dirty="0"/>
                  <a:t>1808–1810 for the purposes of mathematical formulation </a:t>
                </a:r>
                <a:r>
                  <a:rPr lang="en-US" sz="2400" dirty="0" smtClean="0"/>
                  <a:t>of classical </a:t>
                </a:r>
                <a:r>
                  <a:rPr lang="en-US" sz="2400" dirty="0"/>
                  <a:t>mechanics, but unlike the Poisson brackets, have fallen out of use.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/>
                  <a:t>Suppose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is a system of canonical coordinates on a phase space. If each of them is expressed as a function of two variables, </a:t>
                </a:r>
                <a:r>
                  <a:rPr lang="en-US" sz="2400" i="1" dirty="0"/>
                  <a:t>u</a:t>
                </a:r>
                <a:r>
                  <a:rPr lang="en-US" sz="2400" dirty="0"/>
                  <a:t> and </a:t>
                </a:r>
                <a:r>
                  <a:rPr lang="en-US" sz="2400" i="1" dirty="0"/>
                  <a:t>v</a:t>
                </a:r>
                <a:r>
                  <a:rPr lang="en-US" sz="2400" dirty="0"/>
                  <a:t>, then the Lagrange bracket of </a:t>
                </a:r>
                <a:r>
                  <a:rPr lang="en-US" sz="2400" i="1" dirty="0"/>
                  <a:t>u</a:t>
                </a:r>
                <a:r>
                  <a:rPr lang="en-US" sz="2400" dirty="0"/>
                  <a:t> and </a:t>
                </a:r>
                <a:r>
                  <a:rPr lang="en-US" sz="2400" i="1" dirty="0"/>
                  <a:t>v</a:t>
                </a:r>
                <a:r>
                  <a:rPr lang="en-US" sz="2400" dirty="0"/>
                  <a:t> is defined by the </a:t>
                </a:r>
                <a:r>
                  <a:rPr lang="en-US" sz="2400" dirty="0" smtClean="0"/>
                  <a:t>formula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𝑢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𝑣</m:t>
                                  </m:r>
                                </m:den>
                              </m:f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𝑢</m:t>
                                  </m:r>
                                </m:den>
                              </m:f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/>
                                    </a:rPr>
                                    <m:t>𝑣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295400"/>
                <a:ext cx="7620000" cy="4793876"/>
              </a:xfrm>
              <a:prstGeom prst="rect">
                <a:avLst/>
              </a:prstGeom>
              <a:blipFill rotWithShape="1">
                <a:blip r:embed="rId2"/>
                <a:stretch>
                  <a:fillRect l="-1280" t="-1018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Lagrange </a:t>
            </a:r>
            <a:r>
              <a:rPr lang="en-US" dirty="0" smtClean="0"/>
              <a:t>Brackets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84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62000" y="316909"/>
                <a:ext cx="7696200" cy="7683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Properties:</a:t>
                </a:r>
              </a:p>
              <a:p>
                <a:pPr marL="342900" lvl="0" indent="-342900" algn="just">
                  <a:buFont typeface="Wingdings" pitchFamily="2" charset="2"/>
                  <a:buChar char="§"/>
                </a:pPr>
                <a:r>
                  <a:rPr lang="en-US" sz="2400" dirty="0" smtClean="0"/>
                  <a:t>Lagrange </a:t>
                </a:r>
                <a:r>
                  <a:rPr lang="en-US" sz="2400" dirty="0"/>
                  <a:t>brackets do not depend on the system of canonical coordinates 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𝑄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another system of canonical coordinates, so </a:t>
                </a:r>
                <a:r>
                  <a:rPr lang="en-US" sz="2400" dirty="0" smtClean="0"/>
                  <a:t>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𝑞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𝑝</m:t>
                    </m:r>
                    <m:r>
                      <a:rPr lang="en-US" sz="2400" b="0" i="1" smtClean="0">
                        <a:latin typeface="Cambria Math"/>
                      </a:rPr>
                      <m:t>)→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𝑄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𝑃</m:t>
                        </m:r>
                      </m:e>
                    </m:d>
                  </m:oMath>
                </a14:m>
                <a:r>
                  <a:rPr lang="en-US" sz="2400" dirty="0" smtClean="0"/>
                  <a:t> is </a:t>
                </a:r>
                <a:r>
                  <a:rPr lang="en-US" sz="2400" dirty="0"/>
                  <a:t>a canonical transformation, then the Lagrange bracket is an invariant of the transformation, in the sense </a:t>
                </a:r>
                <a:r>
                  <a:rPr lang="en-US" sz="2400" dirty="0" smtClean="0"/>
                  <a:t>that</a:t>
                </a:r>
              </a:p>
              <a:p>
                <a:pPr lvl="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𝑢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𝑣</m:t>
                              </m:r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𝑄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/>
                  <a:t> </a:t>
                </a:r>
                <a:r>
                  <a:rPr lang="en-US" sz="2400" dirty="0" smtClean="0"/>
                  <a:t>    Therefore</a:t>
                </a:r>
                <a:r>
                  <a:rPr lang="en-US" sz="2400" dirty="0"/>
                  <a:t>, the subscripts indicating the canonical </a:t>
                </a:r>
                <a:r>
                  <a:rPr lang="en-US" sz="2400" dirty="0" smtClean="0"/>
                  <a:t>  </a:t>
                </a:r>
              </a:p>
              <a:p>
                <a:pPr algn="just"/>
                <a:r>
                  <a:rPr lang="en-US" sz="2400" dirty="0"/>
                  <a:t> </a:t>
                </a:r>
                <a:r>
                  <a:rPr lang="en-US" sz="2400" dirty="0" smtClean="0"/>
                  <a:t>    coordinates </a:t>
                </a:r>
                <a:r>
                  <a:rPr lang="en-US" sz="2400" dirty="0"/>
                  <a:t>are </a:t>
                </a:r>
                <a:r>
                  <a:rPr lang="en-US" sz="2400" dirty="0" smtClean="0"/>
                  <a:t>often omitted</a:t>
                </a:r>
              </a:p>
              <a:p>
                <a:pPr algn="just"/>
                <a:endParaRPr lang="en-US" sz="2400" dirty="0" smtClean="0"/>
              </a:p>
              <a:p>
                <a:pPr marL="342900" indent="-342900" algn="just">
                  <a:buFont typeface="Wingdings" pitchFamily="2" charset="2"/>
                  <a:buChar char="§"/>
                </a:pPr>
                <a:r>
                  <a:rPr lang="en-US" sz="2400" dirty="0" smtClean="0"/>
                  <a:t>The coordinates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on a phase space are canonical if and only if the Lagrange brackets between them have the </a:t>
                </a:r>
                <a:r>
                  <a:rPr lang="en-US" sz="2400" dirty="0" smtClean="0"/>
                  <a:t>form</a:t>
                </a:r>
              </a:p>
              <a:p>
                <a:pPr lvl="0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=0,</m:t>
                      </m:r>
                      <m:r>
                        <a:rPr lang="en-US" sz="240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=0,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/>
              </a:p>
              <a:p>
                <a:pPr lvl="0" algn="just"/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316909"/>
                <a:ext cx="7696200" cy="7683194"/>
              </a:xfrm>
              <a:prstGeom prst="rect">
                <a:avLst/>
              </a:prstGeom>
              <a:blipFill rotWithShape="1">
                <a:blip r:embed="rId2"/>
                <a:stretch>
                  <a:fillRect l="-1188" t="-635" r="-1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0944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649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</a:t>
            </a:r>
            <a:r>
              <a:rPr lang="en-US" dirty="0" smtClean="0"/>
              <a:t>Brackets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1419285"/>
            <a:ext cx="7620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/>
              <a:t>In mathematics and classical mechanics, the </a:t>
            </a:r>
            <a:r>
              <a:rPr lang="en-US" sz="2400" b="1" dirty="0"/>
              <a:t>Poisson bracket</a:t>
            </a:r>
            <a:r>
              <a:rPr lang="en-US" sz="2400" dirty="0"/>
              <a:t> is an important binary operation in </a:t>
            </a:r>
            <a:r>
              <a:rPr lang="en-US" sz="2400" dirty="0" smtClean="0"/>
              <a:t>Hamiltonian </a:t>
            </a:r>
            <a:r>
              <a:rPr lang="en-US" sz="2400" dirty="0"/>
              <a:t>mechanics, playing a central role in Hamilton's equations of motion, which govern the time-evolution of a Hamiltonian dynamical system. The Poisson bracket also distinguishes a certain class of coordinate-transformations, called </a:t>
            </a:r>
            <a:r>
              <a:rPr lang="en-US" sz="2400" i="1" dirty="0"/>
              <a:t>canonical transformations</a:t>
            </a:r>
            <a:r>
              <a:rPr lang="en-US" sz="2400" dirty="0"/>
              <a:t>, which maps canonical coordinate systems into canonical coordinate systems. (A "canonical coordinate system" consists of canonical position and momentum variables that satisfy canonical Poisson-bracket </a:t>
            </a:r>
            <a:r>
              <a:rPr lang="en-US" sz="2400" dirty="0" smtClean="0"/>
              <a:t>relations).</a:t>
            </a:r>
            <a:endParaRPr lang="en-US" sz="24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9738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1066800" y="1241086"/>
                <a:ext cx="7162800" cy="36063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From </a:t>
                </a:r>
                <a:r>
                  <a:rPr lang="en-US" sz="2400" dirty="0"/>
                  <a:t>Hamilton's equations we can easily calculate the rate of change of any </a:t>
                </a:r>
                <a:r>
                  <a:rPr lang="en-US" sz="2400" dirty="0" smtClean="0"/>
                  <a:t>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In canonical </a:t>
                </a:r>
                <a:r>
                  <a:rPr lang="en-US" sz="2400" dirty="0" smtClean="0"/>
                  <a:t>coordinates</a:t>
                </a:r>
                <a:r>
                  <a:rPr lang="en-US" sz="2400" dirty="0"/>
                  <a:t> on the phase space, given two </a:t>
                </a:r>
                <a:r>
                  <a:rPr lang="en-US" sz="2400" dirty="0" smtClean="0"/>
                  <a:t>functions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 smtClean="0"/>
                  <a:t>and</a:t>
                </a:r>
                <a:r>
                  <a:rPr lang="en-US" sz="2400" dirty="0"/>
                  <a:t> 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g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the Poisson bracket takes the </a:t>
                </a:r>
                <a:r>
                  <a:rPr lang="en-US" sz="2400" dirty="0" smtClean="0"/>
                  <a:t>form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[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  <m:r>
                            <a:rPr lang="en-US" sz="2400" i="1">
                              <a:latin typeface="Cambria Math"/>
                            </a:rPr>
                            <m:t>]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)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𝑔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4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𝑔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1241086"/>
                <a:ext cx="7162800" cy="3606372"/>
              </a:xfrm>
              <a:prstGeom prst="rect">
                <a:avLst/>
              </a:prstGeom>
              <a:blipFill rotWithShape="1">
                <a:blip r:embed="rId2"/>
                <a:stretch>
                  <a:fillRect l="-1277" t="-1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7777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0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38200" y="457200"/>
                <a:ext cx="78486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Properties:</a:t>
                </a:r>
              </a:p>
              <a:p>
                <a:endParaRPr lang="en-US" sz="2400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=−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In particular</a:t>
                </a: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2400" dirty="0" smtClean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h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h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57200"/>
                <a:ext cx="7848600" cy="2677656"/>
              </a:xfrm>
              <a:prstGeom prst="rect">
                <a:avLst/>
              </a:prstGeom>
              <a:blipFill rotWithShape="1">
                <a:blip r:embed="rId2"/>
                <a:stretch>
                  <a:fillRect l="-1243" t="-1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897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990600" y="769203"/>
                <a:ext cx="754380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/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𝑓h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r>
                        <a:rPr lang="en-US" sz="2400" i="1"/>
                        <m:t>𝑓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h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/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𝑔h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h</m:t>
                      </m:r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h</m:t>
                          </m:r>
                        </m:e>
                      </m:d>
                      <m:r>
                        <a:rPr lang="en-US" sz="2400" i="1"/>
                        <m:t>𝑔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769203"/>
                <a:ext cx="7543800" cy="830997"/>
              </a:xfrm>
              <a:prstGeom prst="rect">
                <a:avLst/>
              </a:prstGeom>
              <a:blipFill rotWithShape="1">
                <a:blip r:embed="rId2"/>
                <a:stretch>
                  <a:fillRect b="-8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5417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38200" y="762000"/>
                <a:ext cx="7543800" cy="1739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𝑡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/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𝑑𝑓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𝑔</m:t>
                          </m:r>
                        </m:e>
                      </m:d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𝑑𝑔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762000"/>
                <a:ext cx="7543800" cy="173996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9074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914400" y="838200"/>
                <a:ext cx="7315200" cy="15497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=0,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2400" i="1" smtClean="0">
                          <a:latin typeface="Cambria Math"/>
                        </a:rPr>
                        <m:t> 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𝛿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eqArr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0,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≠</m:t>
                              </m:r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𝑗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838200"/>
                <a:ext cx="7315200" cy="154972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8461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85800" y="838200"/>
                <a:ext cx="7848600" cy="8767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h</m:t>
                              </m:r>
                            </m:e>
                          </m:d>
                        </m:e>
                      </m:d>
                      <m:r>
                        <a:rPr lang="en-US" sz="2400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h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</m:d>
                        </m:e>
                      </m:d>
                      <m:r>
                        <a:rPr lang="en-US" sz="2400" i="1"/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h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𝑔</m:t>
                              </m:r>
                            </m:e>
                          </m:d>
                        </m:e>
                      </m:d>
                      <m:r>
                        <a:rPr lang="en-US" sz="2400" i="1"/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is  called the </a:t>
                </a:r>
                <a:r>
                  <a:rPr lang="en-US" sz="2400" b="1" dirty="0"/>
                  <a:t>Jacobi’s Identity</a:t>
                </a:r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838200"/>
                <a:ext cx="7848600" cy="876715"/>
              </a:xfrm>
              <a:prstGeom prst="rect">
                <a:avLst/>
              </a:prstGeom>
              <a:blipFill rotWithShape="1">
                <a:blip r:embed="rId2"/>
                <a:stretch>
                  <a:fillRect l="-1243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5053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066800" y="838200"/>
                <a:ext cx="7162800" cy="50365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</a:t>
                </a:r>
                <a:r>
                  <a:rPr lang="en-US" sz="2400" dirty="0"/>
                  <a:t> Hamilton's equations of motion have an equivalent expression in terms of the Poisson bracket. This may be most directly demonstrated in an explicit coordinate frame. Suppose that  </a:t>
                </a:r>
                <a14:m>
                  <m:oMath xmlns:m="http://schemas.openxmlformats.org/officeDocument/2006/math">
                    <m:r>
                      <a:rPr lang="en-US" sz="2400" i="1"/>
                      <m:t>𝑓</m:t>
                    </m:r>
                    <m:r>
                      <a:rPr lang="en-US" sz="2400" i="1"/>
                      <m:t>(</m:t>
                    </m:r>
                    <m:r>
                      <a:rPr lang="en-US" sz="2400" i="1"/>
                      <m:t>𝑞</m:t>
                    </m:r>
                    <m:r>
                      <a:rPr lang="en-US" sz="2400" i="1"/>
                      <m:t>,</m:t>
                    </m:r>
                    <m:r>
                      <a:rPr lang="en-US" sz="2400" i="1"/>
                      <m:t>𝑝</m:t>
                    </m:r>
                    <m:r>
                      <a:rPr lang="en-US" sz="2400" i="1"/>
                      <m:t>,</m:t>
                    </m:r>
                    <m:r>
                      <a:rPr lang="en-US" sz="2400" i="1"/>
                      <m:t>𝑡</m:t>
                    </m:r>
                    <m:r>
                      <a:rPr lang="en-US" sz="2400" i="1"/>
                      <m:t>) </m:t>
                    </m:r>
                  </m:oMath>
                </a14:m>
                <a:r>
                  <a:rPr lang="en-US" sz="2400" dirty="0"/>
                  <a:t> is a function </a:t>
                </a:r>
                <a:r>
                  <a:rPr lang="en-US" sz="2400" dirty="0"/>
                  <a:t>in space, then </a:t>
                </a:r>
                <a:r>
                  <a:rPr lang="en-US" sz="2400" dirty="0"/>
                  <a:t>from the multivariable chain rule, one has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𝑑𝑓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𝑓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𝑝</m:t>
                          </m:r>
                        </m:den>
                      </m:f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</m:t>
                          </m:r>
                          <m:r>
                            <a:rPr lang="en-US" sz="2400" i="1"/>
                            <m:t>𝑝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r>
                        <a:rPr lang="en-US" sz="2400" i="1"/>
                        <m:t>+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𝑓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𝑞</m:t>
                          </m:r>
                        </m:den>
                      </m:f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</m:t>
                          </m:r>
                          <m:r>
                            <a:rPr lang="en-US" sz="2400" i="1"/>
                            <m:t>𝑞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r>
                        <a:rPr lang="en-US" sz="2400" i="1"/>
                        <m:t>+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𝑓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𝑡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Further</a:t>
                </a:r>
                <a:r>
                  <a:rPr lang="en-US" sz="2400" dirty="0"/>
                  <a:t>, one may take </a:t>
                </a:r>
                <a:r>
                  <a:rPr lang="en-US" sz="2400" i="1" dirty="0"/>
                  <a:t>p</a:t>
                </a:r>
                <a:r>
                  <a:rPr lang="en-US" sz="2400" dirty="0"/>
                  <a:t> = </a:t>
                </a:r>
                <a:r>
                  <a:rPr lang="en-US" sz="2400" i="1" dirty="0"/>
                  <a:t>p</a:t>
                </a:r>
                <a:r>
                  <a:rPr lang="en-US" sz="2400" dirty="0"/>
                  <a:t>(</a:t>
                </a:r>
                <a:r>
                  <a:rPr lang="en-US" sz="2400" i="1" dirty="0"/>
                  <a:t>t</a:t>
                </a:r>
                <a:r>
                  <a:rPr lang="en-US" sz="2400" dirty="0"/>
                  <a:t>) and </a:t>
                </a:r>
                <a:r>
                  <a:rPr lang="en-US" sz="2400" i="1" dirty="0"/>
                  <a:t>q</a:t>
                </a:r>
                <a:r>
                  <a:rPr lang="en-US" sz="2400" dirty="0"/>
                  <a:t> = </a:t>
                </a:r>
                <a:r>
                  <a:rPr lang="en-US" sz="2400" i="1" dirty="0"/>
                  <a:t>q</a:t>
                </a:r>
                <a:r>
                  <a:rPr lang="en-US" sz="2400" dirty="0"/>
                  <a:t>(</a:t>
                </a:r>
                <a:r>
                  <a:rPr lang="en-US" sz="2400" i="1" dirty="0"/>
                  <a:t>t</a:t>
                </a:r>
                <a:r>
                  <a:rPr lang="en-US" sz="2400" dirty="0"/>
                  <a:t>) to be solutions to Hamilton's equations; that is</a:t>
                </a:r>
                <a:r>
                  <a:rPr lang="en-US" sz="2400" dirty="0"/>
                  <a:t>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𝑞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𝐻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𝑝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e>
                      </m:d>
                      <m:r>
                        <a:rPr lang="en-US" sz="2400"/>
                        <m:t>,</m:t>
                      </m:r>
                      <m:acc>
                        <m:accPr>
                          <m:chr m:val="̇"/>
                          <m:ctrlPr>
                            <a:rPr lang="en-US" sz="2400" i="1"/>
                          </m:ctrlPr>
                        </m:accPr>
                        <m:e>
                          <m:r>
                            <a:rPr lang="en-US" sz="2400" i="1"/>
                            <m:t>𝑝</m:t>
                          </m:r>
                        </m:e>
                      </m:acc>
                      <m:r>
                        <a:rPr lang="en-US" sz="2400" i="1"/>
                        <m:t>=</m:t>
                      </m:r>
                      <m:r>
                        <a:rPr lang="en-US" sz="2400" i="1"/>
                        <m:t>−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𝐻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𝑞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𝐻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𝑑𝑓</m:t>
                          </m:r>
                        </m:num>
                        <m:den>
                          <m:r>
                            <a:rPr lang="en-US" sz="2400" i="1"/>
                            <m:t>𝑑𝑡</m:t>
                          </m:r>
                        </m:den>
                      </m:f>
                      <m:r>
                        <a:rPr lang="en-US" sz="2400" i="1"/>
                        <m:t>=</m:t>
                      </m:r>
                      <m:d>
                        <m:dPr>
                          <m:ctrlPr>
                            <a:rPr lang="en-US" sz="2400" i="1"/>
                          </m:ctrlPr>
                        </m:dPr>
                        <m:e>
                          <m:f>
                            <m:fPr>
                              <m:ctrlPr>
                                <a:rPr lang="en-US" sz="2400" i="1"/>
                              </m:ctrlPr>
                            </m:fPr>
                            <m:num>
                              <m:r>
                                <a:rPr lang="en-US" sz="2400" i="1"/>
                                <m:t>𝜕</m:t>
                              </m:r>
                            </m:num>
                            <m:den>
                              <m:r>
                                <a:rPr lang="en-US" sz="2400" i="1"/>
                                <m:t>𝜕</m:t>
                              </m:r>
                              <m:r>
                                <a:rPr lang="en-US" sz="2400" i="1"/>
                                <m:t>𝑡</m:t>
                              </m:r>
                            </m:den>
                          </m:f>
                          <m:r>
                            <a:rPr lang="en-US" sz="2400" i="1"/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𝐻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.</m:t>
                              </m:r>
                            </m:e>
                          </m:d>
                        </m:e>
                      </m:d>
                      <m:r>
                        <a:rPr lang="en-US" sz="2400" i="1"/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838200"/>
                <a:ext cx="7162800" cy="5036507"/>
              </a:xfrm>
              <a:prstGeom prst="rect">
                <a:avLst/>
              </a:prstGeom>
              <a:blipFill rotWithShape="1">
                <a:blip r:embed="rId2"/>
                <a:stretch>
                  <a:fillRect l="-1277" t="-969" r="-12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7050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4841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3542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1966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1981</TotalTime>
  <Words>331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Revision</vt:lpstr>
      <vt:lpstr>Lagrange Brackets </vt:lpstr>
      <vt:lpstr>PowerPoint Presentation</vt:lpstr>
      <vt:lpstr>PowerPoint Presentation</vt:lpstr>
      <vt:lpstr>Poisson Brackets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UMBER</cp:lastModifiedBy>
  <cp:revision>71</cp:revision>
  <dcterms:created xsi:type="dcterms:W3CDTF">2012-12-31T05:54:03Z</dcterms:created>
  <dcterms:modified xsi:type="dcterms:W3CDTF">2013-01-03T02:01:52Z</dcterms:modified>
</cp:coreProperties>
</file>