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77" r:id="rId4"/>
    <p:sldId id="278" r:id="rId5"/>
    <p:sldId id="279" r:id="rId6"/>
    <p:sldId id="256" r:id="rId7"/>
    <p:sldId id="280" r:id="rId8"/>
    <p:sldId id="257" r:id="rId9"/>
    <p:sldId id="281" r:id="rId10"/>
    <p:sldId id="27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58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01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294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651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88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138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22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78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56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0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30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1765280"/>
            <a:ext cx="731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consists of:</a:t>
            </a:r>
          </a:p>
          <a:p>
            <a:endParaRPr lang="en-US" sz="2400" dirty="0"/>
          </a:p>
          <a:p>
            <a:r>
              <a:rPr lang="en-US" sz="2400" dirty="0" smtClean="0"/>
              <a:t>Lagrange’s Generalized Coordinates</a:t>
            </a:r>
          </a:p>
          <a:p>
            <a:endParaRPr lang="en-US" sz="2400" dirty="0" smtClean="0"/>
          </a:p>
          <a:p>
            <a:r>
              <a:rPr lang="en-US" sz="2400" dirty="0" smtClean="0"/>
              <a:t>Lagrange’s Generalized Velocities</a:t>
            </a:r>
          </a:p>
          <a:p>
            <a:endParaRPr lang="en-US" sz="2400" dirty="0"/>
          </a:p>
          <a:p>
            <a:r>
              <a:rPr lang="en-US" sz="2400" dirty="0" smtClean="0"/>
              <a:t>Generalized Forces</a:t>
            </a:r>
          </a:p>
          <a:p>
            <a:endParaRPr lang="en-US" sz="2400" dirty="0"/>
          </a:p>
          <a:p>
            <a:r>
              <a:rPr lang="en-US" sz="2400" dirty="0" smtClean="0"/>
              <a:t>Lagrange Equations of Motion for </a:t>
            </a:r>
            <a:r>
              <a:rPr lang="en-US" sz="2400" dirty="0" err="1" smtClean="0"/>
              <a:t>Holonomic</a:t>
            </a:r>
            <a:r>
              <a:rPr lang="en-US" sz="2400" dirty="0" smtClean="0"/>
              <a:t> Systems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8169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09600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/>
              <a:t>Example:</a:t>
            </a:r>
          </a:p>
          <a:p>
            <a:pPr algn="just"/>
            <a:r>
              <a:rPr lang="en-US" sz="2400" dirty="0" smtClean="0"/>
              <a:t>Find the Lagrange equations of motion for a particle moving in a potential field </a:t>
            </a:r>
            <a:r>
              <a:rPr lang="en-US" sz="2400" i="1" dirty="0" smtClean="0"/>
              <a:t>V(</a:t>
            </a:r>
            <a:r>
              <a:rPr lang="en-US" sz="2400" i="1" dirty="0" err="1" smtClean="0"/>
              <a:t>x,y,z</a:t>
            </a:r>
            <a:r>
              <a:rPr lang="en-US" sz="2400" i="1" dirty="0" smtClean="0"/>
              <a:t>)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01093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5441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09600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/>
              <a:t>Example:</a:t>
            </a:r>
          </a:p>
          <a:p>
            <a:pPr algn="just"/>
            <a:r>
              <a:rPr lang="en-US" sz="2400" dirty="0" smtClean="0"/>
              <a:t>Find the Lagrange equations of motion for a simple pendulum.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15133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2232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Generalized Momenta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8200" y="1676400"/>
                <a:ext cx="7315200" cy="4811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If </a:t>
                </a:r>
                <a:r>
                  <a:rPr lang="en-US" sz="2400" dirty="0" err="1" smtClean="0"/>
                  <a:t>x,y,z</a:t>
                </a:r>
                <a:r>
                  <a:rPr lang="en-US" sz="2400" dirty="0" smtClean="0"/>
                  <a:t> are the Cartesian coordinates at time t of a free particle in a potential field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𝑉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 smtClean="0"/>
                  <a:t> then </a:t>
                </a:r>
                <a:r>
                  <a:rPr lang="en-US" sz="2400" dirty="0" err="1" smtClean="0"/>
                  <a:t>x,y,z</a:t>
                </a:r>
                <a:r>
                  <a:rPr lang="en-US" sz="2400" dirty="0" smtClean="0"/>
                  <a:t> are also generalized coordinates.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 smtClean="0"/>
                  <a:t>The applied force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𝑭</m:t>
                    </m:r>
                  </m:oMath>
                </a14:m>
                <a:r>
                  <a:rPr lang="en-US" sz="2400" dirty="0" smtClean="0"/>
                  <a:t> on the particle has the components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den>
                      </m:f>
                      <m:r>
                        <a:rPr lang="en-US" sz="240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kinetic energy T is given by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where </a:t>
                </a:r>
                <a:r>
                  <a:rPr lang="en-US" sz="2400" dirty="0"/>
                  <a:t>m is the mass of the particle.</a:t>
                </a:r>
              </a:p>
              <a:p>
                <a:pPr algn="just"/>
                <a:endParaRPr lang="en-US" sz="2400" dirty="0" smtClean="0"/>
              </a:p>
              <a:p>
                <a:pPr algn="just"/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76400"/>
                <a:ext cx="7315200" cy="4811830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014" r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3796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838200" y="964751"/>
                <a:ext cx="7543800" cy="48264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L for the particle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</a:rPr>
                        <m:t>V</m:t>
                      </m:r>
                      <m:r>
                        <a:rPr lang="en-US" sz="2400">
                          <a:latin typeface="Cambria Math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</a:rPr>
                        <m:t>x</m:t>
                      </m:r>
                      <m:r>
                        <a:rPr lang="en-US" sz="2400">
                          <a:latin typeface="Cambria Math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</a:rPr>
                        <m:t>y</m:t>
                      </m:r>
                      <m:r>
                        <a:rPr lang="en-US" sz="2400">
                          <a:latin typeface="Cambria Math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</a:rPr>
                        <m:t>z</m:t>
                      </m:r>
                      <m:r>
                        <a:rPr lang="en-US" sz="240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>
                          <a:latin typeface="Cambria Math"/>
                        </a:rPr>
                        <m:t>,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sz="2400">
                          <a:latin typeface="Cambria Math"/>
                        </a:rPr>
                        <m:t>,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</m:acc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acc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Then Lagrange Equation of Motion turns out to be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o</a:t>
                </a:r>
                <a:r>
                  <a:rPr lang="en-US" sz="2400" dirty="0" smtClean="0"/>
                  <a:t>r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964751"/>
                <a:ext cx="7543800" cy="4826449"/>
              </a:xfrm>
              <a:prstGeom prst="rect">
                <a:avLst/>
              </a:prstGeom>
              <a:blipFill rotWithShape="1">
                <a:blip r:embed="rId2"/>
                <a:stretch>
                  <a:fillRect l="-1293" t="-1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6106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90600" y="2098221"/>
                <a:ext cx="7315200" cy="239757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 smtClean="0"/>
                  <a:t>Suppose the </a:t>
                </a:r>
                <a:r>
                  <a:rPr lang="en-US" sz="2400" dirty="0" err="1" smtClean="0"/>
                  <a:t>Lagrangian</a:t>
                </a:r>
                <a:r>
                  <a:rPr lang="en-US" sz="2400" dirty="0" smtClean="0"/>
                  <a:t> of a system does not contain some specific generalized coordinate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𝑗𝑝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 smtClean="0"/>
                  <a:t>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=0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𝑐𝑜𝑛𝑠𝑡𝑎𝑛𝑡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Then the coordinate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 smtClean="0"/>
                  <a:t> is called a cyclic coordinate or an ignorable coordinate.</a:t>
                </a:r>
              </a:p>
              <a:p>
                <a:pPr algn="just"/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098221"/>
                <a:ext cx="7315200" cy="2397579"/>
              </a:xfrm>
              <a:prstGeom prst="rect">
                <a:avLst/>
              </a:prstGeom>
              <a:blipFill rotWithShape="1">
                <a:blip r:embed="rId2"/>
                <a:stretch>
                  <a:fillRect l="-1333" t="-2030" r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Cyclic Coordinates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18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14400" y="459726"/>
                <a:ext cx="7696200" cy="60256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/>
                  <a:t>Example:</a:t>
                </a:r>
              </a:p>
              <a:p>
                <a:pPr algn="just"/>
                <a:r>
                  <a:rPr lang="en-US" sz="2400" dirty="0"/>
                  <a:t>Find equations of motion for a particle moving under the action of Newtonian inverse square law.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b="1" dirty="0"/>
                  <a:t>Solution:</a:t>
                </a:r>
              </a:p>
              <a:p>
                <a:pPr algn="just"/>
                <a:r>
                  <a:rPr lang="en-US" sz="2400" dirty="0" smtClean="0"/>
                  <a:t>For such a particle</a:t>
                </a:r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𝐺𝑀𝑚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𝐺𝑀𝑚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acc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acc>
                      <m:r>
                        <a:rPr lang="en-US" sz="2400">
                          <a:latin typeface="Cambria Math"/>
                          <a:ea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  <a:ea typeface="Cambria Math"/>
                        </a:rPr>
                        <m:t>constant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acc>
                      <m:r>
                        <a:rPr lang="en-US" sz="2400">
                          <a:latin typeface="Cambria Math"/>
                          <a:ea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  <a:ea typeface="Cambria Math"/>
                        </a:rPr>
                        <m:t>h</m:t>
                      </m:r>
                      <m:r>
                        <a:rPr lang="en-US" sz="2400">
                          <a:latin typeface="Cambria Math"/>
                          <a:ea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  <a:ea typeface="Cambria Math"/>
                        </a:rPr>
                        <m:t>constt</m:t>
                      </m:r>
                      <m:r>
                        <a:rPr lang="en-US" sz="240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 smtClean="0"/>
                  <a:t>Now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</m:acc>
                      </m:den>
                    </m:f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𝑚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𝑟</m:t>
                        </m:r>
                      </m:e>
                    </m:acc>
                    <m:r>
                      <a:rPr lang="en-US" sz="2400" i="1">
                        <a:latin typeface="Cambria Math"/>
                        <a:ea typeface="Cambria Math"/>
                      </a:rPr>
                      <m:t>,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𝜃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𝑚𝑟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𝐺𝑀𝑚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/>
              </a:p>
              <a:p>
                <a:pPr algn="just"/>
                <a:r>
                  <a:rPr lang="en-US" sz="2400" dirty="0"/>
                  <a:t>Corresponding Lagrange’s Equation is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e>
                      </m:acc>
                      <m:r>
                        <a:rPr lang="en-US" sz="2400" i="1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𝑚𝑟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𝐺𝑀𝑚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59726"/>
                <a:ext cx="7696200" cy="6025624"/>
              </a:xfrm>
              <a:prstGeom prst="rect">
                <a:avLst/>
              </a:prstGeom>
              <a:blipFill rotWithShape="1">
                <a:blip r:embed="rId2"/>
                <a:stretch>
                  <a:fillRect l="-1188" t="-809" r="-1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4145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18084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1048</TotalTime>
  <Words>507</Words>
  <Application>Microsoft Office PowerPoint</Application>
  <PresentationFormat>On-screen Show (4:3)</PresentationFormat>
  <Paragraphs>48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Revision</vt:lpstr>
      <vt:lpstr>PowerPoint Presentation</vt:lpstr>
      <vt:lpstr>PowerPoint Presentation</vt:lpstr>
      <vt:lpstr>PowerPoint Presentation</vt:lpstr>
      <vt:lpstr>PowerPoint Presentation</vt:lpstr>
      <vt:lpstr>Generalized Momenta</vt:lpstr>
      <vt:lpstr>PowerPoint Presentation</vt:lpstr>
      <vt:lpstr>Cyclic Coordinates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Generalized Coordinates of Lagrange</dc:title>
  <dc:creator>UMBER</dc:creator>
  <cp:lastModifiedBy>UMBER</cp:lastModifiedBy>
  <cp:revision>50</cp:revision>
  <dcterms:created xsi:type="dcterms:W3CDTF">2012-12-26T14:07:23Z</dcterms:created>
  <dcterms:modified xsi:type="dcterms:W3CDTF">2012-12-30T13:18:10Z</dcterms:modified>
</cp:coreProperties>
</file>