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7" r:id="rId10"/>
    <p:sldId id="264" r:id="rId11"/>
    <p:sldId id="262" r:id="rId12"/>
    <p:sldId id="265" r:id="rId13"/>
    <p:sldId id="268" r:id="rId14"/>
    <p:sldId id="271" r:id="rId15"/>
    <p:sldId id="269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5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0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5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8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3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2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8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6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58ABE-D3F0-49C6-A63D-22A0B9980551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4204-0F35-416D-82BB-305263AE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3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Method of Lagrange Multipliers</a:t>
            </a:r>
          </a:p>
          <a:p>
            <a:endParaRPr lang="en-US" sz="2400" dirty="0" smtClean="0"/>
          </a:p>
          <a:p>
            <a:r>
              <a:rPr lang="en-US" sz="2400" dirty="0" smtClean="0"/>
              <a:t>Equation of motion for </a:t>
            </a:r>
            <a:r>
              <a:rPr lang="en-US" sz="2400" dirty="0" err="1" smtClean="0"/>
              <a:t>Holonomic</a:t>
            </a:r>
            <a:r>
              <a:rPr lang="en-US" sz="2400" dirty="0" smtClean="0"/>
              <a:t> </a:t>
            </a:r>
            <a:r>
              <a:rPr lang="en-US" sz="2400" dirty="0" err="1" smtClean="0"/>
              <a:t>Sytems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816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Generalized Coordinates of Lagrange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8200" y="1676400"/>
                <a:ext cx="7315200" cy="4225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A system of n particles subject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 smtClean="0"/>
                  <a:t> equations of constraints has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=3</m:t>
                    </m:r>
                    <m:r>
                      <a:rPr lang="en-US" sz="2400" b="0" i="1" smtClean="0">
                        <a:latin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 smtClean="0"/>
                  <a:t> degrees of freedom.</a:t>
                </a:r>
              </a:p>
              <a:p>
                <a:pPr algn="just"/>
                <a:r>
                  <a:rPr lang="en-US" sz="2400" dirty="0" smtClean="0"/>
                  <a:t>Some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 smtClean="0"/>
                  <a:t>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 Cartesian coordinates defining the configuration of the system may be obtained in terms of the other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=3</m:t>
                    </m:r>
                    <m:r>
                      <a:rPr lang="en-US" sz="2400" b="0" i="1" smtClean="0">
                        <a:latin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 smtClean="0"/>
                  <a:t> coordinates using the equations of constraint. We shall denote these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independent coordinates, called natural coordinates of the system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,…,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Since the other coordinates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+2</m:t>
                        </m:r>
                      </m:sub>
                    </m:sSub>
                  </m:oMath>
                </a14:m>
                <a:r>
                  <a:rPr lang="en-US" sz="2400" dirty="0" smtClean="0"/>
                  <a:t>,…,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are known when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𝑗</m:t>
                    </m:r>
                    <m:r>
                      <a:rPr lang="en-US" sz="2400" b="0" i="1" smtClean="0">
                        <a:latin typeface="Cambria Math"/>
                      </a:rPr>
                      <m:t>=1,2,…,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are known, the natural coordinates completely define the configuration of the system.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76400"/>
                <a:ext cx="7315200" cy="4225003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154" r="-1250" b="-2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796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533400"/>
                <a:ext cx="7315200" cy="583416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/>
                  <a:t>Let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b</a:t>
                </a:r>
                <a:r>
                  <a:rPr lang="en-US" sz="2400" dirty="0" smtClean="0"/>
                  <a:t>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functions of the natural coordinates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 smtClean="0"/>
                  <a:t> with a non-vanishing </a:t>
                </a:r>
                <a:r>
                  <a:rPr lang="en-US" sz="2400" dirty="0" err="1" smtClean="0"/>
                  <a:t>Jacobian</a:t>
                </a:r>
                <a:r>
                  <a:rPr lang="en-US" sz="2400" dirty="0" smtClean="0"/>
                  <a:t> of transformations.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𝐽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≠0,</m:t>
                    </m:r>
                  </m:oMath>
                </a14:m>
                <a:r>
                  <a:rPr lang="en-US" sz="2400" dirty="0" smtClean="0"/>
                  <a:t> the inverse transformation exists and we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33400"/>
                <a:ext cx="7315200" cy="5834161"/>
              </a:xfrm>
              <a:prstGeom prst="rect">
                <a:avLst/>
              </a:prstGeom>
              <a:blipFill rotWithShape="1">
                <a:blip r:embed="rId2"/>
                <a:stretch>
                  <a:fillRect l="-1333" t="-836" r="-1250" b="-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11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2133600"/>
                <a:ext cx="7239000" cy="2478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Therefore, given a set of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the natural coordinates are uniquely determined and therefore the configuration of the system is fully defined. In this manner,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 smtClean="0"/>
                  <a:t> provide a set of coordinates for the system and are called the generalized coordinates of Lagrange.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133600"/>
                <a:ext cx="7239000" cy="2478114"/>
              </a:xfrm>
              <a:prstGeom prst="rect">
                <a:avLst/>
              </a:prstGeom>
              <a:blipFill rotWithShape="1">
                <a:blip r:embed="rId2"/>
                <a:stretch>
                  <a:fillRect l="-1348" t="-1720" r="-1264" b="-4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7921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Lagrange’s Equation of Motion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90600" y="1676400"/>
                <a:ext cx="7315200" cy="3765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Consider a system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 particles subject to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 smtClean="0"/>
                  <a:t> equations of constraint having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=3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 smtClean="0"/>
                  <a:t> degrees </a:t>
                </a:r>
                <a:r>
                  <a:rPr lang="en-US" sz="2400" dirty="0"/>
                  <a:t>o</a:t>
                </a:r>
                <a:r>
                  <a:rPr lang="en-US" sz="2400" dirty="0" smtClean="0"/>
                  <a:t>f freedom. Therefore the system is described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generalized coordinates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 smtClean="0"/>
                  <a:t> which are functions of time.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We start with D’ Alembert’s principle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676400"/>
                <a:ext cx="7315200" cy="3765326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294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3461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1016272"/>
                <a:ext cx="7315200" cy="37832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Therefore we may write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;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Expressing the components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of virtual displacement in terms of the generalized coordinates while ignoring the variations with respect to t, we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𝑖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Since the virtual displacement is defined for a given moment of time</a:t>
                </a:r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016272"/>
                <a:ext cx="7315200" cy="3783280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290" r="-1250" b="-2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2539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66800" y="609600"/>
                <a:ext cx="7467600" cy="46770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Now </a:t>
                </a:r>
                <a:r>
                  <a:rPr lang="en-US" sz="2400" dirty="0"/>
                  <a:t>consider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</m:e>
                          </m:nary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are called the components of generalized force or simply the generalized force</a:t>
                </a:r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609600"/>
                <a:ext cx="7467600" cy="4677050"/>
              </a:xfrm>
              <a:prstGeom prst="rect">
                <a:avLst/>
              </a:prstGeom>
              <a:blipFill rotWithShape="1">
                <a:blip r:embed="rId2"/>
                <a:stretch>
                  <a:fillRect l="-1224" t="-1043" r="-1224" b="-2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339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43000" y="1132475"/>
                <a:ext cx="7239000" cy="4811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Now </a:t>
                </a:r>
                <a:r>
                  <a:rPr lang="en-US" sz="2400" dirty="0"/>
                  <a:t>consider the second term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Note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Also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 smtClean="0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132475"/>
                <a:ext cx="7239000" cy="4811125"/>
              </a:xfrm>
              <a:prstGeom prst="rect">
                <a:avLst/>
              </a:prstGeom>
              <a:blipFill rotWithShape="1">
                <a:blip r:embed="rId2"/>
                <a:stretch>
                  <a:fillRect l="-1348" t="-1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0185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371600" y="1676400"/>
                <a:ext cx="6553200" cy="33205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Now we observe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Also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676400"/>
                <a:ext cx="6553200" cy="3320524"/>
              </a:xfrm>
              <a:prstGeom prst="rect">
                <a:avLst/>
              </a:prstGeom>
              <a:blipFill rotWithShape="1">
                <a:blip r:embed="rId2"/>
                <a:stretch>
                  <a:fillRect l="-1395" t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8312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90600" y="1066800"/>
                <a:ext cx="7315200" cy="5061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Now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Also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240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𝑗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Thus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066800"/>
                <a:ext cx="7315200" cy="5061642"/>
              </a:xfrm>
              <a:prstGeom prst="rect">
                <a:avLst/>
              </a:prstGeom>
              <a:blipFill rotWithShape="1">
                <a:blip r:embed="rId2"/>
                <a:stretch>
                  <a:fillRect l="-1333" t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500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43000" y="1066800"/>
                <a:ext cx="7315200" cy="4007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Thus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.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066800"/>
                <a:ext cx="7315200" cy="4007507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9823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447800" y="1066800"/>
                <a:ext cx="6324600" cy="4761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Thus the D’ Alembert’s principle becomes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𝑘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Thus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These equations are called </a:t>
                </a:r>
                <a:r>
                  <a:rPr lang="en-US" sz="2400" b="1" dirty="0" smtClean="0"/>
                  <a:t>Lagrange’s Equations of Motion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1066800"/>
                <a:ext cx="6324600" cy="4761496"/>
              </a:xfrm>
              <a:prstGeom prst="rect">
                <a:avLst/>
              </a:prstGeom>
              <a:blipFill rotWithShape="1">
                <a:blip r:embed="rId2"/>
                <a:stretch>
                  <a:fillRect l="-1543" t="-1024" r="-289" b="-1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1085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43000" y="914400"/>
                <a:ext cx="6934200" cy="429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If the force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𝑭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is derivable from a potential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𝑉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,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/>
                            </a:rPr>
                            <m:t>,−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r>
                  <a:rPr lang="en-US" sz="2400" dirty="0" smtClean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=(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nary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914400"/>
                <a:ext cx="6934200" cy="4291368"/>
              </a:xfrm>
              <a:prstGeom prst="rect">
                <a:avLst/>
              </a:prstGeom>
              <a:blipFill rotWithShape="1">
                <a:blip r:embed="rId2"/>
                <a:stretch>
                  <a:fillRect l="-1407" t="-1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5977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219200" y="1752600"/>
                <a:ext cx="6858000" cy="3469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Thus the components of the generalized force are also derivable from the potential. We also observe that V being a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/>
                  <a:t> and not of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/>
                  <a:t>, so we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acc>
                        </m:den>
                      </m:f>
                      <m:r>
                        <a:rPr lang="en-US" sz="240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Thus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𝑇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acc>
                        </m:den>
                      </m:f>
                      <m:r>
                        <a:rPr lang="en-US" sz="240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acc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1752600"/>
                <a:ext cx="6858000" cy="3469604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406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889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95400" y="533400"/>
                <a:ext cx="6477000" cy="5342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Thus Lagrange’s Equations of motion become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We define the function (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, kinetic-potential)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400" b="0" i="0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Thus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Equations of Motion of the second kind are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533400"/>
                <a:ext cx="6477000" cy="5342296"/>
              </a:xfrm>
              <a:prstGeom prst="rect">
                <a:avLst/>
              </a:prstGeom>
              <a:blipFill rotWithShape="1">
                <a:blip r:embed="rId2"/>
                <a:stretch>
                  <a:fillRect l="-1507" t="-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3864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18084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2025</Words>
  <Application>Microsoft Office PowerPoint</Application>
  <PresentationFormat>On-screen Show (4:3)</PresentationFormat>
  <Paragraphs>86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Revision</vt:lpstr>
      <vt:lpstr>Generalized Coordinates of Lagrange</vt:lpstr>
      <vt:lpstr>PowerPoint Presentation</vt:lpstr>
      <vt:lpstr>PowerPoint Presentation</vt:lpstr>
      <vt:lpstr>Lagrange’s Equation of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Generalized Coordinates of Lagrange</dc:title>
  <dc:creator>UMBER</dc:creator>
  <cp:lastModifiedBy>UMBER</cp:lastModifiedBy>
  <cp:revision>26</cp:revision>
  <dcterms:created xsi:type="dcterms:W3CDTF">2012-12-26T14:07:23Z</dcterms:created>
  <dcterms:modified xsi:type="dcterms:W3CDTF">2012-12-29T10:12:00Z</dcterms:modified>
</cp:coreProperties>
</file>