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1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6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3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02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1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8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34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26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5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9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34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6E71C-CA60-4AAE-8A35-070062863FD9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E3AF9-1AA9-4C12-A03B-561BB36D7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11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Virtual 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43000" y="1447800"/>
                <a:ext cx="73152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Let </a:t>
                </a:r>
                <a:r>
                  <a:rPr lang="en-US" sz="2400" b="1" i="1" dirty="0" smtClean="0"/>
                  <a:t>F</a:t>
                </a:r>
                <a:r>
                  <a:rPr lang="en-US" sz="2400" i="1" baseline="-25000" dirty="0" smtClean="0"/>
                  <a:t>i</a:t>
                </a:r>
                <a:r>
                  <a:rPr lang="en-US" sz="2400" dirty="0" smtClean="0"/>
                  <a:t> be the acting force in the absence of friction respectively on the particle </a:t>
                </a:r>
                <a:r>
                  <a:rPr lang="en-US" sz="2400" b="1" i="1" dirty="0" smtClean="0"/>
                  <a:t>P</a:t>
                </a:r>
                <a:r>
                  <a:rPr lang="en-US" sz="2400" i="1" baseline="-25000" dirty="0" smtClean="0"/>
                  <a:t>i</a:t>
                </a:r>
                <a:r>
                  <a:rPr lang="en-US" sz="2400" i="1" dirty="0" smtClean="0"/>
                  <a:t>, </a:t>
                </a:r>
                <a:r>
                  <a:rPr lang="en-US" sz="2400" i="1" dirty="0" err="1" smtClean="0"/>
                  <a:t>i</a:t>
                </a:r>
                <a:r>
                  <a:rPr lang="en-US" sz="2400" i="1" dirty="0" smtClean="0"/>
                  <a:t>=1,2,…,n</a:t>
                </a:r>
                <a:r>
                  <a:rPr lang="en-US" sz="2400" dirty="0" smtClean="0"/>
                  <a:t>, subject to constraints because of which there arise forces of reaction </a:t>
                </a:r>
                <a:r>
                  <a:rPr lang="en-US" sz="2400" b="1" i="1" dirty="0" err="1" smtClean="0"/>
                  <a:t>R</a:t>
                </a:r>
                <a:r>
                  <a:rPr lang="en-US" sz="2400" i="1" baseline="-25000" dirty="0" err="1" smtClean="0"/>
                  <a:t>i</a:t>
                </a:r>
                <a:r>
                  <a:rPr lang="en-US" sz="2400" i="1" dirty="0" smtClean="0"/>
                  <a:t>, </a:t>
                </a:r>
                <a:r>
                  <a:rPr lang="en-US" sz="2400" i="1" dirty="0" err="1" smtClean="0"/>
                  <a:t>i</a:t>
                </a:r>
                <a:r>
                  <a:rPr lang="en-US" sz="2400" i="1" dirty="0" smtClean="0"/>
                  <a:t>=1,2,…,n</a:t>
                </a:r>
                <a:r>
                  <a:rPr lang="en-US" sz="2400" dirty="0" smtClean="0"/>
                  <a:t>. The work done by the acting forces </a:t>
                </a:r>
                <a:r>
                  <a:rPr lang="en-US" sz="2400" b="1" i="1" dirty="0" smtClean="0"/>
                  <a:t>F</a:t>
                </a:r>
                <a:r>
                  <a:rPr lang="en-US" sz="2400" i="1" baseline="-25000" dirty="0" smtClean="0"/>
                  <a:t>i</a:t>
                </a:r>
                <a:r>
                  <a:rPr lang="en-US" sz="2400" dirty="0" smtClean="0"/>
                  <a:t> is a virtual displacement called the </a:t>
                </a:r>
                <a:r>
                  <a:rPr lang="en-US" sz="2400" b="1" dirty="0" smtClean="0"/>
                  <a:t>virtual work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Let these </a:t>
                </a:r>
                <a:r>
                  <a:rPr lang="en-US" sz="2400" i="1" dirty="0" smtClean="0"/>
                  <a:t>n</a:t>
                </a:r>
                <a:r>
                  <a:rPr lang="en-US" sz="2400" dirty="0" smtClean="0"/>
                  <a:t> particles make a system and let this system be in equilibrium under the acting forces </a:t>
                </a:r>
                <a:r>
                  <a:rPr lang="en-US" sz="2400" b="1" i="1" dirty="0" smtClean="0"/>
                  <a:t>F</a:t>
                </a:r>
                <a:r>
                  <a:rPr lang="en-US" sz="2400" i="1" baseline="-25000" dirty="0" smtClean="0"/>
                  <a:t>i</a:t>
                </a:r>
                <a:r>
                  <a:rPr lang="en-US" sz="2400" dirty="0" smtClean="0"/>
                  <a:t> and the reaction </a:t>
                </a:r>
                <a:r>
                  <a:rPr lang="en-US" sz="2400" i="1" dirty="0" err="1" smtClean="0"/>
                  <a:t>R</a:t>
                </a:r>
                <a:r>
                  <a:rPr lang="en-US" sz="2400" i="1" baseline="-25000" dirty="0" err="1" smtClean="0"/>
                  <a:t>i</a:t>
                </a:r>
                <a:r>
                  <a:rPr lang="en-US" sz="2400" i="1" dirty="0" smtClean="0"/>
                  <a:t>, </a:t>
                </a:r>
                <a:r>
                  <a:rPr lang="en-US" sz="2400" i="1" dirty="0" err="1" smtClean="0"/>
                  <a:t>i</a:t>
                </a:r>
                <a:r>
                  <a:rPr lang="en-US" sz="2400" i="1" dirty="0" smtClean="0"/>
                  <a:t>=1,2,…,n</a:t>
                </a:r>
                <a:r>
                  <a:rPr lang="en-US" sz="2400" dirty="0" smtClean="0"/>
                  <a:t>.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1" i="1">
                          <a:latin typeface="Cambria Math"/>
                        </a:rPr>
                        <m:t>𝟎</m:t>
                      </m:r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𝑖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447800"/>
                <a:ext cx="7315200" cy="4893647"/>
              </a:xfrm>
              <a:prstGeom prst="rect">
                <a:avLst/>
              </a:prstGeom>
              <a:blipFill rotWithShape="1">
                <a:blip r:embed="rId2"/>
                <a:stretch>
                  <a:fillRect l="-1333" t="-998" r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398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19200" y="685800"/>
                <a:ext cx="7315200" cy="5117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be an arbitrary virtual displacement of the particle </a:t>
                </a:r>
                <a:r>
                  <a:rPr lang="en-US" sz="2400" b="1" i="1" dirty="0"/>
                  <a:t>P</a:t>
                </a:r>
                <a:r>
                  <a:rPr lang="en-US" sz="2400" i="1" baseline="-25000" dirty="0"/>
                  <a:t>i</a:t>
                </a:r>
                <a:r>
                  <a:rPr lang="en-US" sz="2400" i="1" dirty="0"/>
                  <a:t>, </a:t>
                </a:r>
                <a:r>
                  <a:rPr lang="en-US" sz="2400" i="1" dirty="0" err="1"/>
                  <a:t>i</a:t>
                </a:r>
                <a:r>
                  <a:rPr lang="en-US" sz="2400" i="1" dirty="0"/>
                  <a:t>=1,2,…,n.</a:t>
                </a:r>
                <a:r>
                  <a:rPr lang="en-US" sz="2400" dirty="0"/>
                  <a:t> Then the work done by the forces on the system in this virtual displacement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𝑊</m:t>
                    </m:r>
                  </m:oMath>
                </a14:m>
                <a:r>
                  <a:rPr lang="en-US" sz="2400" dirty="0"/>
                  <a:t> is the virtual work by the acting forces on the system.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85800"/>
                <a:ext cx="7315200" cy="5117491"/>
              </a:xfrm>
              <a:prstGeom prst="rect">
                <a:avLst/>
              </a:prstGeom>
              <a:blipFill rotWithShape="1">
                <a:blip r:embed="rId2"/>
                <a:stretch>
                  <a:fillRect l="-1250" t="-35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4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66800" y="724653"/>
                <a:ext cx="7315200" cy="6072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The work done on the reaction forces in the absence of friction, in a virtual displacement is a non-negative number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≥0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We know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is also a virtual displacement,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.(−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≥0⇒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≤0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Thus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=−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724653"/>
                <a:ext cx="7315200" cy="6072945"/>
              </a:xfrm>
              <a:prstGeom prst="rect">
                <a:avLst/>
              </a:prstGeom>
              <a:blipFill rotWithShape="1">
                <a:blip r:embed="rId2"/>
                <a:stretch>
                  <a:fillRect l="-1250" t="-803" b="-7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569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0849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382</Words>
  <Application>Microsoft Office PowerPoint</Application>
  <PresentationFormat>On-screen Show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The Principle of Virtual Work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5</cp:revision>
  <dcterms:created xsi:type="dcterms:W3CDTF">2012-12-24T23:18:04Z</dcterms:created>
  <dcterms:modified xsi:type="dcterms:W3CDTF">2012-12-25T15:30:40Z</dcterms:modified>
</cp:coreProperties>
</file>