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4" r:id="rId4"/>
    <p:sldId id="295" r:id="rId5"/>
    <p:sldId id="258" r:id="rId6"/>
    <p:sldId id="260" r:id="rId7"/>
    <p:sldId id="262" r:id="rId8"/>
    <p:sldId id="292" r:id="rId9"/>
    <p:sldId id="293" r:id="rId10"/>
    <p:sldId id="267" r:id="rId11"/>
    <p:sldId id="299" r:id="rId12"/>
    <p:sldId id="297" r:id="rId13"/>
    <p:sldId id="301" r:id="rId14"/>
    <p:sldId id="296" r:id="rId15"/>
    <p:sldId id="298" r:id="rId16"/>
    <p:sldId id="300" r:id="rId17"/>
    <p:sldId id="302" r:id="rId18"/>
    <p:sldId id="303" r:id="rId19"/>
    <p:sldId id="304" r:id="rId20"/>
    <p:sldId id="305" r:id="rId21"/>
    <p:sldId id="306" r:id="rId22"/>
    <p:sldId id="312" r:id="rId23"/>
    <p:sldId id="311" r:id="rId24"/>
    <p:sldId id="313" r:id="rId25"/>
    <p:sldId id="314" r:id="rId26"/>
    <p:sldId id="315" r:id="rId27"/>
    <p:sldId id="316" r:id="rId28"/>
    <p:sldId id="331" r:id="rId29"/>
    <p:sldId id="332" r:id="rId30"/>
    <p:sldId id="333" r:id="rId31"/>
    <p:sldId id="334" r:id="rId32"/>
    <p:sldId id="335" r:id="rId33"/>
    <p:sldId id="336" r:id="rId34"/>
    <p:sldId id="307" r:id="rId35"/>
    <p:sldId id="308" r:id="rId36"/>
    <p:sldId id="309" r:id="rId37"/>
    <p:sldId id="310" r:id="rId38"/>
    <p:sldId id="317" r:id="rId39"/>
    <p:sldId id="318" r:id="rId40"/>
    <p:sldId id="319" r:id="rId41"/>
    <p:sldId id="320" r:id="rId42"/>
    <p:sldId id="321" r:id="rId43"/>
    <p:sldId id="322" r:id="rId44"/>
    <p:sldId id="329" r:id="rId45"/>
    <p:sldId id="323" r:id="rId46"/>
    <p:sldId id="330" r:id="rId47"/>
    <p:sldId id="324" r:id="rId48"/>
    <p:sldId id="325" r:id="rId49"/>
    <p:sldId id="326" r:id="rId50"/>
    <p:sldId id="327" r:id="rId51"/>
    <p:sldId id="328" r:id="rId52"/>
  </p:sldIdLst>
  <p:sldSz cx="9144000" cy="6858000" type="screen4x3"/>
  <p:notesSz cx="6858000" cy="9144000"/>
  <p:custDataLst>
    <p:tags r:id="rId5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76" autoAdjust="0"/>
  </p:normalViewPr>
  <p:slideViewPr>
    <p:cSldViewPr>
      <p:cViewPr>
        <p:scale>
          <a:sx n="94" d="100"/>
          <a:sy n="94" d="100"/>
        </p:scale>
        <p:origin x="-88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B33B6F-A808-41A6-AB66-4B09687609E2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5DE1DC-96CD-4349-9568-07C52CD7877E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800" dirty="0" smtClean="0"/>
            <a:t>Mechanics</a:t>
          </a:r>
          <a:endParaRPr lang="en-US" sz="2800" dirty="0"/>
        </a:p>
      </dgm:t>
    </dgm:pt>
    <dgm:pt modelId="{8779D31A-C541-4CA4-9519-88371DAB77B3}" type="parTrans" cxnId="{13C297E5-FB8A-48C0-9D23-0E0A46CBF0C7}">
      <dgm:prSet/>
      <dgm:spPr/>
      <dgm:t>
        <a:bodyPr/>
        <a:lstStyle/>
        <a:p>
          <a:endParaRPr lang="en-US"/>
        </a:p>
      </dgm:t>
    </dgm:pt>
    <dgm:pt modelId="{3B770AD2-D5F2-49F3-9ED3-FDD818C16B70}" type="sibTrans" cxnId="{13C297E5-FB8A-48C0-9D23-0E0A46CBF0C7}">
      <dgm:prSet/>
      <dgm:spPr/>
      <dgm:t>
        <a:bodyPr/>
        <a:lstStyle/>
        <a:p>
          <a:endParaRPr lang="en-US"/>
        </a:p>
      </dgm:t>
    </dgm:pt>
    <dgm:pt modelId="{8F03C187-DE55-4574-B8A3-34E857C6A501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800" b="1" dirty="0" smtClean="0"/>
            <a:t>Kinematics</a:t>
          </a:r>
        </a:p>
        <a:p>
          <a:r>
            <a:rPr lang="en-US" sz="1800" dirty="0" smtClean="0"/>
            <a:t> (deals with the geometry of motion)</a:t>
          </a:r>
          <a:endParaRPr lang="en-US" sz="1800" dirty="0"/>
        </a:p>
      </dgm:t>
    </dgm:pt>
    <dgm:pt modelId="{4FAC8614-3D72-463E-B945-A678B872A153}" type="parTrans" cxnId="{98CF626A-38D5-4397-9C7D-8844C317BFE2}">
      <dgm:prSet/>
      <dgm:spPr/>
      <dgm:t>
        <a:bodyPr/>
        <a:lstStyle/>
        <a:p>
          <a:endParaRPr lang="en-US"/>
        </a:p>
      </dgm:t>
    </dgm:pt>
    <dgm:pt modelId="{5B84909A-7320-4E81-ABD4-54C20F400207}" type="sibTrans" cxnId="{98CF626A-38D5-4397-9C7D-8844C317BFE2}">
      <dgm:prSet/>
      <dgm:spPr/>
      <dgm:t>
        <a:bodyPr/>
        <a:lstStyle/>
        <a:p>
          <a:endParaRPr lang="en-US"/>
        </a:p>
      </dgm:t>
    </dgm:pt>
    <dgm:pt modelId="{9B012D2D-11A7-4D3A-BCC7-0DAD14FF16BD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800" b="1" dirty="0" smtClean="0"/>
            <a:t>Statics</a:t>
          </a:r>
        </a:p>
        <a:p>
          <a:r>
            <a:rPr lang="en-US" sz="1800" dirty="0" smtClean="0"/>
            <a:t> (deals with conditions under which no motion is apparent)</a:t>
          </a:r>
          <a:endParaRPr lang="en-US" sz="1800" dirty="0"/>
        </a:p>
      </dgm:t>
    </dgm:pt>
    <dgm:pt modelId="{A2F8BF31-A9E7-41DE-AC19-7E7C7AEA7BE2}" type="parTrans" cxnId="{733517E9-0000-4320-B124-FCAEAA86F4F8}">
      <dgm:prSet/>
      <dgm:spPr/>
      <dgm:t>
        <a:bodyPr/>
        <a:lstStyle/>
        <a:p>
          <a:endParaRPr lang="en-US"/>
        </a:p>
      </dgm:t>
    </dgm:pt>
    <dgm:pt modelId="{29FD83EA-3B97-418C-A220-31979101AD89}" type="sibTrans" cxnId="{733517E9-0000-4320-B124-FCAEAA86F4F8}">
      <dgm:prSet/>
      <dgm:spPr/>
      <dgm:t>
        <a:bodyPr/>
        <a:lstStyle/>
        <a:p>
          <a:endParaRPr lang="en-US"/>
        </a:p>
      </dgm:t>
    </dgm:pt>
    <dgm:pt modelId="{88535A27-8882-45C5-9221-7F4AB1206C4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800" b="1" dirty="0" smtClean="0"/>
            <a:t>Dynamics </a:t>
          </a:r>
        </a:p>
        <a:p>
          <a:r>
            <a:rPr lang="en-US" sz="1800" dirty="0" smtClean="0"/>
            <a:t>(deals with the physical causes of the motion)</a:t>
          </a:r>
          <a:endParaRPr lang="en-US" sz="1800" dirty="0"/>
        </a:p>
      </dgm:t>
    </dgm:pt>
    <dgm:pt modelId="{4A92780C-1415-480A-AF70-CFB3E6010AD5}" type="parTrans" cxnId="{2B2EA33F-2300-45C8-8494-38C38A10C905}">
      <dgm:prSet/>
      <dgm:spPr/>
      <dgm:t>
        <a:bodyPr/>
        <a:lstStyle/>
        <a:p>
          <a:endParaRPr lang="en-US"/>
        </a:p>
      </dgm:t>
    </dgm:pt>
    <dgm:pt modelId="{ED9A740F-E818-4C77-A244-16ED4C56D38F}" type="sibTrans" cxnId="{2B2EA33F-2300-45C8-8494-38C38A10C905}">
      <dgm:prSet/>
      <dgm:spPr/>
      <dgm:t>
        <a:bodyPr/>
        <a:lstStyle/>
        <a:p>
          <a:endParaRPr lang="en-US"/>
        </a:p>
      </dgm:t>
    </dgm:pt>
    <dgm:pt modelId="{2D112E67-88D6-4BF8-B6A7-64844F9689EC}" type="pres">
      <dgm:prSet presAssocID="{56B33B6F-A808-41A6-AB66-4B09687609E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B64CA87-BFA7-4441-82BB-1D55A5B43605}" type="pres">
      <dgm:prSet presAssocID="{295DE1DC-96CD-4349-9568-07C52CD7877E}" presName="singleCycle" presStyleCnt="0"/>
      <dgm:spPr/>
    </dgm:pt>
    <dgm:pt modelId="{12DC707E-52C0-4BC7-9ADF-321B41D90383}" type="pres">
      <dgm:prSet presAssocID="{295DE1DC-96CD-4349-9568-07C52CD7877E}" presName="singleCenter" presStyleLbl="node1" presStyleIdx="0" presStyleCnt="4" custScaleX="154573" custLinFactNeighborY="-1118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14200641-9A90-46CB-9288-D1F5E8F7E5CE}" type="pres">
      <dgm:prSet presAssocID="{4FAC8614-3D72-463E-B945-A678B872A153}" presName="Name56" presStyleLbl="parChTrans1D2" presStyleIdx="0" presStyleCnt="3"/>
      <dgm:spPr/>
      <dgm:t>
        <a:bodyPr/>
        <a:lstStyle/>
        <a:p>
          <a:endParaRPr lang="en-US"/>
        </a:p>
      </dgm:t>
    </dgm:pt>
    <dgm:pt modelId="{E2BC70DF-7780-41D2-9477-F08234261902}" type="pres">
      <dgm:prSet presAssocID="{8F03C187-DE55-4574-B8A3-34E857C6A501}" presName="text0" presStyleLbl="node1" presStyleIdx="1" presStyleCnt="4" custScaleX="377556" custScaleY="140760" custRadScaleRad="97290" custRadScaleInc="25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146A4F-BD83-4543-9EC9-89C620DB07D7}" type="pres">
      <dgm:prSet presAssocID="{A2F8BF31-A9E7-41DE-AC19-7E7C7AEA7BE2}" presName="Name56" presStyleLbl="parChTrans1D2" presStyleIdx="1" presStyleCnt="3"/>
      <dgm:spPr/>
      <dgm:t>
        <a:bodyPr/>
        <a:lstStyle/>
        <a:p>
          <a:endParaRPr lang="en-US"/>
        </a:p>
      </dgm:t>
    </dgm:pt>
    <dgm:pt modelId="{6A791E01-5CB9-4F25-AC78-9F513A97458F}" type="pres">
      <dgm:prSet presAssocID="{9B012D2D-11A7-4D3A-BCC7-0DAD14FF16BD}" presName="text0" presStyleLbl="node1" presStyleIdx="2" presStyleCnt="4" custScaleX="377556" custScaleY="140760" custRadScaleRad="115488" custRadScaleInc="-118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FA09E-D144-4E25-AB0E-781295DB195E}" type="pres">
      <dgm:prSet presAssocID="{4A92780C-1415-480A-AF70-CFB3E6010AD5}" presName="Name56" presStyleLbl="parChTrans1D2" presStyleIdx="2" presStyleCnt="3"/>
      <dgm:spPr/>
      <dgm:t>
        <a:bodyPr/>
        <a:lstStyle/>
        <a:p>
          <a:endParaRPr lang="en-US"/>
        </a:p>
      </dgm:t>
    </dgm:pt>
    <dgm:pt modelId="{49628032-A27B-4A8A-ABA2-81704DF1FBC9}" type="pres">
      <dgm:prSet presAssocID="{88535A27-8882-45C5-9221-7F4AB1206C45}" presName="text0" presStyleLbl="node1" presStyleIdx="3" presStyleCnt="4" custScaleX="377556" custScaleY="140760" custRadScaleRad="117819" custRadScaleInc="126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FF512C-B306-43AC-A37B-AD1C591ECC1D}" type="presOf" srcId="{88535A27-8882-45C5-9221-7F4AB1206C45}" destId="{49628032-A27B-4A8A-ABA2-81704DF1FBC9}" srcOrd="0" destOrd="0" presId="urn:microsoft.com/office/officeart/2008/layout/RadialCluster"/>
    <dgm:cxn modelId="{2B2EA33F-2300-45C8-8494-38C38A10C905}" srcId="{295DE1DC-96CD-4349-9568-07C52CD7877E}" destId="{88535A27-8882-45C5-9221-7F4AB1206C45}" srcOrd="2" destOrd="0" parTransId="{4A92780C-1415-480A-AF70-CFB3E6010AD5}" sibTransId="{ED9A740F-E818-4C77-A244-16ED4C56D38F}"/>
    <dgm:cxn modelId="{B9D0ABB6-C9C7-47BD-BF02-5562F73AF8D3}" type="presOf" srcId="{295DE1DC-96CD-4349-9568-07C52CD7877E}" destId="{12DC707E-52C0-4BC7-9ADF-321B41D90383}" srcOrd="0" destOrd="0" presId="urn:microsoft.com/office/officeart/2008/layout/RadialCluster"/>
    <dgm:cxn modelId="{CD133609-E3B2-4FB4-9766-21DFBEEFF027}" type="presOf" srcId="{4A92780C-1415-480A-AF70-CFB3E6010AD5}" destId="{98FFA09E-D144-4E25-AB0E-781295DB195E}" srcOrd="0" destOrd="0" presId="urn:microsoft.com/office/officeart/2008/layout/RadialCluster"/>
    <dgm:cxn modelId="{E68F8DC1-72AC-475B-BD2E-A6C6FF2530CB}" type="presOf" srcId="{A2F8BF31-A9E7-41DE-AC19-7E7C7AEA7BE2}" destId="{D5146A4F-BD83-4543-9EC9-89C620DB07D7}" srcOrd="0" destOrd="0" presId="urn:microsoft.com/office/officeart/2008/layout/RadialCluster"/>
    <dgm:cxn modelId="{0D75DBDF-4DDB-4217-8E71-1DFB83D20671}" type="presOf" srcId="{56B33B6F-A808-41A6-AB66-4B09687609E2}" destId="{2D112E67-88D6-4BF8-B6A7-64844F9689EC}" srcOrd="0" destOrd="0" presId="urn:microsoft.com/office/officeart/2008/layout/RadialCluster"/>
    <dgm:cxn modelId="{13C297E5-FB8A-48C0-9D23-0E0A46CBF0C7}" srcId="{56B33B6F-A808-41A6-AB66-4B09687609E2}" destId="{295DE1DC-96CD-4349-9568-07C52CD7877E}" srcOrd="0" destOrd="0" parTransId="{8779D31A-C541-4CA4-9519-88371DAB77B3}" sibTransId="{3B770AD2-D5F2-49F3-9ED3-FDD818C16B70}"/>
    <dgm:cxn modelId="{1E75933B-11ED-4A96-BF6C-EB5EEF05B6C8}" type="presOf" srcId="{9B012D2D-11A7-4D3A-BCC7-0DAD14FF16BD}" destId="{6A791E01-5CB9-4F25-AC78-9F513A97458F}" srcOrd="0" destOrd="0" presId="urn:microsoft.com/office/officeart/2008/layout/RadialCluster"/>
    <dgm:cxn modelId="{DAFC310A-B910-4EC2-A3A4-FFB230397683}" type="presOf" srcId="{4FAC8614-3D72-463E-B945-A678B872A153}" destId="{14200641-9A90-46CB-9288-D1F5E8F7E5CE}" srcOrd="0" destOrd="0" presId="urn:microsoft.com/office/officeart/2008/layout/RadialCluster"/>
    <dgm:cxn modelId="{98CF626A-38D5-4397-9C7D-8844C317BFE2}" srcId="{295DE1DC-96CD-4349-9568-07C52CD7877E}" destId="{8F03C187-DE55-4574-B8A3-34E857C6A501}" srcOrd="0" destOrd="0" parTransId="{4FAC8614-3D72-463E-B945-A678B872A153}" sibTransId="{5B84909A-7320-4E81-ABD4-54C20F400207}"/>
    <dgm:cxn modelId="{733517E9-0000-4320-B124-FCAEAA86F4F8}" srcId="{295DE1DC-96CD-4349-9568-07C52CD7877E}" destId="{9B012D2D-11A7-4D3A-BCC7-0DAD14FF16BD}" srcOrd="1" destOrd="0" parTransId="{A2F8BF31-A9E7-41DE-AC19-7E7C7AEA7BE2}" sibTransId="{29FD83EA-3B97-418C-A220-31979101AD89}"/>
    <dgm:cxn modelId="{D6B2746F-7705-4299-AD82-4294D6991176}" type="presOf" srcId="{8F03C187-DE55-4574-B8A3-34E857C6A501}" destId="{E2BC70DF-7780-41D2-9477-F08234261902}" srcOrd="0" destOrd="0" presId="urn:microsoft.com/office/officeart/2008/layout/RadialCluster"/>
    <dgm:cxn modelId="{57BBCD4A-6990-4B0E-ADE2-9B918F3FFCD1}" type="presParOf" srcId="{2D112E67-88D6-4BF8-B6A7-64844F9689EC}" destId="{9B64CA87-BFA7-4441-82BB-1D55A5B43605}" srcOrd="0" destOrd="0" presId="urn:microsoft.com/office/officeart/2008/layout/RadialCluster"/>
    <dgm:cxn modelId="{E6F3F3CD-E21F-443F-A0A9-22B22B7B04C3}" type="presParOf" srcId="{9B64CA87-BFA7-4441-82BB-1D55A5B43605}" destId="{12DC707E-52C0-4BC7-9ADF-321B41D90383}" srcOrd="0" destOrd="0" presId="urn:microsoft.com/office/officeart/2008/layout/RadialCluster"/>
    <dgm:cxn modelId="{5391EC45-52DF-47DA-A9EC-5920627567BC}" type="presParOf" srcId="{9B64CA87-BFA7-4441-82BB-1D55A5B43605}" destId="{14200641-9A90-46CB-9288-D1F5E8F7E5CE}" srcOrd="1" destOrd="0" presId="urn:microsoft.com/office/officeart/2008/layout/RadialCluster"/>
    <dgm:cxn modelId="{F75C1B4D-2126-4D4F-8ABE-F9B273DA8B6F}" type="presParOf" srcId="{9B64CA87-BFA7-4441-82BB-1D55A5B43605}" destId="{E2BC70DF-7780-41D2-9477-F08234261902}" srcOrd="2" destOrd="0" presId="urn:microsoft.com/office/officeart/2008/layout/RadialCluster"/>
    <dgm:cxn modelId="{8760A8FF-CCE2-4B41-8D53-A6819680EA71}" type="presParOf" srcId="{9B64CA87-BFA7-4441-82BB-1D55A5B43605}" destId="{D5146A4F-BD83-4543-9EC9-89C620DB07D7}" srcOrd="3" destOrd="0" presId="urn:microsoft.com/office/officeart/2008/layout/RadialCluster"/>
    <dgm:cxn modelId="{92EA13A0-40DD-4D90-819E-90D7300FBF9A}" type="presParOf" srcId="{9B64CA87-BFA7-4441-82BB-1D55A5B43605}" destId="{6A791E01-5CB9-4F25-AC78-9F513A97458F}" srcOrd="4" destOrd="0" presId="urn:microsoft.com/office/officeart/2008/layout/RadialCluster"/>
    <dgm:cxn modelId="{43EEF763-2EDE-4DBF-9F8B-44596E6C1637}" type="presParOf" srcId="{9B64CA87-BFA7-4441-82BB-1D55A5B43605}" destId="{98FFA09E-D144-4E25-AB0E-781295DB195E}" srcOrd="5" destOrd="0" presId="urn:microsoft.com/office/officeart/2008/layout/RadialCluster"/>
    <dgm:cxn modelId="{1A013E04-12ED-49D8-B20A-228B9CDA236A}" type="presParOf" srcId="{9B64CA87-BFA7-4441-82BB-1D55A5B43605}" destId="{49628032-A27B-4A8A-ABA2-81704DF1FBC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C707E-52C0-4BC7-9ADF-321B41D90383}">
      <dsp:nvSpPr>
        <dsp:cNvPr id="0" name=""/>
        <dsp:cNvSpPr/>
      </dsp:nvSpPr>
      <dsp:spPr>
        <a:xfrm>
          <a:off x="2507936" y="1471703"/>
          <a:ext cx="1884554" cy="1219200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Mechanics</a:t>
          </a:r>
          <a:endParaRPr lang="en-US" sz="2800" kern="1200" dirty="0"/>
        </a:p>
      </dsp:txBody>
      <dsp:txXfrm>
        <a:off x="2567452" y="1531219"/>
        <a:ext cx="1765522" cy="1100168"/>
      </dsp:txXfrm>
    </dsp:sp>
    <dsp:sp modelId="{14200641-9A90-46CB-9288-D1F5E8F7E5CE}">
      <dsp:nvSpPr>
        <dsp:cNvPr id="0" name=""/>
        <dsp:cNvSpPr/>
      </dsp:nvSpPr>
      <dsp:spPr>
        <a:xfrm rot="16318312">
          <a:off x="3365732" y="1362540"/>
          <a:ext cx="2184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84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BC70DF-7780-41D2-9477-F08234261902}">
      <dsp:nvSpPr>
        <dsp:cNvPr id="0" name=""/>
        <dsp:cNvSpPr/>
      </dsp:nvSpPr>
      <dsp:spPr>
        <a:xfrm>
          <a:off x="1956453" y="103558"/>
          <a:ext cx="3084119" cy="1149817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Kinematics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(deals with the geometry of motion)</a:t>
          </a:r>
          <a:endParaRPr lang="en-US" sz="1800" kern="1200" dirty="0"/>
        </a:p>
      </dsp:txBody>
      <dsp:txXfrm>
        <a:off x="2012582" y="159687"/>
        <a:ext cx="2971861" cy="1037559"/>
      </dsp:txXfrm>
    </dsp:sp>
    <dsp:sp modelId="{D5146A4F-BD83-4543-9EC9-89C620DB07D7}">
      <dsp:nvSpPr>
        <dsp:cNvPr id="0" name=""/>
        <dsp:cNvSpPr/>
      </dsp:nvSpPr>
      <dsp:spPr>
        <a:xfrm rot="2008100">
          <a:off x="4360756" y="2729381"/>
          <a:ext cx="1395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54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791E01-5CB9-4F25-AC78-9F513A97458F}">
      <dsp:nvSpPr>
        <dsp:cNvPr id="0" name=""/>
        <dsp:cNvSpPr/>
      </dsp:nvSpPr>
      <dsp:spPr>
        <a:xfrm>
          <a:off x="3816308" y="2767859"/>
          <a:ext cx="3084119" cy="1149817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Statics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(deals with conditions under which no motion is apparent)</a:t>
          </a:r>
          <a:endParaRPr lang="en-US" sz="1800" kern="1200" dirty="0"/>
        </a:p>
      </dsp:txBody>
      <dsp:txXfrm>
        <a:off x="3872437" y="2823988"/>
        <a:ext cx="2971861" cy="1037559"/>
      </dsp:txXfrm>
    </dsp:sp>
    <dsp:sp modelId="{98FFA09E-D144-4E25-AB0E-781295DB195E}">
      <dsp:nvSpPr>
        <dsp:cNvPr id="0" name=""/>
        <dsp:cNvSpPr/>
      </dsp:nvSpPr>
      <dsp:spPr>
        <a:xfrm rot="8791890">
          <a:off x="2400120" y="2729385"/>
          <a:ext cx="1395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955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628032-A27B-4A8A-ABA2-81704DF1FBC9}">
      <dsp:nvSpPr>
        <dsp:cNvPr id="0" name=""/>
        <dsp:cNvSpPr/>
      </dsp:nvSpPr>
      <dsp:spPr>
        <a:xfrm>
          <a:off x="0" y="2767867"/>
          <a:ext cx="3084119" cy="1149817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Dynamics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(deals with the physical causes of the motion)</a:t>
          </a:r>
          <a:endParaRPr lang="en-US" sz="1800" kern="1200" dirty="0"/>
        </a:p>
      </dsp:txBody>
      <dsp:txXfrm>
        <a:off x="56129" y="2823996"/>
        <a:ext cx="2971861" cy="1037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0885-86AD-4A2E-9103-6E8AE51C9875}" type="datetimeFigureOut">
              <a:rPr lang="en-US" smtClean="0"/>
              <a:pPr/>
              <a:t>1/4/2013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520280"/>
          </a:xfrm>
        </p:spPr>
        <p:txBody>
          <a:bodyPr/>
          <a:lstStyle/>
          <a:p>
            <a:r>
              <a:rPr lang="en-GB" b="1" dirty="0" smtClean="0"/>
              <a:t>MTH-382</a:t>
            </a:r>
            <a:br>
              <a:rPr lang="en-GB" b="1" dirty="0" smtClean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Analytical Dynamics</a:t>
            </a:r>
            <a:endParaRPr lang="en-GB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MSc Mathematics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Instructor:  Dr</a:t>
            </a:r>
            <a:r>
              <a:rPr kumimoji="0" lang="en-GB" sz="3600" b="1" i="0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3600" b="1" i="0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Umber Sheikh</a:t>
            </a:r>
            <a:endParaRPr kumimoji="0" lang="en-GB" sz="3600" b="1" i="0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3200" u="sng" dirty="0" smtClean="0"/>
              <a:t>Assistant Professor</a:t>
            </a:r>
            <a:r>
              <a:rPr lang="en-GB" sz="3200" dirty="0" smtClean="0"/>
              <a:t>			2011 – to date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200" b="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Department of Mathematics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COMSATS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Institute of Information Technology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Park Road, </a:t>
            </a:r>
            <a:r>
              <a:rPr kumimoji="0" lang="en-GB" sz="3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Chak</a:t>
            </a:r>
            <a:r>
              <a:rPr kumimoji="0" lang="en-GB" sz="32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2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Shahzad</a:t>
            </a:r>
            <a:r>
              <a:rPr kumimoji="0" lang="en-GB" sz="32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GB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Islamabad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Ph.D.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3200" dirty="0" smtClean="0"/>
              <a:t>GENERAL RELATIVITY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September, 2008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dirty="0" smtClean="0"/>
              <a:t>University of the Punjab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Lahore, Pakistan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Previous Education</a:t>
            </a:r>
            <a:r>
              <a:rPr lang="en-US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M. Phil. – General Relativity (2004)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M. Sc. – Mathematics (2001)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B. Sc. – Mathematics A &amp; B, Statistics (1999)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University of the Punjab, Lahore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6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Past </a:t>
            </a:r>
            <a:r>
              <a:rPr lang="en-US" b="1" dirty="0" err="1" smtClean="0">
                <a:solidFill>
                  <a:schemeClr val="tx2"/>
                </a:solidFill>
              </a:rPr>
              <a:t>Experiance</a:t>
            </a:r>
            <a:r>
              <a:rPr lang="en-US" b="1" dirty="0" smtClean="0">
                <a:solidFill>
                  <a:schemeClr val="tx2"/>
                </a:solidFill>
              </a:rPr>
              <a:t>: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Lecturer			2008 – 2010</a:t>
            </a:r>
          </a:p>
          <a:p>
            <a:pPr marL="0" indent="0">
              <a:buNone/>
            </a:pPr>
            <a:r>
              <a:rPr lang="en-GB" dirty="0" smtClean="0"/>
              <a:t>Department of Mathematics</a:t>
            </a:r>
          </a:p>
          <a:p>
            <a:pPr marL="0" indent="0">
              <a:buNone/>
            </a:pPr>
            <a:r>
              <a:rPr lang="en-GB" dirty="0" smtClean="0"/>
              <a:t>University </a:t>
            </a:r>
            <a:r>
              <a:rPr lang="en-GB" dirty="0"/>
              <a:t>of the Punjab, Lahore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Assistant Professor	2010 – 2011</a:t>
            </a:r>
          </a:p>
          <a:p>
            <a:pPr marL="0" indent="0">
              <a:buNone/>
            </a:pPr>
            <a:r>
              <a:rPr lang="en-US" dirty="0" smtClean="0"/>
              <a:t>Department of Applied Sciences</a:t>
            </a:r>
          </a:p>
          <a:p>
            <a:pPr marL="0" indent="0">
              <a:buNone/>
            </a:pPr>
            <a:r>
              <a:rPr lang="en-US" dirty="0" smtClean="0"/>
              <a:t>National Textile University, Faisalabad</a:t>
            </a:r>
          </a:p>
        </p:txBody>
      </p:sp>
    </p:spTree>
    <p:extLst>
      <p:ext uri="{BB962C8B-B14F-4D97-AF65-F5344CB8AC3E}">
        <p14:creationId xmlns:p14="http://schemas.microsoft.com/office/powerpoint/2010/main" val="316156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6166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4000" u="sng" dirty="0" smtClean="0">
                <a:solidFill>
                  <a:srgbClr val="0070C0"/>
                </a:solidFill>
              </a:rPr>
              <a:t>Reference Books</a:t>
            </a:r>
            <a:r>
              <a:rPr lang="en-GB" sz="4000" dirty="0" smtClean="0">
                <a:solidFill>
                  <a:srgbClr val="0070C0"/>
                </a:solidFill>
              </a:rPr>
              <a:t>: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b="1" dirty="0" smtClean="0"/>
              <a:t>Classical Mechanics (3</a:t>
            </a:r>
            <a:r>
              <a:rPr lang="en-GB" b="1" baseline="30000" dirty="0" smtClean="0"/>
              <a:t>rd</a:t>
            </a:r>
            <a:r>
              <a:rPr lang="en-GB" b="1" dirty="0" smtClean="0"/>
              <a:t>  Edition) </a:t>
            </a:r>
          </a:p>
          <a:p>
            <a:pPr>
              <a:buNone/>
            </a:pPr>
            <a:r>
              <a:rPr lang="en-GB" i="1" dirty="0" smtClean="0"/>
              <a:t> by Goldstein, Poole and </a:t>
            </a:r>
            <a:r>
              <a:rPr lang="en-GB" i="1" dirty="0" err="1" smtClean="0"/>
              <a:t>Safko</a:t>
            </a:r>
            <a:endParaRPr lang="en-GB" i="1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b="1" dirty="0" smtClean="0"/>
              <a:t>Mechanics (3</a:t>
            </a:r>
            <a:r>
              <a:rPr lang="en-GB" b="1" baseline="30000" dirty="0" smtClean="0"/>
              <a:t>rd</a:t>
            </a:r>
            <a:r>
              <a:rPr lang="en-GB" b="1" dirty="0" smtClean="0"/>
              <a:t> Edition)</a:t>
            </a:r>
          </a:p>
          <a:p>
            <a:pPr>
              <a:buNone/>
            </a:pPr>
            <a:r>
              <a:rPr lang="en-GB" dirty="0" smtClean="0"/>
              <a:t>by L.D. Landau and E.M. </a:t>
            </a:r>
            <a:r>
              <a:rPr lang="en-GB" dirty="0" err="1" smtClean="0"/>
              <a:t>Lifshitz</a:t>
            </a: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b="1" dirty="0" smtClean="0"/>
              <a:t>Classical Mechanics (5</a:t>
            </a:r>
            <a:r>
              <a:rPr lang="en-GB" b="1" baseline="30000" dirty="0" smtClean="0"/>
              <a:t>th</a:t>
            </a:r>
            <a:r>
              <a:rPr lang="en-GB" b="1" dirty="0" smtClean="0"/>
              <a:t> Edition)</a:t>
            </a:r>
          </a:p>
          <a:p>
            <a:pPr>
              <a:buNone/>
            </a:pPr>
            <a:r>
              <a:rPr lang="en-GB" dirty="0"/>
              <a:t>b</a:t>
            </a:r>
            <a:r>
              <a:rPr lang="en-GB" dirty="0" smtClean="0"/>
              <a:t>y Tom W.B. Kibble and Frank H. Berkshire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b="1" dirty="0" smtClean="0"/>
              <a:t>Theory and Problems of Theoretical Mechanics</a:t>
            </a:r>
          </a:p>
          <a:p>
            <a:pPr>
              <a:buNone/>
            </a:pPr>
            <a:r>
              <a:rPr lang="en-GB" b="1" dirty="0"/>
              <a:t>w</a:t>
            </a:r>
            <a:r>
              <a:rPr lang="en-GB" b="1" dirty="0" smtClean="0"/>
              <a:t>ith an Introduction to Lagrange Equations and Hamiltonian Theory</a:t>
            </a:r>
          </a:p>
          <a:p>
            <a:pPr>
              <a:buNone/>
            </a:pPr>
            <a:r>
              <a:rPr lang="en-GB" dirty="0"/>
              <a:t>b</a:t>
            </a:r>
            <a:r>
              <a:rPr lang="en-GB" dirty="0" smtClean="0"/>
              <a:t>y Murray R. Spiegel</a:t>
            </a:r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Grading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Credit hours = 3(3,0)</a:t>
            </a:r>
          </a:p>
          <a:p>
            <a:r>
              <a:rPr lang="en-GB" dirty="0" smtClean="0"/>
              <a:t>Total marks = 100</a:t>
            </a:r>
          </a:p>
          <a:p>
            <a:r>
              <a:rPr lang="en-GB" dirty="0" smtClean="0"/>
              <a:t>Sessional 1 = 10 marks</a:t>
            </a:r>
          </a:p>
          <a:p>
            <a:r>
              <a:rPr lang="en-GB" dirty="0" smtClean="0"/>
              <a:t>Sessional 2 = 15 marks</a:t>
            </a:r>
          </a:p>
          <a:p>
            <a:r>
              <a:rPr lang="en-GB" dirty="0" smtClean="0"/>
              <a:t>No. of Quizzes = 4 of 15 marks.</a:t>
            </a:r>
          </a:p>
          <a:p>
            <a:r>
              <a:rPr lang="en-GB" dirty="0" smtClean="0"/>
              <a:t>No. of Assignments = 4 of </a:t>
            </a:r>
            <a:r>
              <a:rPr lang="en-GB" dirty="0"/>
              <a:t>10 </a:t>
            </a:r>
            <a:r>
              <a:rPr lang="en-GB" dirty="0" smtClean="0"/>
              <a:t>marks</a:t>
            </a:r>
            <a:r>
              <a:rPr lang="en-GB" dirty="0"/>
              <a:t>.</a:t>
            </a:r>
            <a:endParaRPr lang="en-GB" dirty="0" smtClean="0"/>
          </a:p>
          <a:p>
            <a:r>
              <a:rPr lang="en-GB" dirty="0" smtClean="0"/>
              <a:t>Final Exam = 50 marks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Course Objectives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	</a:t>
            </a:r>
            <a:endParaRPr lang="en-GB" dirty="0" smtClean="0"/>
          </a:p>
        </p:txBody>
      </p:sp>
      <p:sp>
        <p:nvSpPr>
          <p:cNvPr id="4" name="Rectangle 3"/>
          <p:cNvSpPr/>
          <p:nvPr/>
        </p:nvSpPr>
        <p:spPr>
          <a:xfrm>
            <a:off x="971600" y="1268760"/>
            <a:ext cx="71287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cs typeface="Times New Roman" pitchFamily="18" charset="0"/>
              </a:rPr>
              <a:t>This </a:t>
            </a:r>
            <a:r>
              <a:rPr lang="en-US" sz="2800" dirty="0">
                <a:cs typeface="Times New Roman" pitchFamily="18" charset="0"/>
              </a:rPr>
              <a:t>is an elementary course with principal objective to develop an understanding of </a:t>
            </a:r>
            <a:r>
              <a:rPr lang="en-US" sz="2800" dirty="0"/>
              <a:t>the fundamental principles </a:t>
            </a:r>
            <a:r>
              <a:rPr lang="en-US" sz="2800" dirty="0" smtClean="0"/>
              <a:t>of </a:t>
            </a:r>
            <a:r>
              <a:rPr lang="en-US" sz="2800" dirty="0"/>
              <a:t>classical mechanics</a:t>
            </a:r>
            <a:r>
              <a:rPr lang="en-US" sz="2800" dirty="0" smtClean="0">
                <a:cs typeface="Times New Roman" pitchFamily="18" charset="0"/>
              </a:rPr>
              <a:t>.</a:t>
            </a:r>
          </a:p>
          <a:p>
            <a:pPr algn="just"/>
            <a:endParaRPr lang="en-US" sz="2800" dirty="0" smtClean="0">
              <a:cs typeface="Times New Roman" pitchFamily="18" charset="0"/>
            </a:endParaRPr>
          </a:p>
          <a:p>
            <a:pPr algn="just"/>
            <a:r>
              <a:rPr lang="en-US" sz="2800" dirty="0" smtClean="0"/>
              <a:t>Furthermore it contains the </a:t>
            </a:r>
            <a:r>
              <a:rPr lang="en-US" sz="2800" dirty="0"/>
              <a:t>master concepts in </a:t>
            </a:r>
            <a:r>
              <a:rPr lang="en-US" sz="2800" dirty="0" err="1"/>
              <a:t>Lagrangian</a:t>
            </a:r>
            <a:r>
              <a:rPr lang="en-US" sz="2800" dirty="0"/>
              <a:t> and Hamiltonian </a:t>
            </a:r>
            <a:r>
              <a:rPr lang="en-US" sz="2800" dirty="0" smtClean="0"/>
              <a:t>mechanics. All these topics </a:t>
            </a:r>
            <a:r>
              <a:rPr lang="en-US" sz="2800" dirty="0" smtClean="0">
                <a:cs typeface="Times New Roman" pitchFamily="18" charset="0"/>
              </a:rPr>
              <a:t>provide </a:t>
            </a:r>
            <a:r>
              <a:rPr lang="en-US" sz="2800" dirty="0">
                <a:cs typeface="Times New Roman" pitchFamily="18" charset="0"/>
              </a:rPr>
              <a:t>the </a:t>
            </a:r>
            <a:r>
              <a:rPr lang="en-US" sz="2800" dirty="0" smtClean="0">
                <a:cs typeface="Times New Roman" pitchFamily="18" charset="0"/>
              </a:rPr>
              <a:t>background </a:t>
            </a:r>
            <a:r>
              <a:rPr lang="en-US" sz="2800" dirty="0"/>
              <a:t>to develop solid and systematic problem solving </a:t>
            </a:r>
            <a:r>
              <a:rPr lang="en-US" sz="2800" dirty="0" smtClean="0"/>
              <a:t>skills which lay </a:t>
            </a:r>
            <a:r>
              <a:rPr lang="en-US" sz="2800" dirty="0"/>
              <a:t>a solid foundation for more advanced study of classical mechanics and quantum mechanics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u="sng" dirty="0" smtClean="0">
                <a:solidFill>
                  <a:schemeClr val="tx2"/>
                </a:solidFill>
              </a:rPr>
              <a:t>Course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365504" cy="50405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Kinematics</a:t>
            </a:r>
            <a:r>
              <a:rPr lang="en-US" sz="2800" dirty="0" smtClean="0"/>
              <a:t> (Chapter 4 + Extra)</a:t>
            </a:r>
          </a:p>
          <a:p>
            <a:pPr marL="0" indent="0" algn="just">
              <a:buNone/>
            </a:pPr>
            <a:r>
              <a:rPr lang="en-US" sz="2800" dirty="0" smtClean="0"/>
              <a:t>Rotating </a:t>
            </a:r>
            <a:r>
              <a:rPr lang="en-US" sz="2800" dirty="0"/>
              <a:t>coordinate </a:t>
            </a:r>
            <a:r>
              <a:rPr lang="en-US" sz="2800" dirty="0" smtClean="0"/>
              <a:t>systems, Rotation matrix,</a:t>
            </a:r>
          </a:p>
          <a:p>
            <a:pPr marL="0" indent="0" algn="just">
              <a:buNone/>
            </a:pPr>
            <a:r>
              <a:rPr lang="en-US" sz="2800" dirty="0" smtClean="0"/>
              <a:t>Velocity </a:t>
            </a:r>
            <a:r>
              <a:rPr lang="en-US" sz="2800" dirty="0"/>
              <a:t>and </a:t>
            </a:r>
            <a:r>
              <a:rPr lang="en-US" sz="2800" dirty="0" smtClean="0"/>
              <a:t>acceleration </a:t>
            </a:r>
            <a:r>
              <a:rPr lang="en-US" sz="2800" dirty="0"/>
              <a:t>in cylindrical and spherical </a:t>
            </a:r>
            <a:r>
              <a:rPr lang="en-US" sz="2800" dirty="0" smtClean="0"/>
              <a:t>coordinates</a:t>
            </a:r>
          </a:p>
          <a:p>
            <a:pPr marL="0" indent="0" algn="just">
              <a:buNone/>
            </a:pPr>
            <a:endParaRPr lang="en-US" sz="1600" dirty="0" smtClean="0"/>
          </a:p>
          <a:p>
            <a:pPr marL="0" indent="0" algn="just">
              <a:buNone/>
            </a:pPr>
            <a:r>
              <a:rPr lang="en-US" sz="2800" b="1" dirty="0" err="1" smtClean="0"/>
              <a:t>Lagrangian</a:t>
            </a:r>
            <a:r>
              <a:rPr lang="en-US" sz="2800" b="1" dirty="0" smtClean="0"/>
              <a:t> Mechanics</a:t>
            </a:r>
            <a:r>
              <a:rPr lang="en-US" sz="2800" dirty="0" smtClean="0"/>
              <a:t> (Chapter 1 + 2)</a:t>
            </a:r>
          </a:p>
          <a:p>
            <a:pPr marL="0" indent="0" algn="just">
              <a:buNone/>
            </a:pPr>
            <a:r>
              <a:rPr lang="en-US" sz="2800" dirty="0" smtClean="0"/>
              <a:t>Generalized coordinates, Constraints, Degrees </a:t>
            </a:r>
            <a:r>
              <a:rPr lang="en-US" sz="2800" dirty="0"/>
              <a:t>of </a:t>
            </a:r>
            <a:r>
              <a:rPr lang="en-US" sz="2800" dirty="0" smtClean="0"/>
              <a:t>freedom, Generalized velocities, Generalized forces, Kinetic energy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2"/>
                </a:solidFill>
              </a:rPr>
              <a:t>Course Outline Cont’d...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72" y="1268760"/>
            <a:ext cx="7797552" cy="50405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Lagrange's </a:t>
            </a:r>
            <a:r>
              <a:rPr lang="en-US" sz="2800" b="1" dirty="0"/>
              <a:t>Equations</a:t>
            </a:r>
            <a:r>
              <a:rPr lang="en-US" sz="2800" dirty="0"/>
              <a:t> </a:t>
            </a:r>
            <a:r>
              <a:rPr lang="en-US" sz="2800" dirty="0" smtClean="0"/>
              <a:t>(Chapter 1)</a:t>
            </a: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Principle of </a:t>
            </a:r>
            <a:r>
              <a:rPr lang="en-US" sz="2800" dirty="0" err="1" smtClean="0"/>
              <a:t>d'Alembert</a:t>
            </a:r>
            <a:r>
              <a:rPr lang="en-US" sz="2800" dirty="0" smtClean="0"/>
              <a:t>, Lagrange </a:t>
            </a:r>
            <a:r>
              <a:rPr lang="en-US" sz="2800" dirty="0"/>
              <a:t>equations of </a:t>
            </a:r>
            <a:r>
              <a:rPr lang="en-US" sz="2800" dirty="0" smtClean="0"/>
              <a:t>motion, Lagrange multipliers, Equations </a:t>
            </a:r>
            <a:r>
              <a:rPr lang="en-US" sz="2800" dirty="0"/>
              <a:t>of motion for </a:t>
            </a:r>
            <a:r>
              <a:rPr lang="en-US" sz="2800" dirty="0" err="1"/>
              <a:t>holonomic</a:t>
            </a:r>
            <a:r>
              <a:rPr lang="en-US" sz="2800" dirty="0"/>
              <a:t> and </a:t>
            </a:r>
            <a:r>
              <a:rPr lang="en-US" sz="2800" dirty="0" err="1"/>
              <a:t>nonholonomic</a:t>
            </a:r>
            <a:r>
              <a:rPr lang="en-US" sz="2800" dirty="0"/>
              <a:t> systems with </a:t>
            </a:r>
            <a:r>
              <a:rPr lang="en-US" sz="2800" dirty="0" smtClean="0"/>
              <a:t>multipliers</a:t>
            </a:r>
          </a:p>
          <a:p>
            <a:pPr marL="0" indent="0" algn="just">
              <a:buNone/>
            </a:pPr>
            <a:endParaRPr lang="en-US" sz="1400" dirty="0"/>
          </a:p>
          <a:p>
            <a:pPr marL="0" indent="0" algn="just">
              <a:buNone/>
            </a:pPr>
            <a:r>
              <a:rPr lang="en-US" sz="2800" b="1" dirty="0" err="1" smtClean="0"/>
              <a:t>Variational</a:t>
            </a:r>
            <a:r>
              <a:rPr lang="en-US" sz="2800" b="1" dirty="0"/>
              <a:t>  Calculus</a:t>
            </a:r>
            <a:r>
              <a:rPr lang="en-US" sz="2800" dirty="0"/>
              <a:t> </a:t>
            </a:r>
            <a:r>
              <a:rPr lang="en-US" sz="2800" dirty="0" smtClean="0"/>
              <a:t>(Chapter 2 + 9 + 10)</a:t>
            </a: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Hamilton's  </a:t>
            </a:r>
            <a:r>
              <a:rPr lang="en-US" sz="2800" dirty="0" smtClean="0"/>
              <a:t>principle, Canonical</a:t>
            </a:r>
            <a:r>
              <a:rPr lang="en-US" sz="2800" dirty="0"/>
              <a:t>  </a:t>
            </a:r>
            <a:r>
              <a:rPr lang="en-US" sz="2800" dirty="0" smtClean="0"/>
              <a:t>equations, Ignorable coordinates, Hamilton-Jacobi theory, Theory </a:t>
            </a:r>
            <a:r>
              <a:rPr lang="en-US" sz="2800" dirty="0"/>
              <a:t>of small oscillations or canonical transformations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Basic Concepts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899592" y="1166843"/>
            <a:ext cx="74168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Mechanics: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Branch of physics which deals with the motion or change in the position of the physical objects</a:t>
            </a:r>
          </a:p>
          <a:p>
            <a:endParaRPr lang="en-US" sz="2000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83329693"/>
              </p:ext>
            </p:extLst>
          </p:nvPr>
        </p:nvGraphicFramePr>
        <p:xfrm>
          <a:off x="1187624" y="2533352"/>
          <a:ext cx="69004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3608" y="2119496"/>
            <a:ext cx="6984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/>
              <a:t>Particle:</a:t>
            </a:r>
          </a:p>
          <a:p>
            <a:pPr algn="just"/>
            <a:r>
              <a:rPr lang="en-US" sz="2800" dirty="0"/>
              <a:t>A small localized object which can be ascribed several physical properties such as mass and volume.</a:t>
            </a:r>
          </a:p>
          <a:p>
            <a:pPr algn="just"/>
            <a:r>
              <a:rPr lang="en-US" sz="2800" dirty="0"/>
              <a:t>A small bit of matter occupying a point in space and perhaps moving as time goes by.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Revision of Basic Concepts of Mechanics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852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9592" y="908720"/>
            <a:ext cx="7315200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800" b="1" dirty="0"/>
              <a:t>Linear motion </a:t>
            </a:r>
            <a:r>
              <a:rPr lang="en-US" sz="2800" b="1" dirty="0" smtClean="0"/>
              <a:t>(Rectilinear Motion):</a:t>
            </a:r>
            <a:r>
              <a:rPr lang="en-US" sz="2800" dirty="0" smtClean="0"/>
              <a:t> </a:t>
            </a:r>
          </a:p>
          <a:p>
            <a:pPr algn="just"/>
            <a:r>
              <a:rPr lang="en-US" sz="2400" dirty="0" smtClean="0"/>
              <a:t>A motion</a:t>
            </a:r>
            <a:r>
              <a:rPr lang="en-US" sz="2400" dirty="0"/>
              <a:t> along </a:t>
            </a:r>
            <a:r>
              <a:rPr lang="en-US" sz="2400" dirty="0" smtClean="0"/>
              <a:t>a straight line, </a:t>
            </a:r>
            <a:r>
              <a:rPr lang="en-US" sz="2400" dirty="0"/>
              <a:t>and can therefore be described mathematically using only one spatial </a:t>
            </a:r>
            <a:r>
              <a:rPr lang="en-US" sz="2400" dirty="0" err="1" smtClean="0"/>
              <a:t>dimention</a:t>
            </a:r>
            <a:r>
              <a:rPr lang="en-US" sz="2400" dirty="0" smtClean="0"/>
              <a:t>. </a:t>
            </a:r>
          </a:p>
          <a:p>
            <a:pPr algn="just"/>
            <a:r>
              <a:rPr lang="en-US" sz="2800" b="1" dirty="0" smtClean="0"/>
              <a:t>Types of </a:t>
            </a:r>
            <a:r>
              <a:rPr lang="en-US" sz="2800" b="1" dirty="0"/>
              <a:t>linear </a:t>
            </a:r>
            <a:r>
              <a:rPr lang="en-US" sz="2800" b="1" dirty="0" smtClean="0"/>
              <a:t>motion:</a:t>
            </a:r>
            <a:r>
              <a:rPr lang="en-US" sz="2800" dirty="0" smtClean="0"/>
              <a:t> </a:t>
            </a:r>
            <a:r>
              <a:rPr lang="en-US" sz="2400" dirty="0" smtClean="0"/>
              <a:t>Uniform </a:t>
            </a:r>
            <a:r>
              <a:rPr lang="en-US" sz="2400" dirty="0"/>
              <a:t>linear </a:t>
            </a:r>
            <a:r>
              <a:rPr lang="en-US" sz="2400" dirty="0" smtClean="0"/>
              <a:t>motion and </a:t>
            </a:r>
            <a:r>
              <a:rPr lang="en-US" sz="2400" dirty="0"/>
              <a:t>non uniform linear </a:t>
            </a:r>
            <a:r>
              <a:rPr lang="en-US" sz="2400" dirty="0" smtClean="0"/>
              <a:t>motion.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800" b="1" dirty="0" smtClean="0"/>
              <a:t>Rotation:</a:t>
            </a:r>
            <a:r>
              <a:rPr lang="en-US" sz="2400" dirty="0" smtClean="0"/>
              <a:t> A</a:t>
            </a:r>
            <a:r>
              <a:rPr lang="en-US" sz="2400" dirty="0"/>
              <a:t> rotation is a </a:t>
            </a:r>
            <a:r>
              <a:rPr lang="en-US" sz="2400" dirty="0" smtClean="0"/>
              <a:t>circular</a:t>
            </a:r>
            <a:r>
              <a:rPr lang="en-US" sz="2400" dirty="0"/>
              <a:t> </a:t>
            </a:r>
            <a:r>
              <a:rPr lang="en-US" sz="2400" dirty="0" smtClean="0"/>
              <a:t>movement </a:t>
            </a:r>
            <a:r>
              <a:rPr lang="en-US" sz="2400" dirty="0"/>
              <a:t>of an object around a center (or point) of rotation. A </a:t>
            </a:r>
            <a:r>
              <a:rPr lang="en-US" sz="2400" dirty="0" smtClean="0"/>
              <a:t>three-dimensional</a:t>
            </a:r>
            <a:r>
              <a:rPr lang="en-US" sz="2400" dirty="0"/>
              <a:t> </a:t>
            </a:r>
            <a:r>
              <a:rPr lang="en-US" sz="2400" dirty="0" smtClean="0"/>
              <a:t>object </a:t>
            </a:r>
            <a:r>
              <a:rPr lang="en-US" sz="2400" dirty="0"/>
              <a:t>rotates always around an imaginary </a:t>
            </a:r>
            <a:r>
              <a:rPr lang="en-US" sz="2400" dirty="0" smtClean="0"/>
              <a:t>line</a:t>
            </a:r>
            <a:r>
              <a:rPr lang="en-US" sz="2400" dirty="0"/>
              <a:t> </a:t>
            </a:r>
            <a:r>
              <a:rPr lang="en-US" sz="2400" dirty="0" smtClean="0"/>
              <a:t>called </a:t>
            </a:r>
            <a:r>
              <a:rPr lang="en-US" sz="2400" dirty="0"/>
              <a:t>a rotation axis. </a:t>
            </a:r>
            <a:endParaRPr lang="en-US" sz="2400" dirty="0" smtClean="0"/>
          </a:p>
          <a:p>
            <a:pPr algn="just"/>
            <a:r>
              <a:rPr lang="en-US" sz="2800" b="1" dirty="0"/>
              <a:t>Types of </a:t>
            </a:r>
            <a:r>
              <a:rPr lang="en-US" sz="2800" b="1" dirty="0" smtClean="0"/>
              <a:t>rotation:</a:t>
            </a:r>
            <a:r>
              <a:rPr lang="en-US" sz="2400" dirty="0" smtClean="0"/>
              <a:t> Spin and revolution.</a:t>
            </a:r>
          </a:p>
        </p:txBody>
      </p:sp>
    </p:spTree>
    <p:extLst>
      <p:ext uri="{BB962C8B-B14F-4D97-AF65-F5344CB8AC3E}">
        <p14:creationId xmlns:p14="http://schemas.microsoft.com/office/powerpoint/2010/main" val="120006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611560" y="1484784"/>
            <a:ext cx="7776864" cy="36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sz="2800" b="1" dirty="0" smtClean="0"/>
              <a:t>Frame of Reference:</a:t>
            </a:r>
          </a:p>
          <a:p>
            <a:pPr marL="0" indent="0" algn="just">
              <a:buNone/>
            </a:pPr>
            <a:r>
              <a:rPr lang="en-US" sz="2400" dirty="0" smtClean="0"/>
              <a:t>A coordinate system or set of axes within which to measure position, orientation and other properties of objects.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800" b="1" dirty="0" smtClean="0"/>
              <a:t>Inertial Frame of Reference:</a:t>
            </a:r>
          </a:p>
          <a:p>
            <a:pPr marL="0" indent="0" algn="just">
              <a:buNone/>
            </a:pPr>
            <a:r>
              <a:rPr lang="en-US" sz="2400" dirty="0" smtClean="0"/>
              <a:t>A frame of reference within which Newton’s second law of motion holds.</a:t>
            </a:r>
            <a:endParaRPr lang="en-US" sz="2800" dirty="0"/>
          </a:p>
          <a:p>
            <a:pPr marL="0" indent="0" algn="just">
              <a:buFont typeface="Arial" pitchFamily="34" charset="0"/>
              <a:buNone/>
            </a:pPr>
            <a:endParaRPr lang="en-US" sz="2800" dirty="0" smtClean="0"/>
          </a:p>
          <a:p>
            <a:pPr marL="0" indent="0" algn="just">
              <a:buFont typeface="Arial" pitchFamily="34" charset="0"/>
              <a:buNone/>
            </a:pPr>
            <a:endParaRPr lang="en-US" sz="2800" b="1" dirty="0"/>
          </a:p>
          <a:p>
            <a:pPr marL="0" indent="0" algn="just">
              <a:buFont typeface="Arial" pitchFamily="34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1416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611560" y="692696"/>
            <a:ext cx="7776864" cy="57606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sz="2800" b="1" dirty="0" smtClean="0"/>
              <a:t>Newton’s Laws: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Every particle persists in a state of rest or of uniform motion in a straight line (i.e., with constant velocity) unless acted upon by </a:t>
            </a:r>
            <a:r>
              <a:rPr lang="en-US" sz="2400" dirty="0"/>
              <a:t>a </a:t>
            </a:r>
            <a:r>
              <a:rPr lang="en-US" sz="2400" dirty="0" smtClean="0"/>
              <a:t>force.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If </a:t>
            </a:r>
            <a:r>
              <a:rPr lang="en-US" sz="2400" b="1" i="1" dirty="0" smtClean="0"/>
              <a:t>F</a:t>
            </a:r>
            <a:r>
              <a:rPr lang="en-US" sz="2400" dirty="0" smtClean="0"/>
              <a:t> is the external force acting on a particle of mass </a:t>
            </a:r>
            <a:r>
              <a:rPr lang="en-US" sz="2400" i="1" dirty="0" smtClean="0"/>
              <a:t>m</a:t>
            </a:r>
            <a:r>
              <a:rPr lang="en-US" sz="2400" dirty="0" smtClean="0"/>
              <a:t> which as a consequence is moving with velocity </a:t>
            </a:r>
            <a:r>
              <a:rPr lang="en-US" sz="2400" i="1" dirty="0" smtClean="0"/>
              <a:t>v</a:t>
            </a:r>
            <a:r>
              <a:rPr lang="en-US" sz="2400" dirty="0" smtClean="0"/>
              <a:t>, then </a:t>
            </a:r>
            <a:r>
              <a:rPr lang="en-US" sz="2400" b="1" i="1" dirty="0" smtClean="0"/>
              <a:t>F</a:t>
            </a:r>
            <a:r>
              <a:rPr lang="en-US" sz="2400" i="1" dirty="0" smtClean="0"/>
              <a:t>=d(m</a:t>
            </a:r>
            <a:r>
              <a:rPr lang="en-US" sz="2400" b="1" i="1" dirty="0" smtClean="0"/>
              <a:t>v</a:t>
            </a:r>
            <a:r>
              <a:rPr lang="en-US" sz="2400" i="1" dirty="0" smtClean="0"/>
              <a:t>)/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=</a:t>
            </a:r>
            <a:r>
              <a:rPr lang="en-US" sz="2400" i="1" dirty="0" err="1" smtClean="0"/>
              <a:t>dp</a:t>
            </a:r>
            <a:r>
              <a:rPr lang="en-US" sz="2400" i="1" dirty="0" smtClean="0"/>
              <a:t>/</a:t>
            </a:r>
            <a:r>
              <a:rPr lang="en-US" sz="2400" i="1" dirty="0" err="1" smtClean="0"/>
              <a:t>dt</a:t>
            </a:r>
            <a:r>
              <a:rPr lang="en-US" sz="2400" dirty="0" smtClean="0"/>
              <a:t> where </a:t>
            </a:r>
            <a:r>
              <a:rPr lang="en-US" sz="2400" i="1" dirty="0" smtClean="0"/>
              <a:t>p=mv</a:t>
            </a:r>
            <a:r>
              <a:rPr lang="en-US" sz="2400" dirty="0" smtClean="0"/>
              <a:t> is called the momentum. If </a:t>
            </a:r>
            <a:r>
              <a:rPr lang="en-US" sz="2400" i="1" dirty="0" smtClean="0"/>
              <a:t>m</a:t>
            </a:r>
            <a:r>
              <a:rPr lang="en-US" sz="2400" dirty="0" smtClean="0"/>
              <a:t> is independent of time </a:t>
            </a:r>
            <a:r>
              <a:rPr lang="en-US" sz="2400" i="1" dirty="0" smtClean="0"/>
              <a:t>t</a:t>
            </a:r>
            <a:r>
              <a:rPr lang="en-US" sz="2400" dirty="0" smtClean="0"/>
              <a:t>, this becomes </a:t>
            </a:r>
            <a:r>
              <a:rPr lang="en-US" sz="2400" b="1" i="1" dirty="0" smtClean="0"/>
              <a:t>F</a:t>
            </a:r>
            <a:r>
              <a:rPr lang="en-US" sz="2400" i="1" dirty="0" smtClean="0"/>
              <a:t>=md</a:t>
            </a:r>
            <a:r>
              <a:rPr lang="en-US" sz="2400" b="1" i="1" dirty="0" smtClean="0"/>
              <a:t>v</a:t>
            </a:r>
            <a:r>
              <a:rPr lang="en-US" sz="2400" i="1" dirty="0" smtClean="0"/>
              <a:t>/</a:t>
            </a:r>
            <a:r>
              <a:rPr lang="en-US" sz="2400" i="1" dirty="0" err="1" smtClean="0"/>
              <a:t>dt</a:t>
            </a:r>
            <a:r>
              <a:rPr lang="en-US" sz="2400" i="1" dirty="0" smtClean="0"/>
              <a:t>=m</a:t>
            </a:r>
            <a:r>
              <a:rPr lang="en-US" sz="2400" b="1" i="1" dirty="0" smtClean="0"/>
              <a:t>a</a:t>
            </a:r>
            <a:r>
              <a:rPr lang="en-US" sz="2400" dirty="0" smtClean="0"/>
              <a:t>, </a:t>
            </a:r>
            <a:r>
              <a:rPr lang="en-US" sz="2400" i="1" dirty="0" smtClean="0"/>
              <a:t>a </a:t>
            </a:r>
            <a:r>
              <a:rPr lang="en-US" sz="2400" dirty="0" smtClean="0"/>
              <a:t>= </a:t>
            </a:r>
            <a:r>
              <a:rPr lang="en-US" sz="2400" dirty="0" err="1" smtClean="0"/>
              <a:t>accelaration</a:t>
            </a:r>
            <a:r>
              <a:rPr lang="en-US" sz="2400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If particle 1 acts on particle 2 with a force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12</a:t>
            </a:r>
            <a:r>
              <a:rPr lang="en-US" sz="2400" dirty="0" smtClean="0"/>
              <a:t> in a direction along the line joining the particles, while particle 2 acts on particle 1 with a force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21</a:t>
            </a:r>
            <a:r>
              <a:rPr lang="en-US" sz="2400" dirty="0" smtClean="0"/>
              <a:t>, then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12</a:t>
            </a:r>
            <a:r>
              <a:rPr lang="en-US" sz="2400" i="1" dirty="0" smtClean="0"/>
              <a:t>=-F</a:t>
            </a:r>
            <a:r>
              <a:rPr lang="en-US" sz="2400" i="1" baseline="-25000" dirty="0" smtClean="0"/>
              <a:t>21</a:t>
            </a:r>
            <a:r>
              <a:rPr lang="en-US" sz="2400" dirty="0" smtClean="0"/>
              <a:t>. In other words, to every action there is an equal and opposite reaction.</a:t>
            </a:r>
          </a:p>
          <a:p>
            <a:pPr marL="0" indent="0" algn="just">
              <a:buFont typeface="Arial" pitchFamily="34" charset="0"/>
              <a:buNone/>
            </a:pPr>
            <a:endParaRPr lang="en-US" sz="2800" dirty="0"/>
          </a:p>
          <a:p>
            <a:pPr marL="0" indent="0" algn="just">
              <a:buFont typeface="Arial" pitchFamily="34" charset="0"/>
              <a:buNone/>
            </a:pPr>
            <a:endParaRPr lang="en-US" sz="2800" dirty="0" smtClean="0"/>
          </a:p>
          <a:p>
            <a:pPr marL="0" indent="0" algn="just">
              <a:buFont typeface="Arial" pitchFamily="34" charset="0"/>
              <a:buNone/>
            </a:pPr>
            <a:endParaRPr lang="en-US" sz="2800" b="1" dirty="0"/>
          </a:p>
          <a:p>
            <a:pPr marL="0" indent="0" algn="just">
              <a:buFont typeface="Arial" pitchFamily="34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284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/>
              <p:cNvSpPr txBox="1">
                <a:spLocks/>
              </p:cNvSpPr>
              <p:nvPr/>
            </p:nvSpPr>
            <p:spPr>
              <a:xfrm>
                <a:off x="899592" y="1196752"/>
                <a:ext cx="7344816" cy="525658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Font typeface="Arial" pitchFamily="34" charset="0"/>
                  <a:buNone/>
                </a:pPr>
                <a:r>
                  <a:rPr lang="en-US" sz="2400" dirty="0" smtClean="0"/>
                  <a:t>Let </a:t>
                </a:r>
                <a:r>
                  <a:rPr lang="en-US" sz="2400" b="1" i="1" dirty="0" smtClean="0"/>
                  <a:t>r</a:t>
                </a:r>
                <a:r>
                  <a:rPr lang="en-US" sz="2400" b="1" dirty="0" smtClean="0"/>
                  <a:t> =</a:t>
                </a:r>
                <a:r>
                  <a:rPr lang="en-US" sz="2400" dirty="0" smtClean="0"/>
                  <a:t>radius vector of a particle from some given origin,</a:t>
                </a:r>
                <a:r>
                  <a:rPr lang="en-US" sz="2400" b="1" dirty="0" smtClean="0"/>
                  <a:t> </a:t>
                </a:r>
              </a:p>
              <a:p>
                <a:pPr marL="0" indent="0" algn="just">
                  <a:buFont typeface="Arial" pitchFamily="34" charset="0"/>
                  <a:buNone/>
                </a:pPr>
                <a:r>
                  <a:rPr lang="en-US" sz="2400" b="1" i="1" dirty="0" smtClean="0"/>
                  <a:t>v</a:t>
                </a:r>
                <a:r>
                  <a:rPr lang="en-US" sz="2400" dirty="0" smtClean="0"/>
                  <a:t>=velocity vector</a:t>
                </a:r>
              </a:p>
              <a:p>
                <a:pPr marL="0" indent="0" algn="just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𝒗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dirty="0" smtClean="0"/>
                  <a:t>The linear momentum </a:t>
                </a:r>
                <a:r>
                  <a:rPr lang="en-US" sz="2400" b="1" i="1" dirty="0" smtClean="0"/>
                  <a:t>p</a:t>
                </a:r>
                <a:r>
                  <a:rPr lang="en-US" sz="2400" i="1" dirty="0" smtClean="0"/>
                  <a:t>=m</a:t>
                </a:r>
                <a:r>
                  <a:rPr lang="en-US" sz="2400" b="1" i="1" dirty="0" smtClean="0"/>
                  <a:t>v</a:t>
                </a:r>
                <a:r>
                  <a:rPr lang="en-US" sz="2400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en-US" sz="2400" dirty="0" smtClean="0"/>
                  <a:t>Differentiating both sided with respect to </a:t>
                </a:r>
                <a:r>
                  <a:rPr lang="en-US" sz="2400" i="1" dirty="0" smtClean="0"/>
                  <a:t>t</a:t>
                </a:r>
                <a:r>
                  <a:rPr lang="en-US" sz="2400" dirty="0" smtClean="0"/>
                  <a:t>, we have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𝑭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≡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𝒑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</m:e>
                      </m:acc>
                    </m:oMath>
                  </m:oMathPara>
                </a14:m>
                <a:endParaRPr lang="en-US" sz="2400" b="0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𝑭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𝒗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dirty="0" smtClean="0"/>
                  <a:t>For constant mass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𝑭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𝒗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1" i="1" smtClean="0">
                          <a:latin typeface="Cambria Math"/>
                        </a:rPr>
                        <m:t>𝒂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196752"/>
                <a:ext cx="7344816" cy="5256584"/>
              </a:xfrm>
              <a:prstGeom prst="rect">
                <a:avLst/>
              </a:prstGeom>
              <a:blipFill rotWithShape="1">
                <a:blip r:embed="rId2"/>
                <a:stretch>
                  <a:fillRect l="-1329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Mechanics of a Particle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07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1600" y="1933669"/>
            <a:ext cx="7315200" cy="24314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800" b="1" dirty="0"/>
              <a:t>Conservation Theorem for the Linear Momentum of a Particle:</a:t>
            </a:r>
            <a:r>
              <a:rPr lang="en-US" sz="2800" dirty="0"/>
              <a:t> </a:t>
            </a:r>
            <a:endParaRPr lang="en-US" sz="28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If </a:t>
            </a:r>
            <a:r>
              <a:rPr lang="en-US" sz="2400" dirty="0"/>
              <a:t>the total force </a:t>
            </a:r>
            <a:r>
              <a:rPr lang="en-US" sz="2400" b="1" i="1" dirty="0"/>
              <a:t>F</a:t>
            </a:r>
            <a:r>
              <a:rPr lang="en-US" sz="2400" dirty="0"/>
              <a:t> is zero, then </a:t>
            </a:r>
            <a:r>
              <a:rPr lang="en-US" sz="2400" b="1" i="1" dirty="0"/>
              <a:t>p=0</a:t>
            </a:r>
            <a:r>
              <a:rPr lang="en-US" sz="2400" dirty="0"/>
              <a:t> and the linear momentum </a:t>
            </a:r>
            <a:r>
              <a:rPr lang="en-US" sz="2400" b="1" i="1" dirty="0"/>
              <a:t>p</a:t>
            </a:r>
            <a:r>
              <a:rPr lang="en-US" sz="2400" dirty="0"/>
              <a:t>, is conserved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1245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620014"/>
                <a:ext cx="7315200" cy="6265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The angular momentum of the particle about point </a:t>
                </a:r>
                <a:r>
                  <a:rPr lang="en-US" sz="2400" i="1" dirty="0" smtClean="0"/>
                  <a:t>O</a:t>
                </a:r>
                <a:r>
                  <a:rPr lang="en-US" sz="2400" dirty="0" smtClean="0"/>
                  <a:t>, denoted by </a:t>
                </a:r>
                <a:r>
                  <a:rPr lang="en-US" sz="2400" b="1" i="1" dirty="0" smtClean="0"/>
                  <a:t>L</a:t>
                </a:r>
                <a:r>
                  <a:rPr lang="en-US" sz="2400" dirty="0" smtClean="0"/>
                  <a:t>, is defined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𝑳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</a:rPr>
                        <m:t>𝒓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400" b="1" dirty="0" smtClean="0"/>
              </a:p>
              <a:p>
                <a:r>
                  <a:rPr lang="en-US" sz="2400" b="1" i="1" dirty="0" smtClean="0"/>
                  <a:t>r</a:t>
                </a:r>
                <a:r>
                  <a:rPr lang="en-US" sz="2400" dirty="0" smtClean="0"/>
                  <a:t>=radius vector from </a:t>
                </a:r>
                <a:r>
                  <a:rPr lang="en-US" sz="2400" i="1" dirty="0" smtClean="0"/>
                  <a:t>O</a:t>
                </a:r>
                <a:r>
                  <a:rPr lang="en-US" sz="2400" dirty="0" smtClean="0"/>
                  <a:t> to the particle.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Torque (</a:t>
                </a:r>
                <a:r>
                  <a:rPr lang="en-US" sz="2400" b="1" i="1" dirty="0" smtClean="0"/>
                  <a:t>N</a:t>
                </a:r>
                <a:r>
                  <a:rPr lang="en-US" sz="2400" dirty="0" smtClean="0"/>
                  <a:t>) or moment of force about </a:t>
                </a:r>
                <a:r>
                  <a:rPr lang="en-US" sz="2400" i="1" dirty="0" smtClean="0"/>
                  <a:t>O</a:t>
                </a:r>
                <a:r>
                  <a:rPr lang="en-US" sz="2400" dirty="0" smtClean="0"/>
                  <a:t> can be defined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𝑵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</a:rPr>
                        <m:t>𝒓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𝑭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𝒗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  <a:p>
                <a:r>
                  <a:rPr lang="en-US" sz="2400" dirty="0" smtClean="0">
                    <a:ea typeface="Cambria Math"/>
                  </a:rPr>
                  <a:t>Now consider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𝒓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𝒗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𝒗</m:t>
                      </m:r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𝒗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𝒗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          (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𝒗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𝒗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𝟎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ea typeface="Cambria Math"/>
                </a:endParaRPr>
              </a:p>
              <a:p>
                <a:r>
                  <a:rPr lang="en-US" sz="2400" dirty="0" smtClean="0">
                    <a:ea typeface="Cambria Math"/>
                  </a:rPr>
                  <a:t>Thus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𝑵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𝒗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𝒓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𝒗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𝒓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𝒑</m:t>
                          </m:r>
                        </m:e>
                      </m:d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𝑳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𝑳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b="1" dirty="0" smtClean="0"/>
              </a:p>
              <a:p>
                <a:endParaRPr lang="en-US" sz="2400" b="1" dirty="0" smtClean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20014"/>
                <a:ext cx="7315200" cy="6265370"/>
              </a:xfrm>
              <a:prstGeom prst="rect">
                <a:avLst/>
              </a:prstGeom>
              <a:blipFill rotWithShape="1">
                <a:blip r:embed="rId2"/>
                <a:stretch>
                  <a:fillRect l="-1250" t="-779" r="-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690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99592" y="2276872"/>
                <a:ext cx="7315200" cy="207364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800" b="1" dirty="0" smtClean="0"/>
                  <a:t>Conservation Theorem for the Angular </a:t>
                </a:r>
                <a:r>
                  <a:rPr lang="en-US" sz="2800" b="1" dirty="0"/>
                  <a:t>Momentum of a Particle:</a:t>
                </a:r>
                <a:r>
                  <a:rPr lang="en-US" sz="2800" dirty="0"/>
                  <a:t> 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If the total </a:t>
                </a:r>
                <a:r>
                  <a:rPr lang="en-US" sz="2400" dirty="0" smtClean="0"/>
                  <a:t>torque </a:t>
                </a:r>
                <a:r>
                  <a:rPr lang="en-US" sz="2400" b="1" i="1" dirty="0" smtClean="0"/>
                  <a:t>N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is zero, then </a:t>
                </a:r>
                <a:r>
                  <a:rPr lang="en-US" sz="2400" dirty="0" smtClean="0"/>
                  <a:t>angular momentum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1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 dirty="0">
                            <a:latin typeface="Cambria Math"/>
                          </a:rPr>
                          <m:t>𝑳</m:t>
                        </m:r>
                      </m:e>
                    </m:acc>
                    <m:r>
                      <a:rPr lang="en-US" sz="2400" b="1" i="1" dirty="0">
                        <a:latin typeface="Cambria Math"/>
                      </a:rPr>
                      <m:t>=</m:t>
                    </m:r>
                    <m:r>
                      <a:rPr lang="en-US" sz="2400" b="1" i="1" dirty="0">
                        <a:latin typeface="Cambria Math"/>
                      </a:rPr>
                      <m:t>𝟎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and the </a:t>
                </a:r>
                <a:r>
                  <a:rPr lang="en-US" sz="2400" dirty="0" smtClean="0"/>
                  <a:t>angular </a:t>
                </a:r>
                <a:r>
                  <a:rPr lang="en-US" sz="2400" dirty="0"/>
                  <a:t>momentum </a:t>
                </a:r>
                <a:r>
                  <a:rPr lang="en-US" sz="2400" b="1" i="1" dirty="0" smtClean="0"/>
                  <a:t>L</a:t>
                </a:r>
                <a:r>
                  <a:rPr lang="en-US" sz="2400" dirty="0" smtClean="0"/>
                  <a:t>, </a:t>
                </a:r>
                <a:r>
                  <a:rPr lang="en-US" sz="2400" dirty="0"/>
                  <a:t>is conserved.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276872"/>
                <a:ext cx="7315200" cy="2073645"/>
              </a:xfrm>
              <a:prstGeom prst="rect">
                <a:avLst/>
              </a:prstGeom>
              <a:blipFill rotWithShape="1">
                <a:blip r:embed="rId2"/>
                <a:stretch>
                  <a:fillRect l="-1750" t="-2647" r="-166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6292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620014"/>
                <a:ext cx="7315200" cy="5159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 the a particle moving </a:t>
                </a:r>
                <a:r>
                  <a:rPr lang="en-US" sz="2400" dirty="0"/>
                  <a:t>from point 1 to point 2 </a:t>
                </a:r>
                <a:r>
                  <a:rPr lang="en-US" sz="2400" dirty="0" smtClean="0"/>
                  <a:t>under an external force </a:t>
                </a:r>
                <a:r>
                  <a:rPr lang="en-US" sz="2400" b="1" i="1" dirty="0" smtClean="0"/>
                  <a:t>F</a:t>
                </a:r>
                <a:r>
                  <a:rPr lang="en-US" sz="2400" dirty="0" smtClean="0"/>
                  <a:t>. Then work done by the particle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For constant mass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</m:e>
                      </m:nary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</m:e>
                      </m:nary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𝒗</m:t>
                          </m:r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𝒗</m:t>
                          </m:r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i="1" dirty="0" smtClean="0">
                    <a:latin typeface="Cambria Math"/>
                  </a:rPr>
                  <a:t/>
                </a:r>
                <a:br>
                  <a:rPr lang="en-US" sz="2400" i="1" dirty="0" smtClean="0">
                    <a:latin typeface="Cambria Math"/>
                  </a:rPr>
                </a:br>
                <a:r>
                  <a:rPr lang="en-US" sz="2400" dirty="0" smtClean="0"/>
                  <a:t>Therefore work done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/>
                              </m:sSub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/>
                              </m:sSubSup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20014"/>
                <a:ext cx="7315200" cy="5159810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46" r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1534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908720"/>
                <a:ext cx="7315200" cy="4896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The total work done in moving the particle along the curve C from point P</a:t>
                </a:r>
                <a:r>
                  <a:rPr lang="en-US" sz="2400" baseline="-25000" dirty="0" smtClean="0"/>
                  <a:t>1</a:t>
                </a:r>
                <a:r>
                  <a:rPr lang="en-US" sz="2400" dirty="0" smtClean="0"/>
                  <a:t> to P</a:t>
                </a:r>
                <a:r>
                  <a:rPr lang="en-US" sz="2400" baseline="-25000" dirty="0" smtClean="0"/>
                  <a:t>2</a:t>
                </a:r>
                <a:r>
                  <a:rPr lang="en-US" sz="2400" dirty="0" smtClean="0"/>
                  <a:t> is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V is the potential energy. Thus from both the equations of work done, we get</a:t>
                </a:r>
              </a:p>
              <a:p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where E is the total energy of the system.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908720"/>
                <a:ext cx="7315200" cy="4896340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96" b="-1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730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2276872"/>
            <a:ext cx="73152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800" b="1" dirty="0" smtClean="0"/>
              <a:t>Conservation Theorem for the Energy </a:t>
            </a:r>
            <a:r>
              <a:rPr lang="en-US" sz="2800" b="1" dirty="0"/>
              <a:t>of a Particle:</a:t>
            </a:r>
            <a:r>
              <a:rPr lang="en-US" sz="2800" dirty="0"/>
              <a:t> 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If the </a:t>
            </a:r>
            <a:r>
              <a:rPr lang="en-US" sz="2400" dirty="0" smtClean="0"/>
              <a:t>forces acting on a particle are conservative, then the total energy of the particle, </a:t>
            </a:r>
            <a:r>
              <a:rPr lang="en-US" sz="2400" i="1" dirty="0" smtClean="0"/>
              <a:t>T+V</a:t>
            </a:r>
            <a:r>
              <a:rPr lang="en-US" sz="2400" dirty="0" smtClean="0"/>
              <a:t> is conserved.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3860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150985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/>
              <p:cNvSpPr txBox="1">
                <a:spLocks/>
              </p:cNvSpPr>
              <p:nvPr/>
            </p:nvSpPr>
            <p:spPr>
              <a:xfrm>
                <a:off x="899592" y="1196752"/>
                <a:ext cx="7344816" cy="525658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Font typeface="Arial" pitchFamily="34" charset="0"/>
                  <a:buNone/>
                </a:pPr>
                <a:r>
                  <a:rPr lang="en-US" sz="2400" dirty="0" smtClean="0"/>
                  <a:t>Consider a system of </a:t>
                </a:r>
                <a:r>
                  <a:rPr lang="en-US" sz="2400" i="1" dirty="0" smtClean="0"/>
                  <a:t>n</a:t>
                </a:r>
                <a:r>
                  <a:rPr lang="en-US" sz="2400" dirty="0" smtClean="0"/>
                  <a:t> particles </a:t>
                </a:r>
                <a:r>
                  <a:rPr lang="en-US" sz="2400" i="1" dirty="0" smtClean="0"/>
                  <a:t>P</a:t>
                </a:r>
                <a:r>
                  <a:rPr lang="en-US" sz="2400" i="1" baseline="-25000" dirty="0" smtClean="0"/>
                  <a:t>i</a:t>
                </a:r>
                <a:r>
                  <a:rPr lang="en-US" sz="2400" i="1" dirty="0" smtClean="0"/>
                  <a:t>, </a:t>
                </a:r>
                <a:r>
                  <a:rPr lang="en-US" sz="2400" i="1" dirty="0" err="1" smtClean="0"/>
                  <a:t>i</a:t>
                </a:r>
                <a:r>
                  <a:rPr lang="en-US" sz="2400" i="1" dirty="0" smtClean="0"/>
                  <a:t>=1,2,…,n</a:t>
                </a:r>
                <a:r>
                  <a:rPr lang="en-US" sz="2400" dirty="0" smtClean="0"/>
                  <a:t> </a:t>
                </a:r>
              </a:p>
              <a:p>
                <a:pPr marL="0" indent="0" algn="just">
                  <a:buNone/>
                </a:pPr>
                <a:r>
                  <a:rPr lang="en-US" sz="2400" b="1" i="1" dirty="0" err="1" smtClean="0"/>
                  <a:t>r</a:t>
                </a:r>
                <a:r>
                  <a:rPr lang="en-US" sz="2400" b="1" i="1" baseline="-25000" dirty="0" err="1" smtClean="0"/>
                  <a:t>i</a:t>
                </a:r>
                <a:r>
                  <a:rPr lang="en-US" sz="2400" dirty="0" smtClean="0"/>
                  <a:t>=radius </a:t>
                </a:r>
                <a:r>
                  <a:rPr lang="en-US" sz="2400" dirty="0"/>
                  <a:t>vector </a:t>
                </a:r>
                <a:r>
                  <a:rPr lang="en-US" sz="2400" dirty="0" smtClean="0"/>
                  <a:t>of </a:t>
                </a:r>
                <a:r>
                  <a:rPr lang="en-US" sz="2400" i="1" dirty="0"/>
                  <a:t>P</a:t>
                </a:r>
                <a:r>
                  <a:rPr lang="en-US" sz="2400" i="1" baseline="-25000" dirty="0"/>
                  <a:t>i </a:t>
                </a:r>
                <a:r>
                  <a:rPr lang="en-US" sz="2400" dirty="0" smtClean="0"/>
                  <a:t>from some given origin</a:t>
                </a:r>
              </a:p>
              <a:p>
                <a:pPr marL="0" indent="0" algn="just">
                  <a:buNone/>
                </a:pPr>
                <a:r>
                  <a:rPr lang="en-US" sz="2400" b="1" i="1" dirty="0" smtClean="0"/>
                  <a:t>v</a:t>
                </a:r>
                <a:r>
                  <a:rPr lang="en-US" sz="2400" b="1" i="1" baseline="-25000" dirty="0" smtClean="0"/>
                  <a:t>i</a:t>
                </a:r>
                <a:r>
                  <a:rPr lang="en-US" sz="2400" dirty="0"/>
                  <a:t>=velocity vector of </a:t>
                </a:r>
                <a:r>
                  <a:rPr lang="en-US" sz="2400" i="1" dirty="0"/>
                  <a:t>P</a:t>
                </a:r>
                <a:r>
                  <a:rPr lang="en-US" sz="2400" i="1" baseline="-25000" dirty="0"/>
                  <a:t>i</a:t>
                </a:r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b="1" i="1" dirty="0" smtClean="0"/>
                  <a:t>p</a:t>
                </a:r>
                <a:r>
                  <a:rPr lang="en-US" sz="2400" b="1" i="1" baseline="-25000" dirty="0" smtClean="0"/>
                  <a:t>i</a:t>
                </a:r>
                <a:r>
                  <a:rPr lang="en-US" sz="2400" i="1" dirty="0" smtClean="0"/>
                  <a:t>=</a:t>
                </a:r>
                <a:r>
                  <a:rPr lang="en-US" sz="2400" i="1" dirty="0" err="1" smtClean="0"/>
                  <a:t>m</a:t>
                </a:r>
                <a:r>
                  <a:rPr lang="en-US" sz="2400" i="1" baseline="-25000" dirty="0" err="1" smtClean="0"/>
                  <a:t>i</a:t>
                </a:r>
                <a:r>
                  <a:rPr lang="en-US" sz="2400" b="1" i="1" dirty="0" err="1" smtClean="0"/>
                  <a:t>v</a:t>
                </a:r>
                <a:r>
                  <a:rPr lang="en-US" sz="2400" b="1" i="1" baseline="-25000" dirty="0" err="1" smtClean="0"/>
                  <a:t>i</a:t>
                </a:r>
                <a:r>
                  <a:rPr lang="en-US" sz="2400" b="1" i="1" dirty="0" smtClean="0"/>
                  <a:t> </a:t>
                </a:r>
                <a:r>
                  <a:rPr lang="en-US" sz="2400" dirty="0" smtClean="0"/>
                  <a:t>is momentum vector of P</a:t>
                </a:r>
                <a:r>
                  <a:rPr lang="en-US" sz="2400" baseline="-25000" dirty="0" smtClean="0"/>
                  <a:t>i</a:t>
                </a:r>
              </a:p>
              <a:p>
                <a:pPr marL="0" indent="0" algn="just">
                  <a:buNone/>
                </a:pPr>
                <a:r>
                  <a:rPr lang="en-US" sz="2400" dirty="0" smtClean="0"/>
                  <a:t>Newton’s second law for the </a:t>
                </a:r>
                <a:r>
                  <a:rPr lang="en-US" sz="2400" i="1" dirty="0" err="1" smtClean="0"/>
                  <a:t>i</a:t>
                </a:r>
                <a:r>
                  <a:rPr lang="en-US" sz="2400" i="1" baseline="30000" dirty="0" err="1" smtClean="0"/>
                  <a:t>th</a:t>
                </a:r>
                <a:r>
                  <a:rPr lang="en-US" sz="2400" dirty="0" smtClean="0"/>
                  <a:t> particle is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𝑗𝑖</m:t>
                              </m:r>
                            </m:sub>
                          </m:sSub>
                        </m:e>
                      </m:nary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𝒑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dirty="0" smtClean="0"/>
                  <a:t>Differentiating both sided with respect to </a:t>
                </a:r>
                <a:r>
                  <a:rPr lang="en-US" sz="2400" i="1" dirty="0" smtClean="0"/>
                  <a:t>t</a:t>
                </a:r>
                <a:r>
                  <a:rPr lang="en-US" sz="2400" dirty="0" smtClean="0"/>
                  <a:t>, we have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(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196752"/>
                <a:ext cx="7344816" cy="5256584"/>
              </a:xfrm>
              <a:prstGeom prst="rect">
                <a:avLst/>
              </a:prstGeom>
              <a:blipFill rotWithShape="1">
                <a:blip r:embed="rId2"/>
                <a:stretch>
                  <a:fillRect l="-1329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Mechanics of a System of Particles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05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01216" y="548680"/>
                <a:ext cx="7315200" cy="61087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/>
                  <a:t>According to Newton’s third law </a:t>
                </a:r>
                <a:r>
                  <a:rPr lang="en-US" sz="2400" dirty="0"/>
                  <a:t>of motion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𝑹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1" i="1" smtClean="0">
                                <a:latin typeface="Cambria Math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1" i="1">
                                <a:latin typeface="Cambria Math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 smtClean="0"/>
                  <a:t> is the </a:t>
                </a:r>
                <a:r>
                  <a:rPr lang="en-US" sz="2400" b="1" dirty="0" smtClean="0"/>
                  <a:t>center of mass</a:t>
                </a:r>
                <a:r>
                  <a:rPr lang="en-US" sz="2400" dirty="0" smtClean="0"/>
                  <a:t>.</a:t>
                </a:r>
              </a:p>
              <a:p>
                <a:pPr algn="just"/>
                <a:r>
                  <a:rPr lang="en-US" sz="2400" dirty="0" smtClean="0"/>
                  <a:t>Thus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≡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latin typeface="Cambria Math"/>
                                  <a:ea typeface="Cambria Math"/>
                                </a:rPr>
                                <m:t>𝑭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𝑀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>
                              <a:latin typeface="Cambria Math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𝑷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b="1" dirty="0" smtClean="0"/>
                  <a:t>Conservation Theorem for Linear Momentum of a System of Particles: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If the total external force is zero, the total linear momentum is conserved.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548680"/>
                <a:ext cx="7315200" cy="6108724"/>
              </a:xfrm>
              <a:prstGeom prst="rect">
                <a:avLst/>
              </a:prstGeom>
              <a:blipFill rotWithShape="1">
                <a:blip r:embed="rId2"/>
                <a:stretch>
                  <a:fillRect l="-1250" t="-79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4792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47664" y="620688"/>
                <a:ext cx="5328592" cy="5588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Now, the angular momentum of the particle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𝑳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𝒑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400" b="1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𝑳</m:t>
                          </m:r>
                        </m:e>
                      </m:acc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𝑳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1" i="1">
                                  <a:latin typeface="Cambria Math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sz="2400" b="1" i="1">
                                  <a:latin typeface="Cambria Math"/>
                                </a:rPr>
                                <m:t>𝒅𝒕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𝒅</m:t>
                                  </m:r>
                                </m:num>
                                <m:den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𝒅𝒕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b="1" i="1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̇"/>
                              <m:ctrlPr>
                                <a:rPr lang="en-US" sz="24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  <a:ea typeface="Cambria Math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/>
                                      <a:ea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1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r>
                            <a:rPr lang="en-US" sz="2400" b="1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n-US" sz="2400" b="1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b="1" dirty="0" smtClean="0"/>
              </a:p>
              <a:p>
                <a:endParaRPr lang="en-US" sz="2400" b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620688"/>
                <a:ext cx="5328592" cy="5588196"/>
              </a:xfrm>
              <a:prstGeom prst="rect">
                <a:avLst/>
              </a:prstGeom>
              <a:blipFill rotWithShape="1">
                <a:blip r:embed="rId2"/>
                <a:stretch>
                  <a:fillRect l="-1831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299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15616" y="764704"/>
                <a:ext cx="7315200" cy="53453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𝑭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𝒋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𝒋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𝒋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𝑭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)=</m:t>
                          </m:r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≡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𝑵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b="1" dirty="0"/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b="1" dirty="0" smtClean="0"/>
                  <a:t>Conservation </a:t>
                </a:r>
                <a:r>
                  <a:rPr lang="en-US" sz="2400" b="1" dirty="0"/>
                  <a:t>Theorem for </a:t>
                </a:r>
                <a:r>
                  <a:rPr lang="en-US" sz="2400" b="1" dirty="0" smtClean="0"/>
                  <a:t>Angular </a:t>
                </a:r>
                <a:r>
                  <a:rPr lang="en-US" sz="2400" b="1" dirty="0"/>
                  <a:t>Momentum of a System of Particles: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The total linear momentum is constant in time if the applied external torque </a:t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>zero.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764704"/>
                <a:ext cx="7315200" cy="5345309"/>
              </a:xfrm>
              <a:prstGeom prst="rect">
                <a:avLst/>
              </a:prstGeom>
              <a:blipFill rotWithShape="1">
                <a:blip r:embed="rId2"/>
                <a:stretch>
                  <a:fillRect l="-1250" r="-1333" b="-1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5661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620014"/>
                <a:ext cx="7315200" cy="6357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 the work done by the system of particles moving </a:t>
                </a:r>
                <a:r>
                  <a:rPr lang="en-US" sz="2400" dirty="0"/>
                  <a:t>from point 1 to point 2 </a:t>
                </a:r>
                <a:r>
                  <a:rPr lang="en-US" sz="2400" dirty="0" smtClean="0"/>
                  <a:t>under an external force </a:t>
                </a:r>
                <a:r>
                  <a:rPr lang="en-US" sz="2400" b="1" i="1" dirty="0" smtClean="0"/>
                  <a:t>F</a:t>
                </a:r>
                <a:r>
                  <a:rPr lang="en-US" sz="2400" dirty="0" smtClean="0"/>
                  <a:t>. Then work done by the system is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</m:e>
                    </m:nary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𝑭</m:t>
                                    </m:r>
                                  </m:e>
                                  <m:sup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𝒊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en-US" sz="2400" dirty="0" smtClean="0"/>
                  <a:t>+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𝒋</m:t>
                                </m:r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constant mass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𝒗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i="1" dirty="0" smtClean="0">
                    <a:latin typeface="Cambria Math"/>
                  </a:rPr>
                  <a:t/>
                </a:r>
                <a:br>
                  <a:rPr lang="en-US" sz="240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400" dirty="0" smtClean="0"/>
                  <a:t>Therefore work done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𝑇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20014"/>
                <a:ext cx="7315200" cy="6357638"/>
              </a:xfrm>
              <a:prstGeom prst="rect">
                <a:avLst/>
              </a:prstGeom>
              <a:blipFill rotWithShape="1">
                <a:blip r:embed="rId2"/>
                <a:stretch>
                  <a:fillRect l="-1250" t="-767" r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2657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691680" y="1165965"/>
                <a:ext cx="5742384" cy="3559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𝑇</m:t>
                      </m:r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′+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′).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′+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latin typeface="Cambria Math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</a:rPr>
                                    <m:t>+</m:t>
                                  </m:r>
                                </m:e>
                              </m:nary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latin typeface="Cambria Math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  <m:sub/>
                          </m:sSub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1165965"/>
                <a:ext cx="5742384" cy="3559179"/>
              </a:xfrm>
              <a:prstGeom prst="rect">
                <a:avLst/>
              </a:prstGeom>
              <a:blipFill rotWithShape="1">
                <a:blip r:embed="rId2"/>
                <a:stretch>
                  <a:fillRect l="-319" r="-7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8624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43608" y="908720"/>
                <a:ext cx="7315200" cy="516923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Again consider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</m:e>
                    </m:nary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𝑭</m:t>
                                    </m:r>
                                  </m:e>
                                  <m:sup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𝒊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en-US" sz="2400" dirty="0"/>
                  <a:t>+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𝒋𝒊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Now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b="1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𝑭</m:t>
                                      </m:r>
                                    </m:e>
                                    <m:sup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𝒊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=−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nary>
                                <m:nary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𝒊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=−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|</m:t>
                                          </m:r>
                                        </m:e>
                                        <m:sub/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nary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To satisfy the strong law of action and reaction, </a:t>
                </a:r>
                <a:r>
                  <a:rPr lang="en-US" sz="2400" dirty="0" err="1"/>
                  <a:t>V</a:t>
                </a:r>
                <a:r>
                  <a:rPr lang="en-US" sz="2400" baseline="-25000" dirty="0" err="1"/>
                  <a:t>ij</a:t>
                </a:r>
                <a:r>
                  <a:rPr lang="en-US" sz="2400" dirty="0"/>
                  <a:t> can be a function of distance only.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|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|</m:t>
                      </m:r>
                      <m:r>
                        <a:rPr lang="en-US"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two forces are then automatically equal and opposite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lie along the line joining the two particles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𝛻</m:t>
                          </m:r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  <m:e/>
                      </m:d>
                      <m:r>
                        <a:rPr lang="en-US" sz="240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f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908720"/>
                <a:ext cx="7315200" cy="5169236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43" r="-1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990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3568" y="980728"/>
                <a:ext cx="7795596" cy="31804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For conservative forces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𝒋𝒊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0" smtClean="0">
                          <a:latin typeface="Cambria Math"/>
                        </a:rPr>
                        <m:t>=−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980728"/>
                <a:ext cx="7795596" cy="3180486"/>
              </a:xfrm>
              <a:prstGeom prst="rect">
                <a:avLst/>
              </a:prstGeom>
              <a:blipFill rotWithShape="1">
                <a:blip r:embed="rId2"/>
                <a:stretch>
                  <a:fillRect l="-1173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4877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196752"/>
            <a:ext cx="7315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previous lecture we have discussed the mechanics of system of particles.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of Momentum:</a:t>
            </a:r>
          </a:p>
          <a:p>
            <a:r>
              <a:rPr lang="en-US" sz="2400" dirty="0"/>
              <a:t>If the total external force is zero, the total linear momentum is conserved.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</a:t>
            </a:r>
            <a:r>
              <a:rPr lang="en-US" sz="2400" b="1" dirty="0"/>
              <a:t>of </a:t>
            </a:r>
            <a:r>
              <a:rPr lang="en-US" sz="2400" b="1" dirty="0" smtClean="0"/>
              <a:t>Angular Momentum:</a:t>
            </a:r>
          </a:p>
          <a:p>
            <a:r>
              <a:rPr lang="en-US" sz="2400" dirty="0"/>
              <a:t>The total linear momentum is constant in time if the applied external torque is zero.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of Energy:</a:t>
            </a:r>
          </a:p>
          <a:p>
            <a:r>
              <a:rPr lang="en-US" sz="2400" dirty="0" smtClean="0"/>
              <a:t>If the total work done is conserved, total energy of the system is conserved.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75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 of Axes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71600" y="1412776"/>
                <a:ext cx="6840760" cy="13308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We know that in polar coordinates, position of a particle can be expressed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𝑟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m:rPr>
                        <m:nor/>
                      </m:rPr>
                      <a:rPr lang="en-US" dirty="0">
                        <a:sym typeface="Symbol"/>
                      </a:rPr>
                      <m:t>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where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>
                          <a:sym typeface="Symbol"/>
                        </a:rPr>
                        <m:t>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ea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r>
                  <a:rPr lang="en-US" dirty="0" smtClean="0"/>
                  <a:t>Thus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𝑟𝑐𝑜𝑠</m:t>
                      </m:r>
                      <m:r>
                        <m:rPr>
                          <m:nor/>
                        </m:rPr>
                        <a:rPr lang="en-US" dirty="0">
                          <a:sym typeface="Symbol"/>
                        </a:rPr>
                        <m:t>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       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𝑟𝑠𝑖𝑛</m:t>
                      </m:r>
                      <m:r>
                        <m:rPr>
                          <m:nor/>
                        </m:rPr>
                        <a:rPr lang="en-US" dirty="0">
                          <a:sym typeface="Symbol"/>
                        </a:rPr>
                        <m:t>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If we rotate the </a:t>
                </a:r>
                <a:r>
                  <a:rPr lang="en-US" dirty="0" err="1" smtClean="0"/>
                  <a:t>xy</a:t>
                </a:r>
                <a:r>
                  <a:rPr lang="en-US" dirty="0" smtClean="0"/>
                  <a:t>-coordinate system about origin at an angle </a:t>
                </a:r>
                <a:r>
                  <a:rPr lang="en-US" dirty="0" smtClean="0">
                    <a:sym typeface="Symbol"/>
                  </a:rPr>
                  <a:t>, it will give us a new x’y’-coordinate system. Thus the new coordinates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the </a:t>
                </a:r>
                <a:r>
                  <a:rPr lang="en-US" dirty="0"/>
                  <a:t>axes of an .</a:t>
                </a:r>
                <a:r>
                  <a:rPr lang="en-US" dirty="0" err="1"/>
                  <a:t>ry</a:t>
                </a:r>
                <a:r>
                  <a:rPr lang="en-US" dirty="0"/>
                  <a:t>-coordinate system have been rotated about the origin</a:t>
                </a:r>
              </a:p>
              <a:p>
                <a:r>
                  <a:rPr lang="en-US" dirty="0"/>
                  <a:t>through an angle </a:t>
                </a:r>
                <a:r>
                  <a:rPr lang="en-US" i="1" dirty="0"/>
                  <a:t>9 </a:t>
                </a:r>
                <a:r>
                  <a:rPr lang="en-US" dirty="0"/>
                  <a:t>to produce a new </a:t>
                </a:r>
                <a:r>
                  <a:rPr lang="en-US" dirty="0" err="1"/>
                  <a:t>jc'y</a:t>
                </a:r>
                <a:r>
                  <a:rPr lang="en-US" dirty="0"/>
                  <a:t>'-coordinate system. As shown in the figure, </a:t>
                </a:r>
                <a:r>
                  <a:rPr lang="en-US" dirty="0" smtClean="0"/>
                  <a:t>each</a:t>
                </a:r>
                <a:endParaRPr lang="en-US" dirty="0"/>
              </a:p>
              <a:p>
                <a:r>
                  <a:rPr lang="en-US" dirty="0"/>
                  <a:t>point </a:t>
                </a:r>
                <a:r>
                  <a:rPr lang="en-US" i="1" dirty="0"/>
                  <a:t>P </a:t>
                </a:r>
                <a:r>
                  <a:rPr lang="en-US" dirty="0"/>
                  <a:t>in the plane has coordinates </a:t>
                </a:r>
                <a:r>
                  <a:rPr lang="en-US" i="1" dirty="0"/>
                  <a:t>(x', </a:t>
                </a:r>
                <a:r>
                  <a:rPr lang="en-US" dirty="0"/>
                  <a:t>y') as well as coordinates </a:t>
                </a:r>
                <a:r>
                  <a:rPr lang="en-US" i="1" dirty="0"/>
                  <a:t>(x, y). </a:t>
                </a:r>
                <a:r>
                  <a:rPr lang="en-US" dirty="0"/>
                  <a:t>To see how the</a:t>
                </a:r>
              </a:p>
              <a:p>
                <a:r>
                  <a:rPr lang="en-US" dirty="0"/>
                  <a:t>two are related, let </a:t>
                </a:r>
                <a:r>
                  <a:rPr lang="en-US" i="1" dirty="0"/>
                  <a:t>r </a:t>
                </a:r>
                <a:r>
                  <a:rPr lang="en-US" dirty="0"/>
                  <a:t>be the distance from the common origin to the point </a:t>
                </a:r>
                <a:r>
                  <a:rPr lang="en-US" i="1" dirty="0"/>
                  <a:t>P, </a:t>
                </a:r>
                <a:r>
                  <a:rPr lang="en-US" dirty="0"/>
                  <a:t>and let a be</a:t>
                </a:r>
              </a:p>
              <a:p>
                <a:r>
                  <a:rPr lang="en-US" dirty="0"/>
                  <a:t>the angle shown in Figure </a:t>
                </a:r>
                <a:r>
                  <a:rPr lang="en-US" i="1" dirty="0"/>
                  <a:t>lQ.5.2b. </a:t>
                </a:r>
                <a:r>
                  <a:rPr lang="en-US" dirty="0"/>
                  <a:t>It follows that</a:t>
                </a:r>
              </a:p>
              <a:p>
                <a:r>
                  <a:rPr lang="en-US" i="1" dirty="0"/>
                  <a:t>x — r </a:t>
                </a:r>
                <a:r>
                  <a:rPr lang="en-US" i="1" dirty="0" err="1"/>
                  <a:t>cos</a:t>
                </a:r>
                <a:r>
                  <a:rPr lang="en-US" i="1" dirty="0"/>
                  <a:t>(0 + a), y = r </a:t>
                </a:r>
                <a:r>
                  <a:rPr lang="en-US" dirty="0"/>
                  <a:t>sin($ + a)</a:t>
                </a:r>
              </a:p>
              <a:p>
                <a:r>
                  <a:rPr lang="en-US" dirty="0"/>
                  <a:t>and</a:t>
                </a:r>
              </a:p>
              <a:p>
                <a:r>
                  <a:rPr lang="en-US" dirty="0"/>
                  <a:t>(3)</a:t>
                </a:r>
              </a:p>
              <a:p>
                <a:r>
                  <a:rPr lang="en-US" dirty="0"/>
                  <a:t>(4)</a:t>
                </a:r>
              </a:p>
              <a:p>
                <a:r>
                  <a:rPr lang="en-US" dirty="0"/>
                  <a:t>Using familiar trigonometric identities, the relationships in (3) can be written as</a:t>
                </a:r>
              </a:p>
              <a:p>
                <a:r>
                  <a:rPr lang="pt-BR" i="1" dirty="0"/>
                  <a:t>x = r </a:t>
                </a:r>
                <a:r>
                  <a:rPr lang="pt-BR" dirty="0"/>
                  <a:t>cos </a:t>
                </a:r>
                <a:r>
                  <a:rPr lang="pt-BR" i="1" dirty="0"/>
                  <a:t>9 </a:t>
                </a:r>
                <a:r>
                  <a:rPr lang="pt-BR" dirty="0"/>
                  <a:t>cos </a:t>
                </a:r>
                <a:r>
                  <a:rPr lang="pt-BR" i="1" dirty="0"/>
                  <a:t>a — r </a:t>
                </a:r>
                <a:r>
                  <a:rPr lang="pt-BR" dirty="0"/>
                  <a:t>sin </a:t>
                </a:r>
                <a:r>
                  <a:rPr lang="pt-BR" i="1" dirty="0"/>
                  <a:t>9 </a:t>
                </a:r>
                <a:r>
                  <a:rPr lang="pt-BR" dirty="0"/>
                  <a:t>sin </a:t>
                </a:r>
                <a:r>
                  <a:rPr lang="pt-BR" i="1" dirty="0"/>
                  <a:t>a</a:t>
                </a:r>
              </a:p>
              <a:p>
                <a:r>
                  <a:rPr lang="es-ES" i="1" dirty="0"/>
                  <a:t>y = r </a:t>
                </a:r>
                <a:r>
                  <a:rPr lang="es-ES" dirty="0"/>
                  <a:t>sin </a:t>
                </a:r>
                <a:r>
                  <a:rPr lang="es-ES" i="1" dirty="0"/>
                  <a:t>9 </a:t>
                </a:r>
                <a:r>
                  <a:rPr lang="es-ES" dirty="0" err="1"/>
                  <a:t>cos</a:t>
                </a:r>
                <a:r>
                  <a:rPr lang="es-ES" dirty="0"/>
                  <a:t> </a:t>
                </a:r>
                <a:r>
                  <a:rPr lang="es-ES" i="1" dirty="0"/>
                  <a:t>a + r </a:t>
                </a:r>
                <a:r>
                  <a:rPr lang="es-ES" dirty="0" err="1"/>
                  <a:t>cos</a:t>
                </a:r>
                <a:r>
                  <a:rPr lang="es-ES" dirty="0"/>
                  <a:t> </a:t>
                </a:r>
                <a:r>
                  <a:rPr lang="es-ES" i="1" dirty="0"/>
                  <a:t>9 </a:t>
                </a:r>
                <a:r>
                  <a:rPr lang="es-ES" dirty="0"/>
                  <a:t>sin </a:t>
                </a:r>
                <a:r>
                  <a:rPr lang="es-ES" i="1" dirty="0"/>
                  <a:t>a</a:t>
                </a:r>
              </a:p>
              <a:p>
                <a:r>
                  <a:rPr lang="en-US" dirty="0"/>
                  <a:t>and on substituting (4) in these equations we obtain the following relationships called the</a:t>
                </a:r>
              </a:p>
              <a:p>
                <a:r>
                  <a:rPr lang="en-US" b="1" i="1" dirty="0"/>
                  <a:t>rotation equations:</a:t>
                </a:r>
              </a:p>
              <a:p>
                <a:r>
                  <a:rPr lang="es-ES" b="1" i="1" dirty="0"/>
                  <a:t>x = x' </a:t>
                </a:r>
                <a:r>
                  <a:rPr lang="es-ES" b="1" dirty="0" err="1"/>
                  <a:t>cos</a:t>
                </a:r>
                <a:r>
                  <a:rPr lang="es-ES" b="1" dirty="0"/>
                  <a:t> </a:t>
                </a:r>
                <a:r>
                  <a:rPr lang="es-ES" b="1" i="1" dirty="0"/>
                  <a:t>9 — y' </a:t>
                </a:r>
                <a:r>
                  <a:rPr lang="es-ES" b="1" dirty="0"/>
                  <a:t>sin </a:t>
                </a:r>
                <a:r>
                  <a:rPr lang="es-ES" b="1" i="1" dirty="0"/>
                  <a:t>9</a:t>
                </a:r>
              </a:p>
              <a:p>
                <a:r>
                  <a:rPr lang="es-ES" b="1" i="1" dirty="0"/>
                  <a:t>y = x' </a:t>
                </a:r>
                <a:r>
                  <a:rPr lang="es-ES" b="1" dirty="0"/>
                  <a:t>sin </a:t>
                </a:r>
                <a:r>
                  <a:rPr lang="es-ES" b="1" i="1" dirty="0"/>
                  <a:t>9 + y' </a:t>
                </a:r>
                <a:r>
                  <a:rPr lang="es-ES" b="1" dirty="0" err="1"/>
                  <a:t>cos</a:t>
                </a:r>
                <a:r>
                  <a:rPr lang="es-ES" b="1" dirty="0"/>
                  <a:t> </a:t>
                </a:r>
                <a:r>
                  <a:rPr lang="es-ES" b="1" i="1" dirty="0"/>
                  <a:t>9</a:t>
                </a:r>
              </a:p>
              <a:p>
                <a:r>
                  <a:rPr lang="en-US" b="1" i="1" dirty="0"/>
                  <a:t>*• </a:t>
                </a:r>
                <a:r>
                  <a:rPr lang="en-US" b="1" dirty="0"/>
                  <a:t>Figure 10.5.2 </a:t>
                </a:r>
                <a:r>
                  <a:rPr lang="en-US" dirty="0"/>
                  <a:t>(a) </a:t>
                </a:r>
                <a:r>
                  <a:rPr lang="en-US" i="1" dirty="0"/>
                  <a:t>(b)</a:t>
                </a:r>
              </a:p>
              <a:p>
                <a:r>
                  <a:rPr lang="en-US" b="1" i="1" dirty="0"/>
                  <a:t>&gt; </a:t>
                </a:r>
                <a:r>
                  <a:rPr lang="en-US" b="1" dirty="0"/>
                  <a:t>Example 1 </a:t>
                </a:r>
                <a:r>
                  <a:rPr lang="en-US" dirty="0"/>
                  <a:t>Suppose that the axes of an </a:t>
                </a:r>
                <a:r>
                  <a:rPr lang="en-US" dirty="0" err="1"/>
                  <a:t>ry</a:t>
                </a:r>
                <a:r>
                  <a:rPr lang="en-US" dirty="0"/>
                  <a:t>-coordinate system are rotated through an</a:t>
                </a:r>
              </a:p>
              <a:p>
                <a:r>
                  <a:rPr lang="en-US" dirty="0"/>
                  <a:t>angle of </a:t>
                </a:r>
                <a:r>
                  <a:rPr lang="en-US" i="1" dirty="0"/>
                  <a:t>9 — </a:t>
                </a:r>
                <a:r>
                  <a:rPr lang="en-US" dirty="0"/>
                  <a:t>45 ° to obtain an </a:t>
                </a:r>
                <a:r>
                  <a:rPr lang="en-US" dirty="0" err="1"/>
                  <a:t>jc'y</a:t>
                </a:r>
                <a:r>
                  <a:rPr lang="en-US" dirty="0"/>
                  <a:t>'-coordinate system. Find the equation of the curve</a:t>
                </a:r>
              </a:p>
              <a:p>
                <a:r>
                  <a:rPr lang="es-ES" i="1" dirty="0"/>
                  <a:t>x2 - </a:t>
                </a:r>
                <a:r>
                  <a:rPr lang="es-ES" i="1" dirty="0" err="1"/>
                  <a:t>xy</a:t>
                </a:r>
                <a:r>
                  <a:rPr lang="es-ES" i="1" dirty="0"/>
                  <a:t> + y2 - 6 - </a:t>
                </a:r>
                <a:r>
                  <a:rPr lang="es-ES" dirty="0"/>
                  <a:t>0</a:t>
                </a:r>
              </a:p>
              <a:p>
                <a:r>
                  <a:rPr lang="en-US" dirty="0"/>
                  <a:t>in ^'^'-coordinates.</a:t>
                </a:r>
              </a:p>
              <a:p>
                <a:r>
                  <a:rPr lang="en-US" b="1" i="1" dirty="0"/>
                  <a:t>Solution. </a:t>
                </a:r>
                <a:r>
                  <a:rPr lang="en-US" dirty="0"/>
                  <a:t>Substituting sin# = sin45° = l/\/2 and </a:t>
                </a:r>
                <a:r>
                  <a:rPr lang="en-US" i="1" dirty="0"/>
                  <a:t>cos9 </a:t>
                </a:r>
                <a:r>
                  <a:rPr lang="en-US" dirty="0"/>
                  <a:t>=cos45° = l/\/2 in (5)</a:t>
                </a:r>
              </a:p>
              <a:p>
                <a:r>
                  <a:rPr lang="en-US" dirty="0"/>
                  <a:t>yields the rotation equations</a:t>
                </a:r>
              </a:p>
              <a:p>
                <a:r>
                  <a:rPr lang="en-US" i="1" dirty="0"/>
                  <a:t>x' y' x' y'</a:t>
                </a:r>
              </a:p>
              <a:p>
                <a:r>
                  <a:rPr lang="en-US" i="1" dirty="0"/>
                  <a:t>x = —p -p </a:t>
                </a:r>
                <a:r>
                  <a:rPr lang="en-US" dirty="0"/>
                  <a:t>and </a:t>
                </a:r>
                <a:r>
                  <a:rPr lang="en-US" i="1" dirty="0"/>
                  <a:t>y </a:t>
                </a:r>
                <a:r>
                  <a:rPr lang="en-US" dirty="0"/>
                  <a:t>= — + —</a:t>
                </a:r>
              </a:p>
              <a:p>
                <a:r>
                  <a:rPr lang="en-US" dirty="0"/>
                  <a:t>V2 </a:t>
                </a:r>
                <a:r>
                  <a:rPr lang="en-US" dirty="0" err="1"/>
                  <a:t>V2</a:t>
                </a:r>
                <a:r>
                  <a:rPr lang="en-US" dirty="0"/>
                  <a:t> 72 V2</a:t>
                </a:r>
              </a:p>
              <a:p>
                <a:r>
                  <a:rPr lang="en-US" dirty="0"/>
                  <a:t>Substituting these into the given equation yields</a:t>
                </a:r>
              </a:p>
              <a:p>
                <a:r>
                  <a:rPr lang="en-US" i="1" dirty="0"/>
                  <a:t>x' y'</a:t>
                </a: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412776"/>
                <a:ext cx="6840760" cy="13308580"/>
              </a:xfrm>
              <a:prstGeom prst="rect">
                <a:avLst/>
              </a:prstGeom>
              <a:blipFill rotWithShape="1">
                <a:blip r:embed="rId2"/>
                <a:stretch>
                  <a:fillRect l="-712" t="-229" r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353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33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New Definitions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628800"/>
            <a:ext cx="7315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Dynamical System:</a:t>
            </a:r>
          </a:p>
          <a:p>
            <a:r>
              <a:rPr lang="en-US" sz="2400" dirty="0" smtClean="0"/>
              <a:t>A system of particles is called a dynamical system.</a:t>
            </a:r>
          </a:p>
          <a:p>
            <a:r>
              <a:rPr lang="en-US" sz="2400" b="1" dirty="0" smtClean="0"/>
              <a:t>Configuration:</a:t>
            </a:r>
          </a:p>
          <a:p>
            <a:r>
              <a:rPr lang="en-US" sz="2400" dirty="0" smtClean="0"/>
              <a:t>The set of positions of all the particles is known as configuration of the dynamical system.</a:t>
            </a:r>
          </a:p>
          <a:p>
            <a:r>
              <a:rPr lang="en-US" sz="2400" b="1" dirty="0" smtClean="0"/>
              <a:t>Generalized Coordinates:</a:t>
            </a:r>
          </a:p>
          <a:p>
            <a:r>
              <a:rPr lang="en-US" sz="2400" dirty="0" smtClean="0"/>
              <a:t>The coordinates, minimum in number, required to describe the configuration of the dynamical system at any time is called the generalized coordinates of the system.</a:t>
            </a:r>
          </a:p>
          <a:p>
            <a:r>
              <a:rPr lang="en-US" sz="2400" b="1" dirty="0" smtClean="0"/>
              <a:t>Examples:</a:t>
            </a:r>
          </a:p>
          <a:p>
            <a:r>
              <a:rPr lang="en-US" sz="2400" dirty="0" smtClean="0"/>
              <a:t>Movement of a fly in a room.</a:t>
            </a:r>
          </a:p>
          <a:p>
            <a:r>
              <a:rPr lang="en-US" sz="2400" dirty="0" smtClean="0"/>
              <a:t>Motion of a particle on the surface of a sphere.</a:t>
            </a:r>
          </a:p>
        </p:txBody>
      </p:sp>
    </p:spTree>
    <p:extLst>
      <p:ext uri="{BB962C8B-B14F-4D97-AF65-F5344CB8AC3E}">
        <p14:creationId xmlns:p14="http://schemas.microsoft.com/office/powerpoint/2010/main" val="2363235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980728"/>
            <a:ext cx="73152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Degrees of Freedom:</a:t>
            </a:r>
          </a:p>
          <a:p>
            <a:pPr algn="just"/>
            <a:r>
              <a:rPr lang="en-US" sz="2400" dirty="0"/>
              <a:t>The number of generalized coordinates required to describe the configuration of a system is called the degrees of freedom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b="1" dirty="0" smtClean="0"/>
              <a:t>Constraints and Forces of Constraints:</a:t>
            </a:r>
          </a:p>
          <a:p>
            <a:pPr algn="just"/>
            <a:r>
              <a:rPr lang="en-US" sz="2400" dirty="0" smtClean="0"/>
              <a:t>Any restriction on the motion of a system is known as constraints and the force responsible is called the force of constraint.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61923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9208" y="1196752"/>
            <a:ext cx="73152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Classification of Dynamical System:</a:t>
            </a:r>
          </a:p>
          <a:p>
            <a:pPr algn="just"/>
            <a:r>
              <a:rPr lang="en-US" sz="2400" dirty="0"/>
              <a:t>A dynamical system is called </a:t>
            </a:r>
            <a:r>
              <a:rPr lang="en-US" sz="2400" dirty="0" err="1"/>
              <a:t>holonomic</a:t>
            </a:r>
            <a:r>
              <a:rPr lang="en-US" sz="2400" dirty="0"/>
              <a:t> if it is possible to give arbitrary and independent variations to the generalized coordinates of the system without violating constraints, otherwise it is called non-</a:t>
            </a:r>
            <a:r>
              <a:rPr lang="en-US" sz="2400" dirty="0" err="1"/>
              <a:t>holonomic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 smtClean="0"/>
              <a:t>Example:</a:t>
            </a:r>
          </a:p>
          <a:p>
            <a:pPr algn="just"/>
            <a:r>
              <a:rPr lang="en-US" sz="2400" dirty="0" smtClean="0"/>
              <a:t>Let </a:t>
            </a:r>
            <a:r>
              <a:rPr lang="en-US" sz="2400" i="1" dirty="0" smtClean="0"/>
              <a:t>q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,q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,…,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 be </a:t>
            </a:r>
            <a:r>
              <a:rPr lang="en-US" sz="2400" i="1" dirty="0" smtClean="0"/>
              <a:t>n</a:t>
            </a:r>
            <a:r>
              <a:rPr lang="en-US" sz="2400" dirty="0" smtClean="0"/>
              <a:t> generalized coordinates of a dynamical system. Then for a </a:t>
            </a:r>
            <a:r>
              <a:rPr lang="en-US" sz="2400" dirty="0" err="1" smtClean="0"/>
              <a:t>holonomic</a:t>
            </a:r>
            <a:r>
              <a:rPr lang="en-US" sz="2400" dirty="0" smtClean="0"/>
              <a:t> system, we can change 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r</a:t>
            </a:r>
            <a:r>
              <a:rPr lang="en-US" sz="2400" dirty="0" smtClean="0"/>
              <a:t> to 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r</a:t>
            </a:r>
            <a:r>
              <a:rPr lang="en-US" sz="2400" i="1" dirty="0" smtClean="0"/>
              <a:t>+</a:t>
            </a:r>
            <a:r>
              <a:rPr lang="en-US" sz="2400" i="1" dirty="0" smtClean="0">
                <a:sym typeface="Symbol"/>
              </a:rPr>
              <a:t></a:t>
            </a:r>
            <a:r>
              <a:rPr lang="en-US" sz="2400" i="1" dirty="0" err="1" smtClean="0">
                <a:sym typeface="Symbol"/>
              </a:rPr>
              <a:t>q</a:t>
            </a:r>
            <a:r>
              <a:rPr lang="en-US" sz="2400" i="1" baseline="-25000" dirty="0" err="1" smtClean="0">
                <a:sym typeface="Symbol"/>
              </a:rPr>
              <a:t>r</a:t>
            </a:r>
            <a:r>
              <a:rPr lang="en-US" sz="2400" dirty="0" smtClean="0">
                <a:sym typeface="Symbol"/>
              </a:rPr>
              <a:t>, </a:t>
            </a:r>
            <a:r>
              <a:rPr lang="en-US" sz="2400" i="1" dirty="0" smtClean="0">
                <a:sym typeface="Symbol"/>
              </a:rPr>
              <a:t>r=1,2,…,n</a:t>
            </a:r>
            <a:r>
              <a:rPr lang="en-US" sz="2400" dirty="0" smtClean="0">
                <a:sym typeface="Symbol"/>
              </a:rPr>
              <a:t>, without making any changes in the remaining </a:t>
            </a:r>
            <a:r>
              <a:rPr lang="en-US" sz="2400" i="1" dirty="0" smtClean="0">
                <a:sym typeface="Symbol"/>
              </a:rPr>
              <a:t>n-1</a:t>
            </a:r>
            <a:r>
              <a:rPr lang="en-US" sz="2400" dirty="0" smtClean="0">
                <a:sym typeface="Symbol"/>
              </a:rPr>
              <a:t> coordinates.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35594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00" y="1480716"/>
            <a:ext cx="73152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sym typeface="Symbol"/>
              </a:rPr>
              <a:t>Classification of Constraints:</a:t>
            </a:r>
          </a:p>
          <a:p>
            <a:pPr algn="just"/>
            <a:r>
              <a:rPr lang="en-US" sz="2400" dirty="0" err="1">
                <a:sym typeface="Symbol"/>
              </a:rPr>
              <a:t>Holonomic</a:t>
            </a:r>
            <a:r>
              <a:rPr lang="en-US" sz="2400" dirty="0">
                <a:sym typeface="Symbol"/>
              </a:rPr>
              <a:t> Constraints: If the conditions </a:t>
            </a:r>
            <a:r>
              <a:rPr lang="en-US" sz="2400" dirty="0" smtClean="0">
                <a:sym typeface="Symbol"/>
              </a:rPr>
              <a:t>of </a:t>
            </a:r>
            <a:r>
              <a:rPr lang="en-US" sz="2400" dirty="0">
                <a:sym typeface="Symbol"/>
              </a:rPr>
              <a:t>constraints can be expressed as equations connecting the coordinates of the particles and the time as </a:t>
            </a:r>
            <a:r>
              <a:rPr lang="en-US" sz="2400" i="1" dirty="0">
                <a:sym typeface="Symbol"/>
              </a:rPr>
              <a:t>f(t,r</a:t>
            </a:r>
            <a:r>
              <a:rPr lang="en-US" sz="2400" i="1" baseline="-25000" dirty="0">
                <a:sym typeface="Symbol"/>
              </a:rPr>
              <a:t>1</a:t>
            </a:r>
            <a:r>
              <a:rPr lang="en-US" sz="2400" i="1" dirty="0">
                <a:sym typeface="Symbol"/>
              </a:rPr>
              <a:t>,r</a:t>
            </a:r>
            <a:r>
              <a:rPr lang="en-US" sz="2400" i="1" baseline="-25000" dirty="0">
                <a:sym typeface="Symbol"/>
              </a:rPr>
              <a:t>2</a:t>
            </a:r>
            <a:r>
              <a:rPr lang="en-US" sz="2400" i="1" dirty="0">
                <a:sym typeface="Symbol"/>
              </a:rPr>
              <a:t>,…,</a:t>
            </a:r>
            <a:r>
              <a:rPr lang="en-US" sz="2400" i="1" dirty="0" err="1">
                <a:sym typeface="Symbol"/>
              </a:rPr>
              <a:t>r</a:t>
            </a:r>
            <a:r>
              <a:rPr lang="en-US" sz="2400" i="1" baseline="-25000" dirty="0" err="1">
                <a:sym typeface="Symbol"/>
              </a:rPr>
              <a:t>n</a:t>
            </a:r>
            <a:r>
              <a:rPr lang="en-US" sz="2400" i="1" dirty="0">
                <a:sym typeface="Symbol"/>
              </a:rPr>
              <a:t>)=0</a:t>
            </a:r>
            <a:r>
              <a:rPr lang="en-US" sz="2400" dirty="0">
                <a:sym typeface="Symbol"/>
              </a:rPr>
              <a:t>, then the constraints are said to be </a:t>
            </a:r>
            <a:r>
              <a:rPr lang="en-US" sz="2400" dirty="0" err="1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65700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99592" y="908720"/>
                <a:ext cx="7315200" cy="497905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b="1" dirty="0" smtClean="0">
                    <a:sym typeface="Symbol"/>
                  </a:rPr>
                  <a:t>Examples</a:t>
                </a:r>
                <a:r>
                  <a:rPr lang="en-US" sz="2400" b="1" dirty="0">
                    <a:sym typeface="Symbol"/>
                  </a:rPr>
                  <a:t>: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If a particle is constrained to move along a curve, it is an example of a </a:t>
                </a:r>
                <a:r>
                  <a:rPr lang="en-US" sz="2400" dirty="0" err="1">
                    <a:sym typeface="Symbol"/>
                  </a:rPr>
                  <a:t>holonomic</a:t>
                </a:r>
                <a:r>
                  <a:rPr lang="en-US" sz="2400" dirty="0">
                    <a:sym typeface="Symbol"/>
                  </a:rPr>
                  <a:t> constraint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sym typeface="Symbol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  <a:sym typeface="Symbol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  <a:sym typeface="Symbol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sym typeface="Symbol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ym typeface="Symbol"/>
                  </a:rPr>
                  <a:t>).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If a particle is constrained to move on a surface, the constraint is </a:t>
                </a:r>
                <a:r>
                  <a:rPr lang="en-US" sz="2400" dirty="0" err="1">
                    <a:sym typeface="Symbol"/>
                  </a:rPr>
                  <a:t>holonomic</a:t>
                </a:r>
                <a:r>
                  <a:rPr lang="en-US" sz="2400" dirty="0">
                    <a:sym typeface="Symbol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sym typeface="Symbol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sym typeface="Symbol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sym typeface="Symbol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sym typeface="Symbol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sym typeface="Symbol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sym typeface="Symbol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sym typeface="Symbol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sym typeface="Symbol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sym typeface="Symbol"/>
                      </a:rPr>
                      <m:t>=0</m:t>
                    </m:r>
                  </m:oMath>
                </a14:m>
                <a:r>
                  <a:rPr lang="en-US" sz="2400" dirty="0">
                    <a:sym typeface="Symbol"/>
                  </a:rPr>
                  <a:t>).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The constraint of a rigid body can be expressed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sSubSup>
                        <m:sSubSup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𝑖𝑗</m:t>
                              </m:r>
                            </m:sub>
                          </m:sSub>
                        </m:e>
                        <m:sub/>
                        <m:sup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The walls of a gas container constitute a non-</a:t>
                </a:r>
                <a:r>
                  <a:rPr lang="en-US" sz="2400" dirty="0" err="1">
                    <a:sym typeface="Symbol"/>
                  </a:rPr>
                  <a:t>holonomic</a:t>
                </a:r>
                <a:r>
                  <a:rPr lang="en-US" sz="2400" dirty="0">
                    <a:sym typeface="Symbol"/>
                  </a:rPr>
                  <a:t> constraint.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The constraint of a particle placed on or above the surface of a sphere of radius </a:t>
                </a:r>
                <a:r>
                  <a:rPr lang="en-US" sz="2400" i="1" dirty="0">
                    <a:sym typeface="Symbol"/>
                  </a:rPr>
                  <a:t>a</a:t>
                </a:r>
                <a:r>
                  <a:rPr lang="en-US" sz="2400" dirty="0">
                    <a:sym typeface="Symbol"/>
                  </a:rPr>
                  <a:t> is also non-</a:t>
                </a:r>
                <a:r>
                  <a:rPr lang="en-US" sz="2400" dirty="0" err="1">
                    <a:sym typeface="Symbol"/>
                  </a:rPr>
                  <a:t>holonomic</a:t>
                </a:r>
                <a:r>
                  <a:rPr lang="en-US" sz="2400" dirty="0">
                    <a:sym typeface="Symbol"/>
                  </a:rPr>
                  <a:t>; since it can be expressed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  <a:sym typeface="Symbol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≥0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908720"/>
                <a:ext cx="7315200" cy="497905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979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761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00" y="1480716"/>
            <a:ext cx="73152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err="1" smtClean="0">
                <a:sym typeface="Symbol"/>
              </a:rPr>
              <a:t>Scleronomic</a:t>
            </a:r>
            <a:r>
              <a:rPr lang="en-US" sz="2400" b="1" dirty="0" smtClean="0">
                <a:sym typeface="Symbol"/>
              </a:rPr>
              <a:t> and </a:t>
            </a:r>
            <a:r>
              <a:rPr lang="en-US" sz="2400" b="1" dirty="0" err="1" smtClean="0">
                <a:sym typeface="Symbol"/>
              </a:rPr>
              <a:t>Rheonomic</a:t>
            </a:r>
            <a:r>
              <a:rPr lang="en-US" sz="2400" b="1" dirty="0" smtClean="0">
                <a:sym typeface="Symbol"/>
              </a:rPr>
              <a:t> </a:t>
            </a:r>
            <a:r>
              <a:rPr lang="en-US" sz="2400" b="1" dirty="0">
                <a:sym typeface="Symbol"/>
              </a:rPr>
              <a:t>Constraints: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smtClean="0">
                <a:sym typeface="Symbol"/>
              </a:rPr>
              <a:t>Constraints can be further classified according as they </a:t>
            </a:r>
            <a:r>
              <a:rPr lang="en-US" sz="2400" dirty="0">
                <a:sym typeface="Symbol"/>
              </a:rPr>
              <a:t>are </a:t>
            </a:r>
            <a:r>
              <a:rPr lang="en-US" sz="2400" dirty="0" smtClean="0">
                <a:sym typeface="Symbol"/>
              </a:rPr>
              <a:t>independent of time (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) or contains time explicitly (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). In other words, a 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 system is one which has only ‘fixed’ constraints, whereas a 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 system has ‘moving’ constraints.</a:t>
            </a:r>
          </a:p>
          <a:p>
            <a:pPr algn="just"/>
            <a:endParaRPr lang="en-US" sz="2400" dirty="0">
              <a:sym typeface="Symbol"/>
            </a:endParaRPr>
          </a:p>
          <a:p>
            <a:pPr algn="just"/>
            <a:r>
              <a:rPr lang="en-US" sz="2400" b="1" dirty="0" smtClean="0">
                <a:sym typeface="Symbol"/>
              </a:rPr>
              <a:t>Examples:</a:t>
            </a:r>
          </a:p>
          <a:p>
            <a:pPr algn="just"/>
            <a:r>
              <a:rPr lang="en-US" sz="2400" dirty="0" smtClean="0">
                <a:sym typeface="Symbol"/>
              </a:rPr>
              <a:t>A pendulum with a fixed support is 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 whereas the pendulum for which the point of support is given an assigned motion is 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203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412776"/>
            <a:ext cx="7315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Constraint produce two types of difficulties in the solution of mechanical problems. First, the coordinates </a:t>
            </a:r>
            <a:r>
              <a:rPr lang="en-US" sz="2400" dirty="0" err="1" smtClean="0"/>
              <a:t>ri</a:t>
            </a:r>
            <a:r>
              <a:rPr lang="en-US" sz="2400" dirty="0" smtClean="0"/>
              <a:t> are no longer all independent, since they are connected by the equations of constraints. Secondly, the forces of constraint are not furnished a priori. They are among the unknown of the problem.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86021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687448"/>
            <a:ext cx="73152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sym typeface="Symbol"/>
              </a:rPr>
              <a:t>Virtual Displacement:</a:t>
            </a:r>
          </a:p>
          <a:p>
            <a:pPr algn="just"/>
            <a:r>
              <a:rPr lang="en-US" sz="2400" dirty="0" smtClean="0">
                <a:sym typeface="Symbol"/>
              </a:rPr>
              <a:t>The displacement of a particle P proportional to its possible velocity at a point is called its virtual displacement at the point. Thus, a virtual displacement has a direction of the possible velocity but an arbitrary  magnitude.</a:t>
            </a:r>
          </a:p>
          <a:p>
            <a:pPr algn="just"/>
            <a:endParaRPr lang="en-US" sz="2400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802119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43608" y="620688"/>
                <a:ext cx="7315200" cy="45243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b="1" dirty="0">
                    <a:sym typeface="Symbol"/>
                  </a:rPr>
                  <a:t>Example: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Consider a free particle P (having no constraints) moving in the hollow of a bowl. 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Note: A free particle can have arbitrary displacement whereas a particle moving under constraints cannot have an arbitrary displacement.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Let </a:t>
                </a:r>
                <a:r>
                  <a:rPr lang="en-US" sz="2400" i="1" dirty="0">
                    <a:sym typeface="Symbol"/>
                  </a:rPr>
                  <a:t>(</a:t>
                </a:r>
                <a:r>
                  <a:rPr lang="en-US" sz="2400" i="1" dirty="0" err="1">
                    <a:sym typeface="Symbol"/>
                  </a:rPr>
                  <a:t>x,y,z</a:t>
                </a:r>
                <a:r>
                  <a:rPr lang="en-US" sz="2400" i="1" dirty="0">
                    <a:sym typeface="Symbol"/>
                  </a:rPr>
                  <a:t>) </a:t>
                </a:r>
                <a:r>
                  <a:rPr lang="en-US" sz="2400" dirty="0">
                    <a:sym typeface="Symbol"/>
                  </a:rPr>
                  <a:t>be the coordinates of the particle P and the equation of the surface of the bowl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.</m:t>
                      </m:r>
                    </m:oMath>
                  </m:oMathPara>
                </a14:m>
                <a:endParaRPr lang="en-US" sz="2400" dirty="0">
                  <a:ea typeface="Cambria Math"/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If the particle is constrained to move on the surface, then the coordinates </a:t>
                </a:r>
                <a:r>
                  <a:rPr lang="en-US" sz="2400" i="1" dirty="0">
                    <a:sym typeface="Symbol"/>
                  </a:rPr>
                  <a:t>(</a:t>
                </a:r>
                <a:r>
                  <a:rPr lang="en-US" sz="2400" i="1" dirty="0" err="1">
                    <a:sym typeface="Symbol"/>
                  </a:rPr>
                  <a:t>x,y,z</a:t>
                </a:r>
                <a:r>
                  <a:rPr lang="en-US" sz="2400" i="1" dirty="0">
                    <a:sym typeface="Symbol"/>
                  </a:rPr>
                  <a:t>) </a:t>
                </a:r>
                <a:r>
                  <a:rPr lang="en-US" sz="2400" dirty="0">
                    <a:sym typeface="Symbol"/>
                  </a:rPr>
                  <a:t>of the particle P must satisfy the equation</a:t>
                </a:r>
                <a:r>
                  <a:rPr lang="en-US" sz="2400" dirty="0" smtClean="0">
                    <a:sym typeface="Symbol"/>
                  </a:rPr>
                  <a:t>.</a:t>
                </a:r>
                <a:endParaRPr lang="en-US" sz="2400" dirty="0">
                  <a:sym typeface="Symbol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620688"/>
                <a:ext cx="7315200" cy="4524315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078" r="-1333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1135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71600" y="476672"/>
                <a:ext cx="7315200" cy="601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>
                    <a:sym typeface="Symbol"/>
                  </a:rPr>
                  <a:t>Differentiating the equation of surface w.r.t. 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  <m:r>
                        <a:rPr lang="en-US" sz="2400" b="0" i="0" smtClean="0">
                          <a:latin typeface="Cambria Math"/>
                          <a:sym typeface="Symbol"/>
                        </a:rPr>
                        <m:t>,</m:t>
                      </m:r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⟹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𝜵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.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=0</m:t>
                      </m:r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where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𝜵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,</m:t>
                      </m:r>
                    </m:oMath>
                  </m:oMathPara>
                </a14:m>
                <a:endParaRPr lang="en-US" sz="2400" b="1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𝟏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.</m:t>
                      </m:r>
                    </m:oMath>
                  </m:oMathPara>
                </a14:m>
                <a:endParaRPr lang="en-US" sz="2400" b="1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It is known that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𝜵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𝜑</m:t>
                    </m:r>
                  </m:oMath>
                </a14:m>
                <a:r>
                  <a:rPr lang="en-US" sz="2400" dirty="0" smtClean="0">
                    <a:sym typeface="Symbol"/>
                  </a:rPr>
                  <a:t> is normal to the surface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is the velocity of the particle P. The equation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𝜵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𝜑</m:t>
                    </m:r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.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=0</m:t>
                    </m:r>
                  </m:oMath>
                </a14:m>
                <a:endParaRPr lang="en-US" sz="2400" dirty="0"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s</a:t>
                </a:r>
                <a:r>
                  <a:rPr lang="en-US" sz="2400" dirty="0" smtClean="0">
                    <a:sym typeface="Symbol"/>
                  </a:rPr>
                  <a:t>hows that the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 </m:t>
                    </m:r>
                  </m:oMath>
                </a14:m>
                <a:r>
                  <a:rPr lang="en-US" sz="2400" dirty="0" smtClean="0">
                    <a:sym typeface="Symbol"/>
                  </a:rPr>
                  <a:t>is tangential to the surface.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 </m:t>
                    </m:r>
                  </m:oMath>
                </a14:m>
                <a:r>
                  <a:rPr lang="en-US" sz="2400" dirty="0">
                    <a:sym typeface="Symbol"/>
                  </a:rPr>
                  <a:t>is </a:t>
                </a:r>
                <a:r>
                  <a:rPr lang="en-US" sz="2400" dirty="0" smtClean="0">
                    <a:sym typeface="Symbol"/>
                  </a:rPr>
                  <a:t>the possible velocity of the particle. If the constraint is relax to the extent that the particle can move up, a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(upward normal to the surface) is also a possible velocity.</a:t>
                </a:r>
                <a:endParaRPr lang="en-US" sz="2400" dirty="0">
                  <a:sym typeface="Symbol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6672"/>
                <a:ext cx="7315200" cy="6017673"/>
              </a:xfrm>
              <a:prstGeom prst="rect">
                <a:avLst/>
              </a:prstGeom>
              <a:blipFill rotWithShape="1">
                <a:blip r:embed="rId2"/>
                <a:stretch>
                  <a:fillRect l="-1250" t="-811" r="-1333" b="-1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75460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1216" y="1124744"/>
                <a:ext cx="7315200" cy="494738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>
                    <a:sym typeface="Symbol"/>
                  </a:rPr>
                  <a:t>On </a:t>
                </a:r>
                <a:r>
                  <a:rPr lang="en-US" sz="2400" dirty="0">
                    <a:sym typeface="Symbol"/>
                  </a:rPr>
                  <a:t>the other hand, a velocity directed inwards in the direction piercing the bowl is clearly an impossible velocity. Similarly, a displacement in this direction or in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>
                    <a:sym typeface="Symbol"/>
                  </a:rPr>
                  <a:t> is an impossible displacement.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The displacement in the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dirty="0">
                    <a:sym typeface="Symbol"/>
                  </a:rPr>
                  <a:t> is a possible displacement or virtual displacement. </a:t>
                </a:r>
                <a:endParaRPr lang="en-US" sz="2400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′</m:t>
                    </m:r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</m:oMath>
                </a14:m>
                <a:r>
                  <a:rPr lang="en-US" sz="2400" dirty="0" smtClean="0">
                    <a:sym typeface="Symbol"/>
                  </a:rPr>
                  <a:t> is the virtual displacement, 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′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𝑘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where k is a constant.</a:t>
                </a:r>
              </a:p>
              <a:p>
                <a:pPr algn="just"/>
                <a:r>
                  <a:rPr lang="en-US" sz="2400" dirty="0" smtClean="0">
                    <a:sym typeface="Symbol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  <m:t>𝛿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𝑥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𝒊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𝑦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𝒋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𝑧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𝒌</m:t>
                    </m:r>
                  </m:oMath>
                </a14:m>
                <a:r>
                  <a:rPr lang="en-US" sz="2400" dirty="0" smtClean="0">
                    <a:sym typeface="Symbol"/>
                  </a:rPr>
                  <a:t>,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𝑦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𝑧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𝒌</m:t>
                      </m:r>
                      <m:r>
                        <a:rPr lang="en-US" sz="2400" b="0" i="0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𝒊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𝒋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𝒌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,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sym typeface="Symbol"/>
                        </a:rPr>
                        <m:t>,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𝑧</m:t>
                      </m:r>
                      <m:r>
                        <a:rPr lang="en-US" sz="240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sym typeface="Symbol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1124744"/>
                <a:ext cx="7315200" cy="4947380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86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85869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1216" y="1988840"/>
                <a:ext cx="7315200" cy="312720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>
                    <a:sym typeface="Symbol"/>
                  </a:rPr>
                  <a:t>Substituting in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w</a:t>
                </a:r>
                <a:r>
                  <a:rPr lang="en-US" sz="2400" dirty="0" smtClean="0">
                    <a:sym typeface="Symbol"/>
                  </a:rPr>
                  <a:t>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𝑥</m:t>
                    </m:r>
                  </m:oMath>
                </a14:m>
                <a:r>
                  <a:rPr lang="en-US" sz="2400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𝑦</m:t>
                    </m:r>
                  </m:oMath>
                </a14:m>
                <a:r>
                  <a:rPr lang="en-US" sz="2400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𝑧</m:t>
                    </m:r>
                  </m:oMath>
                </a14:m>
                <a:r>
                  <a:rPr lang="en-US" sz="2400" dirty="0">
                    <a:sym typeface="Symbol"/>
                  </a:rPr>
                  <a:t> do not have to be small quantities.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1988840"/>
                <a:ext cx="7315200" cy="3127203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55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76658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43608" y="548680"/>
                <a:ext cx="7128792" cy="4628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 a system of n particles P</a:t>
                </a:r>
                <a:r>
                  <a:rPr lang="en-US" sz="2400" baseline="-25000" dirty="0" smtClean="0"/>
                  <a:t>i</a:t>
                </a:r>
                <a:r>
                  <a:rPr lang="en-US" sz="2400" dirty="0" smtClean="0"/>
                  <a:t> subject to k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=0, </m:t>
                      </m:r>
                      <m:r>
                        <a:rPr lang="en-US" sz="2400" b="0" i="1" smtClean="0">
                          <a:latin typeface="Cambria Math"/>
                        </a:rPr>
                        <m:t>𝑗</m:t>
                      </m:r>
                      <m:r>
                        <a:rPr lang="en-US" sz="2400" i="1">
                          <a:latin typeface="Cambria Math"/>
                        </a:rPr>
                        <m:t>=1,2,</m:t>
                      </m:r>
                      <m:r>
                        <a:rPr lang="en-US" sz="2400" b="0" i="1" smtClean="0">
                          <a:latin typeface="Cambria Math"/>
                        </a:rPr>
                        <m:t>…,</m:t>
                      </m:r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We define virtual displacements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o</a:t>
                </a:r>
                <a:r>
                  <a:rPr lang="en-US" sz="2400" dirty="0" smtClean="0"/>
                  <a:t>f the system satisfying the relation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+…+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Here again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need not to be small quantities.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48680"/>
                <a:ext cx="7128792" cy="4628831"/>
              </a:xfrm>
              <a:prstGeom prst="rect">
                <a:avLst/>
              </a:prstGeom>
              <a:blipFill rotWithShape="1">
                <a:blip r:embed="rId2"/>
                <a:stretch>
                  <a:fillRect l="-1282" t="-1054" b="-2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0519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15616" y="908720"/>
                <a:ext cx="7315200" cy="512698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Suppose </a:t>
                </a:r>
                <a:r>
                  <a:rPr lang="en-US" sz="2400" dirty="0"/>
                  <a:t>we do consider an infinitesimal displacement so that the quantities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are so small that their squares and higher powers can be neglected. </a:t>
                </a:r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We may then use the Taylor’s series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+…+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+…=0.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908720"/>
                <a:ext cx="7315200" cy="5126981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51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87246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99592" y="548680"/>
                <a:ext cx="7315200" cy="56918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𝑗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This means that </a:t>
                </a:r>
                <a:r>
                  <a:rPr lang="en-US" sz="2400" dirty="0"/>
                  <a:t>the coordinates of the </a:t>
                </a:r>
                <a:r>
                  <a:rPr lang="en-US" sz="2400" dirty="0" smtClean="0"/>
                  <a:t>system even after the displacement satisfy the equations of constraints leading to the usual definition of a virtual displacement.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Thus </a:t>
                </a:r>
                <a:r>
                  <a:rPr lang="en-US" sz="2400" b="1" dirty="0" smtClean="0"/>
                  <a:t>A virtual displacement is an automatically small displacement compatible with the constraints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Note:</a:t>
                </a:r>
              </a:p>
              <a:p>
                <a:r>
                  <a:rPr lang="en-US" sz="2400" dirty="0" smtClean="0"/>
                  <a:t>Since the system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=0, </m:t>
                      </m:r>
                      <m:r>
                        <a:rPr lang="en-US" sz="2400" i="1">
                          <a:latin typeface="Cambria Math"/>
                        </a:rPr>
                        <m:t>𝑗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is satisfied if we replace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by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is also a virtual displacement.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48680"/>
                <a:ext cx="7315200" cy="569181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493" r="-750" b="-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7368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19439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63000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633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4310</TotalTime>
  <Words>4469</Words>
  <Application>Microsoft Office PowerPoint</Application>
  <PresentationFormat>On-screen Show (4:3)</PresentationFormat>
  <Paragraphs>328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MTH-382  Analytical Dynamics</vt:lpstr>
      <vt:lpstr>PowerPoint Presentation</vt:lpstr>
      <vt:lpstr>PowerPoint Presentation</vt:lpstr>
      <vt:lpstr>PowerPoint Presentation</vt:lpstr>
      <vt:lpstr>PowerPoint Presentation</vt:lpstr>
      <vt:lpstr>Grading</vt:lpstr>
      <vt:lpstr>Course Objectives</vt:lpstr>
      <vt:lpstr>Course Outline</vt:lpstr>
      <vt:lpstr>Course Outline Cont’d...</vt:lpstr>
      <vt:lpstr>Basic Concepts</vt:lpstr>
      <vt:lpstr>Revision of Basic Concepts of Mechanics</vt:lpstr>
      <vt:lpstr>PowerPoint Presentation</vt:lpstr>
      <vt:lpstr>PowerPoint Presentation</vt:lpstr>
      <vt:lpstr>PowerPoint Presentation</vt:lpstr>
      <vt:lpstr>Mechanics of a Particle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Mechanics of a System of Particles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Rotation of Axes</vt:lpstr>
      <vt:lpstr>PowerPoint Presentation</vt:lpstr>
      <vt:lpstr>Some New Definitions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Mathematics I</dc:title>
  <dc:creator>Tazeen athar</dc:creator>
  <cp:lastModifiedBy>UMBER</cp:lastModifiedBy>
  <cp:revision>282</cp:revision>
  <dcterms:created xsi:type="dcterms:W3CDTF">2012-06-13T07:25:30Z</dcterms:created>
  <dcterms:modified xsi:type="dcterms:W3CDTF">2013-01-04T01:10:21Z</dcterms:modified>
</cp:coreProperties>
</file>