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4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8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2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5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49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8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0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1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2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9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8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F3764-2F7A-43B2-B627-846F720DC63D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81BCC-5475-47D1-8CB5-E0D01B01D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196752"/>
            <a:ext cx="7315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previous lecture we have discussed the mechanics of system of particles.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of Momentum:</a:t>
            </a:r>
          </a:p>
          <a:p>
            <a:r>
              <a:rPr lang="en-US" sz="2400" dirty="0"/>
              <a:t>If the total external force is zero, the total linear momentum is conserved.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</a:t>
            </a:r>
            <a:r>
              <a:rPr lang="en-US" sz="2400" b="1" dirty="0"/>
              <a:t>of </a:t>
            </a:r>
            <a:r>
              <a:rPr lang="en-US" sz="2400" b="1" dirty="0" smtClean="0"/>
              <a:t>Angular Momentum:</a:t>
            </a:r>
          </a:p>
          <a:p>
            <a:r>
              <a:rPr lang="en-US" sz="2400" dirty="0"/>
              <a:t>The total linear momentum is constant in time if the applied external torque is zero.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of Energy:</a:t>
            </a:r>
          </a:p>
          <a:p>
            <a:r>
              <a:rPr lang="en-US" sz="2400" dirty="0" smtClean="0"/>
              <a:t>If the total work done is conserved, total energy of the system is conserved.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59986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New Definitions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143000"/>
            <a:ext cx="7315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Dynamical System:</a:t>
            </a:r>
          </a:p>
          <a:p>
            <a:r>
              <a:rPr lang="en-US" sz="2400" dirty="0" smtClean="0"/>
              <a:t>A system of particles is called a dynamical system.</a:t>
            </a:r>
          </a:p>
          <a:p>
            <a:endParaRPr lang="en-US" sz="2400" dirty="0" smtClean="0"/>
          </a:p>
          <a:p>
            <a:r>
              <a:rPr lang="en-US" sz="2400" b="1" dirty="0" smtClean="0"/>
              <a:t>Configuration:</a:t>
            </a:r>
          </a:p>
          <a:p>
            <a:r>
              <a:rPr lang="en-US" sz="2400" dirty="0" smtClean="0"/>
              <a:t>The set of positions of all the particles is known as configuration of the dynamical system.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Generalized Coordinates:</a:t>
            </a:r>
          </a:p>
          <a:p>
            <a:r>
              <a:rPr lang="en-US" sz="2400" dirty="0" smtClean="0"/>
              <a:t>The coordinates, minimum in number, required to describe the configuration of the dynamical system at any time is called the generalized coordinates of the system.</a:t>
            </a:r>
          </a:p>
          <a:p>
            <a:r>
              <a:rPr lang="en-US" sz="2400" b="1" dirty="0" smtClean="0"/>
              <a:t>Examples:</a:t>
            </a:r>
          </a:p>
          <a:p>
            <a:r>
              <a:rPr lang="en-US" sz="2400" dirty="0" smtClean="0"/>
              <a:t>Movement of a fly in a room.</a:t>
            </a:r>
          </a:p>
          <a:p>
            <a:r>
              <a:rPr lang="en-US" sz="2400" dirty="0" smtClean="0"/>
              <a:t>Motion of a particle on the surface of a sphere.</a:t>
            </a:r>
          </a:p>
        </p:txBody>
      </p:sp>
    </p:spTree>
    <p:extLst>
      <p:ext uri="{BB962C8B-B14F-4D97-AF65-F5344CB8AC3E}">
        <p14:creationId xmlns:p14="http://schemas.microsoft.com/office/powerpoint/2010/main" val="85161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472148"/>
            <a:ext cx="73152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Degrees of Freedom:</a:t>
            </a:r>
          </a:p>
          <a:p>
            <a:pPr algn="just"/>
            <a:r>
              <a:rPr lang="en-US" sz="2400" dirty="0"/>
              <a:t>The number of generalized coordinates required to describe the configuration of a system is called the degrees of freedom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/>
              <a:t>Constraints and Forces of Constraints:</a:t>
            </a:r>
          </a:p>
          <a:p>
            <a:pPr algn="just"/>
            <a:r>
              <a:rPr lang="en-US" sz="2400" dirty="0" smtClean="0"/>
              <a:t>Any restriction on the motion of a system is known as constraints and the force responsible is called the force of constraint.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3966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9208" y="1196752"/>
            <a:ext cx="73152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Classification of Dynamical System</a:t>
            </a:r>
            <a:r>
              <a:rPr lang="en-US" sz="2400" b="1" dirty="0" smtClean="0"/>
              <a:t>: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A dynamical system is called </a:t>
            </a:r>
            <a:r>
              <a:rPr lang="en-US" sz="2400" dirty="0" err="1"/>
              <a:t>holonomic</a:t>
            </a:r>
            <a:r>
              <a:rPr lang="en-US" sz="2400" dirty="0"/>
              <a:t> if it is possible to give arbitrary and independent variations to the generalized coordinates of the system without violating constraints, otherwise it is called non-</a:t>
            </a:r>
            <a:r>
              <a:rPr lang="en-US" sz="2400" dirty="0" err="1"/>
              <a:t>holonomic</a:t>
            </a:r>
            <a:r>
              <a:rPr lang="en-US" sz="2400" dirty="0"/>
              <a:t>.</a:t>
            </a:r>
          </a:p>
          <a:p>
            <a:pPr algn="just"/>
            <a:r>
              <a:rPr lang="en-US" sz="2400" b="1" dirty="0" smtClean="0"/>
              <a:t>Example:</a:t>
            </a:r>
          </a:p>
          <a:p>
            <a:pPr algn="just"/>
            <a:r>
              <a:rPr lang="en-US" sz="2400" dirty="0" smtClean="0"/>
              <a:t>Let </a:t>
            </a:r>
            <a:r>
              <a:rPr lang="en-US" sz="2400" i="1" dirty="0" smtClean="0"/>
              <a:t>q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,q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,…,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 be </a:t>
            </a:r>
            <a:r>
              <a:rPr lang="en-US" sz="2400" i="1" dirty="0" smtClean="0"/>
              <a:t>n</a:t>
            </a:r>
            <a:r>
              <a:rPr lang="en-US" sz="2400" dirty="0" smtClean="0"/>
              <a:t> generalized coordinates of a dynamical system. Then for a </a:t>
            </a:r>
            <a:r>
              <a:rPr lang="en-US" sz="2400" dirty="0" err="1" smtClean="0"/>
              <a:t>holonomic</a:t>
            </a:r>
            <a:r>
              <a:rPr lang="en-US" sz="2400" dirty="0" smtClean="0"/>
              <a:t> system, we can change 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r</a:t>
            </a:r>
            <a:r>
              <a:rPr lang="en-US" sz="2400" dirty="0" smtClean="0"/>
              <a:t> to 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r</a:t>
            </a:r>
            <a:r>
              <a:rPr lang="en-US" sz="2400" i="1" dirty="0" smtClean="0"/>
              <a:t>+</a:t>
            </a:r>
            <a:r>
              <a:rPr lang="en-US" sz="2400" i="1" dirty="0" smtClean="0">
                <a:sym typeface="Symbol"/>
              </a:rPr>
              <a:t></a:t>
            </a:r>
            <a:r>
              <a:rPr lang="en-US" sz="2400" i="1" dirty="0" err="1" smtClean="0">
                <a:sym typeface="Symbol"/>
              </a:rPr>
              <a:t>q</a:t>
            </a:r>
            <a:r>
              <a:rPr lang="en-US" sz="2400" i="1" baseline="-25000" dirty="0" err="1" smtClean="0">
                <a:sym typeface="Symbol"/>
              </a:rPr>
              <a:t>r</a:t>
            </a:r>
            <a:r>
              <a:rPr lang="en-US" sz="2400" dirty="0" smtClean="0">
                <a:sym typeface="Symbol"/>
              </a:rPr>
              <a:t>, </a:t>
            </a:r>
            <a:r>
              <a:rPr lang="en-US" sz="2400" i="1" dirty="0" smtClean="0">
                <a:sym typeface="Symbol"/>
              </a:rPr>
              <a:t>r=1,2,…,n</a:t>
            </a:r>
            <a:r>
              <a:rPr lang="en-US" sz="2400" dirty="0" smtClean="0">
                <a:sym typeface="Symbol"/>
              </a:rPr>
              <a:t>, without making any changes in the remaining </a:t>
            </a:r>
            <a:r>
              <a:rPr lang="en-US" sz="2400" i="1" dirty="0" smtClean="0">
                <a:sym typeface="Symbol"/>
              </a:rPr>
              <a:t>n-1</a:t>
            </a:r>
            <a:r>
              <a:rPr lang="en-US" sz="2400" dirty="0" smtClean="0">
                <a:sym typeface="Symbol"/>
              </a:rPr>
              <a:t> coordinates.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82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00" y="1480716"/>
            <a:ext cx="73152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sym typeface="Symbol"/>
              </a:rPr>
              <a:t>Classification of Constraints:</a:t>
            </a:r>
          </a:p>
          <a:p>
            <a:pPr algn="just"/>
            <a:endParaRPr lang="en-US" sz="2400" b="1" dirty="0" smtClean="0">
              <a:sym typeface="Symbol"/>
            </a:endParaRPr>
          </a:p>
          <a:p>
            <a:pPr algn="just"/>
            <a:r>
              <a:rPr lang="en-US" sz="2400" b="1" dirty="0" err="1">
                <a:sym typeface="Symbol"/>
              </a:rPr>
              <a:t>Holonomic</a:t>
            </a:r>
            <a:r>
              <a:rPr lang="en-US" sz="2400" b="1" dirty="0">
                <a:sym typeface="Symbol"/>
              </a:rPr>
              <a:t> </a:t>
            </a:r>
            <a:r>
              <a:rPr lang="en-US" sz="2400" b="1" dirty="0" smtClean="0">
                <a:sym typeface="Symbol"/>
              </a:rPr>
              <a:t>Constraints</a:t>
            </a:r>
            <a:r>
              <a:rPr lang="en-US" sz="2400" b="1" dirty="0">
                <a:sym typeface="Symbol"/>
              </a:rPr>
              <a:t>:</a:t>
            </a:r>
            <a:r>
              <a:rPr lang="en-US" sz="2400" dirty="0">
                <a:sym typeface="Symbol"/>
              </a:rPr>
              <a:t> If the conditions </a:t>
            </a:r>
            <a:r>
              <a:rPr lang="en-US" sz="2400" dirty="0" smtClean="0">
                <a:sym typeface="Symbol"/>
              </a:rPr>
              <a:t>of </a:t>
            </a:r>
            <a:r>
              <a:rPr lang="en-US" sz="2400" dirty="0">
                <a:sym typeface="Symbol"/>
              </a:rPr>
              <a:t>constraints can be expressed as equations connecting the coordinates of the particles and the time as </a:t>
            </a:r>
            <a:r>
              <a:rPr lang="en-US" sz="2400" i="1" dirty="0">
                <a:sym typeface="Symbol"/>
              </a:rPr>
              <a:t>f(t,r</a:t>
            </a:r>
            <a:r>
              <a:rPr lang="en-US" sz="2400" i="1" baseline="-25000" dirty="0">
                <a:sym typeface="Symbol"/>
              </a:rPr>
              <a:t>1</a:t>
            </a:r>
            <a:r>
              <a:rPr lang="en-US" sz="2400" i="1" dirty="0">
                <a:sym typeface="Symbol"/>
              </a:rPr>
              <a:t>,r</a:t>
            </a:r>
            <a:r>
              <a:rPr lang="en-US" sz="2400" i="1" baseline="-25000" dirty="0">
                <a:sym typeface="Symbol"/>
              </a:rPr>
              <a:t>2</a:t>
            </a:r>
            <a:r>
              <a:rPr lang="en-US" sz="2400" i="1" dirty="0">
                <a:sym typeface="Symbol"/>
              </a:rPr>
              <a:t>,…,</a:t>
            </a:r>
            <a:r>
              <a:rPr lang="en-US" sz="2400" i="1" dirty="0" err="1">
                <a:sym typeface="Symbol"/>
              </a:rPr>
              <a:t>r</a:t>
            </a:r>
            <a:r>
              <a:rPr lang="en-US" sz="2400" i="1" baseline="-25000" dirty="0" err="1">
                <a:sym typeface="Symbol"/>
              </a:rPr>
              <a:t>n</a:t>
            </a:r>
            <a:r>
              <a:rPr lang="en-US" sz="2400" i="1" dirty="0">
                <a:sym typeface="Symbol"/>
              </a:rPr>
              <a:t>)=0</a:t>
            </a:r>
            <a:r>
              <a:rPr lang="en-US" sz="2400" dirty="0">
                <a:sym typeface="Symbol"/>
              </a:rPr>
              <a:t>, then the constraints are said to be </a:t>
            </a:r>
            <a:r>
              <a:rPr lang="en-US" sz="2400" dirty="0" err="1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. If this condition is not satisfied, the constraints are said to be non-</a:t>
            </a:r>
            <a:r>
              <a:rPr lang="en-US" sz="2400" dirty="0" err="1" smtClean="0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.</a:t>
            </a:r>
          </a:p>
          <a:p>
            <a:pPr algn="just"/>
            <a:r>
              <a:rPr lang="en-US" sz="2400" dirty="0" smtClean="0">
                <a:sym typeface="Symbol"/>
              </a:rPr>
              <a:t>Example:</a:t>
            </a:r>
          </a:p>
          <a:p>
            <a:pPr algn="just"/>
            <a:r>
              <a:rPr lang="en-US" sz="2400" dirty="0" smtClean="0">
                <a:sym typeface="Symbol"/>
              </a:rPr>
              <a:t>A particle motion restricted to the surface of a sphere of radius a (</a:t>
            </a:r>
            <a:r>
              <a:rPr lang="en-US" sz="2400" i="1" dirty="0" smtClean="0">
                <a:sym typeface="Symbol"/>
              </a:rPr>
              <a:t>r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i="1" dirty="0" smtClean="0">
                <a:sym typeface="Symbol"/>
              </a:rPr>
              <a:t>=a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dirty="0" smtClean="0">
                <a:sym typeface="Symbol"/>
              </a:rPr>
              <a:t>) is said to be a </a:t>
            </a:r>
            <a:r>
              <a:rPr lang="en-US" sz="2400" dirty="0" err="1" smtClean="0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 constraint. A particle’s motion restricted to </a:t>
            </a:r>
            <a:r>
              <a:rPr lang="en-US" sz="2400" i="1" dirty="0" smtClean="0">
                <a:sym typeface="Symbol"/>
              </a:rPr>
              <a:t>r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i="1" dirty="0" smtClean="0">
                <a:sym typeface="Symbol"/>
              </a:rPr>
              <a:t>≤a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dirty="0" smtClean="0">
                <a:sym typeface="Symbol"/>
              </a:rPr>
              <a:t> is a non-</a:t>
            </a:r>
            <a:r>
              <a:rPr lang="en-US" sz="2400" dirty="0" err="1" smtClean="0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 constraint.</a:t>
            </a:r>
          </a:p>
        </p:txBody>
      </p:sp>
    </p:spTree>
    <p:extLst>
      <p:ext uri="{BB962C8B-B14F-4D97-AF65-F5344CB8AC3E}">
        <p14:creationId xmlns:p14="http://schemas.microsoft.com/office/powerpoint/2010/main" val="36210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00" y="1480716"/>
            <a:ext cx="73152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err="1" smtClean="0">
                <a:sym typeface="Symbol"/>
              </a:rPr>
              <a:t>Scleronomic</a:t>
            </a:r>
            <a:r>
              <a:rPr lang="en-US" sz="2400" b="1" dirty="0" smtClean="0">
                <a:sym typeface="Symbol"/>
              </a:rPr>
              <a:t> and </a:t>
            </a:r>
            <a:r>
              <a:rPr lang="en-US" sz="2400" b="1" dirty="0" err="1" smtClean="0">
                <a:sym typeface="Symbol"/>
              </a:rPr>
              <a:t>Rheonomic</a:t>
            </a:r>
            <a:r>
              <a:rPr lang="en-US" sz="2400" b="1" dirty="0" smtClean="0">
                <a:sym typeface="Symbol"/>
              </a:rPr>
              <a:t> </a:t>
            </a:r>
            <a:r>
              <a:rPr lang="en-US" sz="2400" b="1" dirty="0">
                <a:sym typeface="Symbol"/>
              </a:rPr>
              <a:t>Constraints: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smtClean="0">
                <a:sym typeface="Symbol"/>
              </a:rPr>
              <a:t>Constraints can be further classified according as they </a:t>
            </a:r>
            <a:r>
              <a:rPr lang="en-US" sz="2400" dirty="0">
                <a:sym typeface="Symbol"/>
              </a:rPr>
              <a:t>are </a:t>
            </a:r>
            <a:r>
              <a:rPr lang="en-US" sz="2400" dirty="0" smtClean="0">
                <a:sym typeface="Symbol"/>
              </a:rPr>
              <a:t>independent of time (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) or contains time explicitly (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). In other words, a 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 system is one which has only ‘fixed’ constraints, whereas a 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 system has ‘moving’ constraints.</a:t>
            </a:r>
          </a:p>
          <a:p>
            <a:pPr algn="just"/>
            <a:endParaRPr lang="en-US" sz="2400" dirty="0">
              <a:sym typeface="Symbol"/>
            </a:endParaRPr>
          </a:p>
          <a:p>
            <a:pPr algn="just"/>
            <a:r>
              <a:rPr lang="en-US" sz="2400" b="1" dirty="0" smtClean="0">
                <a:sym typeface="Symbol"/>
              </a:rPr>
              <a:t>Examples:</a:t>
            </a:r>
          </a:p>
          <a:p>
            <a:pPr algn="just"/>
            <a:r>
              <a:rPr lang="en-US" sz="2400" dirty="0" smtClean="0">
                <a:sym typeface="Symbol"/>
              </a:rPr>
              <a:t>A pendulum with a fixed support is 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 whereas the pendulum for which the point of support is given an assigned motion is 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959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111276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Constraint produce two types of difficulties in the solution of mechanical problems. First, the coordinates </a:t>
            </a:r>
            <a:r>
              <a:rPr lang="en-US" sz="2400" b="1" i="1" dirty="0" err="1" smtClean="0"/>
              <a:t>r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are no longer all independent, since they are connected by the equations of constraints. Secondly, the forces of constraint are not furnished a priori. They are among the unknown of the problem.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5040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687448"/>
            <a:ext cx="73152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sym typeface="Symbol"/>
              </a:rPr>
              <a:t>Virtual Displacement:</a:t>
            </a:r>
          </a:p>
          <a:p>
            <a:pPr algn="just"/>
            <a:endParaRPr lang="en-US" sz="2400" b="1" dirty="0" smtClean="0">
              <a:sym typeface="Symbol"/>
            </a:endParaRPr>
          </a:p>
          <a:p>
            <a:pPr algn="just"/>
            <a:r>
              <a:rPr lang="en-US" sz="2400" dirty="0" smtClean="0">
                <a:sym typeface="Symbol"/>
              </a:rPr>
              <a:t>The displacement of a particle P proportional to its possible velocity at a point is called its virtual displacement at the point. Thus, a virtual displacement has a direction of the possible velocity but an arbitrary  magnitude.</a:t>
            </a:r>
          </a:p>
          <a:p>
            <a:pPr algn="just"/>
            <a:endParaRPr lang="en-US" sz="2400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40331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43608" y="1114485"/>
                <a:ext cx="7315200" cy="45243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b="1" dirty="0">
                    <a:sym typeface="Symbol"/>
                  </a:rPr>
                  <a:t>Example: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Consider a free particle P (having no constraints) moving in the hollow of a bowl. </a:t>
                </a:r>
              </a:p>
              <a:p>
                <a:pPr algn="just"/>
                <a:r>
                  <a:rPr lang="en-US" sz="2400" b="1" dirty="0">
                    <a:sym typeface="Symbol"/>
                  </a:rPr>
                  <a:t>Note:</a:t>
                </a:r>
                <a:r>
                  <a:rPr lang="en-US" sz="2400" dirty="0">
                    <a:sym typeface="Symbol"/>
                  </a:rPr>
                  <a:t> A free particle can have arbitrary displacement whereas a particle moving under constraints cannot have an arbitrary displacement.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Let </a:t>
                </a:r>
                <a:r>
                  <a:rPr lang="en-US" sz="2400" i="1" dirty="0">
                    <a:sym typeface="Symbol"/>
                  </a:rPr>
                  <a:t>(</a:t>
                </a:r>
                <a:r>
                  <a:rPr lang="en-US" sz="2400" i="1" dirty="0" err="1">
                    <a:sym typeface="Symbol"/>
                  </a:rPr>
                  <a:t>x,y,z</a:t>
                </a:r>
                <a:r>
                  <a:rPr lang="en-US" sz="2400" i="1" dirty="0">
                    <a:sym typeface="Symbol"/>
                  </a:rPr>
                  <a:t>) </a:t>
                </a:r>
                <a:r>
                  <a:rPr lang="en-US" sz="2400" dirty="0">
                    <a:sym typeface="Symbol"/>
                  </a:rPr>
                  <a:t>be the coordinates of the particle P and the equation of the surface of the bowl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.</m:t>
                      </m:r>
                    </m:oMath>
                  </m:oMathPara>
                </a14:m>
                <a:endParaRPr lang="en-US" sz="2400" dirty="0">
                  <a:ea typeface="Cambria Math"/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If the particle is constrained to move on the surface, then the coordinates </a:t>
                </a:r>
                <a:r>
                  <a:rPr lang="en-US" sz="2400" i="1" dirty="0">
                    <a:sym typeface="Symbol"/>
                  </a:rPr>
                  <a:t>(</a:t>
                </a:r>
                <a:r>
                  <a:rPr lang="en-US" sz="2400" i="1" dirty="0" err="1">
                    <a:sym typeface="Symbol"/>
                  </a:rPr>
                  <a:t>x,y,z</a:t>
                </a:r>
                <a:r>
                  <a:rPr lang="en-US" sz="2400" i="1" dirty="0">
                    <a:sym typeface="Symbol"/>
                  </a:rPr>
                  <a:t>) </a:t>
                </a:r>
                <a:r>
                  <a:rPr lang="en-US" sz="2400" dirty="0">
                    <a:sym typeface="Symbol"/>
                  </a:rPr>
                  <a:t>of the particle P must satisfy the equation</a:t>
                </a:r>
                <a:r>
                  <a:rPr lang="en-US" sz="2400" dirty="0" smtClean="0">
                    <a:sym typeface="Symbol"/>
                  </a:rPr>
                  <a:t>.</a:t>
                </a:r>
                <a:endParaRPr lang="en-US" sz="2400" dirty="0">
                  <a:sym typeface="Symbol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114485"/>
                <a:ext cx="7315200" cy="4524315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078" r="-1333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3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71600" y="476672"/>
                <a:ext cx="7315200" cy="601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>
                    <a:sym typeface="Symbol"/>
                  </a:rPr>
                  <a:t>Differentiating the equation of surface w.r.t. 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  <m:r>
                        <a:rPr lang="en-US" sz="2400" b="0" i="0" smtClean="0">
                          <a:latin typeface="Cambria Math"/>
                          <a:sym typeface="Symbol"/>
                        </a:rPr>
                        <m:t>,</m:t>
                      </m:r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⟹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𝜵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.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=0</m:t>
                      </m:r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where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𝜵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,</m:t>
                      </m:r>
                    </m:oMath>
                  </m:oMathPara>
                </a14:m>
                <a:endParaRPr lang="en-US" sz="2400" b="1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𝟏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.</m:t>
                      </m:r>
                    </m:oMath>
                  </m:oMathPara>
                </a14:m>
                <a:endParaRPr lang="en-US" sz="2400" b="1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It is known that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𝜵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𝜑</m:t>
                    </m:r>
                  </m:oMath>
                </a14:m>
                <a:r>
                  <a:rPr lang="en-US" sz="2400" dirty="0" smtClean="0">
                    <a:sym typeface="Symbol"/>
                  </a:rPr>
                  <a:t> is normal to the surface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is the velocity of the particle P. The equation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𝜵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𝜑</m:t>
                    </m:r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.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=0</m:t>
                    </m:r>
                  </m:oMath>
                </a14:m>
                <a:endParaRPr lang="en-US" sz="2400" dirty="0"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s</a:t>
                </a:r>
                <a:r>
                  <a:rPr lang="en-US" sz="2400" dirty="0" smtClean="0">
                    <a:sym typeface="Symbol"/>
                  </a:rPr>
                  <a:t>hows that the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 </m:t>
                    </m:r>
                  </m:oMath>
                </a14:m>
                <a:r>
                  <a:rPr lang="en-US" sz="2400" dirty="0" smtClean="0">
                    <a:sym typeface="Symbol"/>
                  </a:rPr>
                  <a:t>is tangential to the surface.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 </m:t>
                    </m:r>
                  </m:oMath>
                </a14:m>
                <a:r>
                  <a:rPr lang="en-US" sz="2400" dirty="0">
                    <a:sym typeface="Symbol"/>
                  </a:rPr>
                  <a:t>is </a:t>
                </a:r>
                <a:r>
                  <a:rPr lang="en-US" sz="2400" dirty="0" smtClean="0">
                    <a:sym typeface="Symbol"/>
                  </a:rPr>
                  <a:t>the possible velocity of the particle. If the constraint is relax to the extent that the particle can move up, a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(upward normal to the surface) is also a possible velocity.</a:t>
                </a:r>
                <a:endParaRPr lang="en-US" sz="2400" dirty="0">
                  <a:sym typeface="Symbol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6672"/>
                <a:ext cx="7315200" cy="6017673"/>
              </a:xfrm>
              <a:prstGeom prst="rect">
                <a:avLst/>
              </a:prstGeom>
              <a:blipFill rotWithShape="1">
                <a:blip r:embed="rId2"/>
                <a:stretch>
                  <a:fillRect l="-1250" t="-811" r="-1333" b="-1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647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1216" y="990600"/>
                <a:ext cx="7315200" cy="494738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>
                    <a:sym typeface="Symbol"/>
                  </a:rPr>
                  <a:t>On </a:t>
                </a:r>
                <a:r>
                  <a:rPr lang="en-US" sz="2400" dirty="0">
                    <a:sym typeface="Symbol"/>
                  </a:rPr>
                  <a:t>the other hand, a velocity directed inwards in the direction piercing the bowl is clearly an impossible velocity. Similarly, a displacement in this direction or in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>
                    <a:sym typeface="Symbol"/>
                  </a:rPr>
                  <a:t> is an impossible displacement.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The displacement in the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dirty="0">
                    <a:sym typeface="Symbol"/>
                  </a:rPr>
                  <a:t> is a possible displacement or virtual displacement. </a:t>
                </a:r>
                <a:endParaRPr lang="en-US" sz="2400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′</m:t>
                    </m:r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</m:oMath>
                </a14:m>
                <a:r>
                  <a:rPr lang="en-US" sz="2400" dirty="0" smtClean="0">
                    <a:sym typeface="Symbol"/>
                  </a:rPr>
                  <a:t> is the virtual displacement, 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′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𝑘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where k is a constant.</a:t>
                </a:r>
              </a:p>
              <a:p>
                <a:pPr algn="just"/>
                <a:r>
                  <a:rPr lang="en-US" sz="2400" dirty="0" smtClean="0">
                    <a:sym typeface="Symbol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  <m:t>𝛿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𝑥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𝒊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𝑦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𝒋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𝑧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𝒌</m:t>
                    </m:r>
                  </m:oMath>
                </a14:m>
                <a:r>
                  <a:rPr lang="en-US" sz="2400" dirty="0" smtClean="0">
                    <a:sym typeface="Symbol"/>
                  </a:rPr>
                  <a:t>,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𝑦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𝑧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𝒌</m:t>
                      </m:r>
                      <m:r>
                        <a:rPr lang="en-US" sz="2400" b="0" i="0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𝒊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𝒋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𝒌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,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sym typeface="Symbol"/>
                        </a:rPr>
                        <m:t>,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𝑧</m:t>
                      </m:r>
                      <m:r>
                        <a:rPr lang="en-US" sz="240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sym typeface="Symbol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990600"/>
                <a:ext cx="7315200" cy="4947380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86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57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1216" y="1828800"/>
                <a:ext cx="7315200" cy="312720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>
                    <a:sym typeface="Symbol"/>
                  </a:rPr>
                  <a:t>Substituting in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w</a:t>
                </a:r>
                <a:r>
                  <a:rPr lang="en-US" sz="2400" dirty="0" smtClean="0">
                    <a:sym typeface="Symbol"/>
                  </a:rPr>
                  <a:t>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𝑥</m:t>
                    </m:r>
                  </m:oMath>
                </a14:m>
                <a:r>
                  <a:rPr lang="en-US" sz="2400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𝑦</m:t>
                    </m:r>
                  </m:oMath>
                </a14:m>
                <a:r>
                  <a:rPr lang="en-US" sz="2400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𝑧</m:t>
                    </m:r>
                  </m:oMath>
                </a14:m>
                <a:r>
                  <a:rPr lang="en-US" sz="2400" dirty="0">
                    <a:sym typeface="Symbol"/>
                  </a:rPr>
                  <a:t> do not have to be small quantities.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1828800"/>
                <a:ext cx="7315200" cy="3127203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55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6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43608" y="1086169"/>
                <a:ext cx="7128792" cy="4259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 a system of </a:t>
                </a:r>
                <a:r>
                  <a:rPr lang="en-US" sz="2400" i="1" dirty="0" smtClean="0"/>
                  <a:t>n</a:t>
                </a:r>
                <a:r>
                  <a:rPr lang="en-US" sz="2400" dirty="0" smtClean="0"/>
                  <a:t> particles subject to k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=0, </m:t>
                      </m:r>
                      <m:r>
                        <a:rPr lang="en-US" sz="2400" b="0" i="1" smtClean="0">
                          <a:latin typeface="Cambria Math"/>
                        </a:rPr>
                        <m:t>𝑗</m:t>
                      </m:r>
                      <m:r>
                        <a:rPr lang="en-US" sz="2400" i="1">
                          <a:latin typeface="Cambria Math"/>
                        </a:rPr>
                        <m:t>=1,2,</m:t>
                      </m:r>
                      <m:r>
                        <a:rPr lang="en-US" sz="2400" b="0" i="1" smtClean="0">
                          <a:latin typeface="Cambria Math"/>
                        </a:rPr>
                        <m:t>…,</m:t>
                      </m:r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We define virtual displacements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o</a:t>
                </a:r>
                <a:r>
                  <a:rPr lang="en-US" sz="2400" dirty="0" smtClean="0"/>
                  <a:t>f the system satisfying the relation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+…+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Here again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need not to be small quantities.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086169"/>
                <a:ext cx="7128792" cy="4259499"/>
              </a:xfrm>
              <a:prstGeom prst="rect">
                <a:avLst/>
              </a:prstGeom>
              <a:blipFill rotWithShape="1">
                <a:blip r:embed="rId2"/>
                <a:stretch>
                  <a:fillRect l="-1282" t="-1144" b="-2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789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15616" y="908720"/>
                <a:ext cx="7315200" cy="512698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Suppose </a:t>
                </a:r>
                <a:r>
                  <a:rPr lang="en-US" sz="2400" dirty="0"/>
                  <a:t>we do consider an infinitesimal displacement so that the quantities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are so small that their squares and higher powers can be neglected. </a:t>
                </a:r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We may then use the Taylor’s series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+…+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+…=0.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908720"/>
                <a:ext cx="7315200" cy="5126981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51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3859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99592" y="548680"/>
                <a:ext cx="7315200" cy="56918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𝑗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This means that </a:t>
                </a:r>
                <a:r>
                  <a:rPr lang="en-US" sz="2400" dirty="0"/>
                  <a:t>the coordinates of the </a:t>
                </a:r>
                <a:r>
                  <a:rPr lang="en-US" sz="2400" dirty="0" smtClean="0"/>
                  <a:t>system even after the displacement satisfy the equations of constraints leading to the usual definition of a virtual displacement.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Thus </a:t>
                </a:r>
                <a:r>
                  <a:rPr lang="en-US" sz="2400" b="1" dirty="0" smtClean="0"/>
                  <a:t>A virtual displacement is an automatically small displacement compatible with the constraints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 smtClean="0"/>
              </a:p>
              <a:p>
                <a:r>
                  <a:rPr lang="en-US" sz="2400" b="1" dirty="0" smtClean="0"/>
                  <a:t>Note:</a:t>
                </a:r>
              </a:p>
              <a:p>
                <a:r>
                  <a:rPr lang="en-US" sz="2400" dirty="0" smtClean="0"/>
                  <a:t>Since the system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=0, </m:t>
                      </m:r>
                      <m:r>
                        <a:rPr lang="en-US" sz="2400" i="1">
                          <a:latin typeface="Cambria Math"/>
                        </a:rPr>
                        <m:t>𝑗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is satisfied if we replace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by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is also a virtual displacement.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48680"/>
                <a:ext cx="7315200" cy="569181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493" r="-750" b="-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18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1797</Words>
  <Application>Microsoft Office PowerPoint</Application>
  <PresentationFormat>On-screen Show (4:3)</PresentationFormat>
  <Paragraphs>91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Summary</vt:lpstr>
      <vt:lpstr>Some New Definitions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UMBER</cp:lastModifiedBy>
  <cp:revision>21</cp:revision>
  <dcterms:created xsi:type="dcterms:W3CDTF">2012-12-24T04:34:41Z</dcterms:created>
  <dcterms:modified xsi:type="dcterms:W3CDTF">2012-12-26T02:19:05Z</dcterms:modified>
</cp:coreProperties>
</file>