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8" r:id="rId12"/>
    <p:sldId id="269" r:id="rId13"/>
    <p:sldId id="267"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062"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F8C20D7-2DC8-45AA-9ACC-0639D36CAD27}" type="datetimeFigureOut">
              <a:rPr lang="en-US" smtClean="0"/>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76D34C-58DC-4E68-ADCA-91CD21A40471}" type="slidenum">
              <a:rPr lang="en-US" smtClean="0"/>
              <a:t>‹#›</a:t>
            </a:fld>
            <a:endParaRPr lang="en-US"/>
          </a:p>
        </p:txBody>
      </p:sp>
    </p:spTree>
    <p:extLst>
      <p:ext uri="{BB962C8B-B14F-4D97-AF65-F5344CB8AC3E}">
        <p14:creationId xmlns:p14="http://schemas.microsoft.com/office/powerpoint/2010/main" val="3968020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8C20D7-2DC8-45AA-9ACC-0639D36CAD27}" type="datetimeFigureOut">
              <a:rPr lang="en-US" smtClean="0"/>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76D34C-58DC-4E68-ADCA-91CD21A40471}" type="slidenum">
              <a:rPr lang="en-US" smtClean="0"/>
              <a:t>‹#›</a:t>
            </a:fld>
            <a:endParaRPr lang="en-US"/>
          </a:p>
        </p:txBody>
      </p:sp>
    </p:spTree>
    <p:extLst>
      <p:ext uri="{BB962C8B-B14F-4D97-AF65-F5344CB8AC3E}">
        <p14:creationId xmlns:p14="http://schemas.microsoft.com/office/powerpoint/2010/main" val="645615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F8C20D7-2DC8-45AA-9ACC-0639D36CAD27}" type="datetimeFigureOut">
              <a:rPr lang="en-US" smtClean="0"/>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76D34C-58DC-4E68-ADCA-91CD21A40471}" type="slidenum">
              <a:rPr lang="en-US" smtClean="0"/>
              <a:t>‹#›</a:t>
            </a:fld>
            <a:endParaRPr lang="en-US"/>
          </a:p>
        </p:txBody>
      </p:sp>
    </p:spTree>
    <p:extLst>
      <p:ext uri="{BB962C8B-B14F-4D97-AF65-F5344CB8AC3E}">
        <p14:creationId xmlns:p14="http://schemas.microsoft.com/office/powerpoint/2010/main" val="27541927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F8C20D7-2DC8-45AA-9ACC-0639D36CAD27}" type="datetimeFigureOut">
              <a:rPr lang="en-US" smtClean="0"/>
              <a:t>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76D34C-58DC-4E68-ADCA-91CD21A40471}" type="slidenum">
              <a:rPr lang="en-US" smtClean="0"/>
              <a:t>‹#›</a:t>
            </a:fld>
            <a:endParaRPr lang="en-US"/>
          </a:p>
        </p:txBody>
      </p:sp>
    </p:spTree>
    <p:extLst>
      <p:ext uri="{BB962C8B-B14F-4D97-AF65-F5344CB8AC3E}">
        <p14:creationId xmlns:p14="http://schemas.microsoft.com/office/powerpoint/2010/main" val="4143264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F8C20D7-2DC8-45AA-9ACC-0639D36CAD27}" type="datetimeFigureOut">
              <a:rPr lang="en-US" smtClean="0"/>
              <a:t>1/5/2013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76D34C-58DC-4E68-ADCA-91CD21A40471}" type="slidenum">
              <a:rPr lang="en-US" smtClean="0"/>
              <a:t>‹#›</a:t>
            </a:fld>
            <a:endParaRPr lang="en-US"/>
          </a:p>
        </p:txBody>
      </p:sp>
    </p:spTree>
    <p:extLst>
      <p:ext uri="{BB962C8B-B14F-4D97-AF65-F5344CB8AC3E}">
        <p14:creationId xmlns:p14="http://schemas.microsoft.com/office/powerpoint/2010/main" val="32656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F8C20D7-2DC8-45AA-9ACC-0639D36CAD27}" type="datetimeFigureOut">
              <a:rPr lang="en-US" smtClean="0"/>
              <a:t>1/5/2013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76D34C-58DC-4E68-ADCA-91CD21A40471}" type="slidenum">
              <a:rPr lang="en-US" smtClean="0"/>
              <a:t>‹#›</a:t>
            </a:fld>
            <a:endParaRPr lang="en-US"/>
          </a:p>
        </p:txBody>
      </p:sp>
    </p:spTree>
    <p:extLst>
      <p:ext uri="{BB962C8B-B14F-4D97-AF65-F5344CB8AC3E}">
        <p14:creationId xmlns:p14="http://schemas.microsoft.com/office/powerpoint/2010/main" val="19285159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8C20D7-2DC8-45AA-9ACC-0639D36CAD27}" type="datetimeFigureOut">
              <a:rPr lang="en-US" smtClean="0"/>
              <a:t>1/5/2013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76D34C-58DC-4E68-ADCA-91CD21A40471}" type="slidenum">
              <a:rPr lang="en-US" smtClean="0"/>
              <a:t>‹#›</a:t>
            </a:fld>
            <a:endParaRPr lang="en-US"/>
          </a:p>
        </p:txBody>
      </p:sp>
    </p:spTree>
    <p:extLst>
      <p:ext uri="{BB962C8B-B14F-4D97-AF65-F5344CB8AC3E}">
        <p14:creationId xmlns:p14="http://schemas.microsoft.com/office/powerpoint/2010/main" val="10743261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8C20D7-2DC8-45AA-9ACC-0639D36CAD27}" type="datetimeFigureOut">
              <a:rPr lang="en-US" smtClean="0"/>
              <a:t>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76D34C-58DC-4E68-ADCA-91CD21A40471}" type="slidenum">
              <a:rPr lang="en-US" smtClean="0"/>
              <a:t>‹#›</a:t>
            </a:fld>
            <a:endParaRPr lang="en-US"/>
          </a:p>
        </p:txBody>
      </p:sp>
    </p:spTree>
    <p:extLst>
      <p:ext uri="{BB962C8B-B14F-4D97-AF65-F5344CB8AC3E}">
        <p14:creationId xmlns:p14="http://schemas.microsoft.com/office/powerpoint/2010/main" val="3738467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F8C20D7-2DC8-45AA-9ACC-0639D36CAD27}" type="datetimeFigureOut">
              <a:rPr lang="en-US" smtClean="0"/>
              <a:t>1/5/2013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76D34C-58DC-4E68-ADCA-91CD21A40471}" type="slidenum">
              <a:rPr lang="en-US" smtClean="0"/>
              <a:t>‹#›</a:t>
            </a:fld>
            <a:endParaRPr lang="en-US"/>
          </a:p>
        </p:txBody>
      </p:sp>
    </p:spTree>
    <p:extLst>
      <p:ext uri="{BB962C8B-B14F-4D97-AF65-F5344CB8AC3E}">
        <p14:creationId xmlns:p14="http://schemas.microsoft.com/office/powerpoint/2010/main" val="8807994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8C20D7-2DC8-45AA-9ACC-0639D36CAD27}" type="datetimeFigureOut">
              <a:rPr lang="en-US" smtClean="0"/>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76D34C-58DC-4E68-ADCA-91CD21A40471}" type="slidenum">
              <a:rPr lang="en-US" smtClean="0"/>
              <a:t>‹#›</a:t>
            </a:fld>
            <a:endParaRPr lang="en-US"/>
          </a:p>
        </p:txBody>
      </p:sp>
    </p:spTree>
    <p:extLst>
      <p:ext uri="{BB962C8B-B14F-4D97-AF65-F5344CB8AC3E}">
        <p14:creationId xmlns:p14="http://schemas.microsoft.com/office/powerpoint/2010/main" val="24334680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F8C20D7-2DC8-45AA-9ACC-0639D36CAD27}" type="datetimeFigureOut">
              <a:rPr lang="en-US" smtClean="0"/>
              <a:t>1/5/2013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76D34C-58DC-4E68-ADCA-91CD21A40471}" type="slidenum">
              <a:rPr lang="en-US" smtClean="0"/>
              <a:t>‹#›</a:t>
            </a:fld>
            <a:endParaRPr lang="en-US"/>
          </a:p>
        </p:txBody>
      </p:sp>
    </p:spTree>
    <p:extLst>
      <p:ext uri="{BB962C8B-B14F-4D97-AF65-F5344CB8AC3E}">
        <p14:creationId xmlns:p14="http://schemas.microsoft.com/office/powerpoint/2010/main" val="1367025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8C20D7-2DC8-45AA-9ACC-0639D36CAD27}" type="datetimeFigureOut">
              <a:rPr lang="en-US" smtClean="0"/>
              <a:t>1/5/2013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F76D34C-58DC-4E68-ADCA-91CD21A40471}" type="slidenum">
              <a:rPr lang="en-US" smtClean="0"/>
              <a:t>‹#›</a:t>
            </a:fld>
            <a:endParaRPr lang="en-US"/>
          </a:p>
        </p:txBody>
      </p:sp>
    </p:spTree>
    <p:extLst>
      <p:ext uri="{BB962C8B-B14F-4D97-AF65-F5344CB8AC3E}">
        <p14:creationId xmlns:p14="http://schemas.microsoft.com/office/powerpoint/2010/main" val="32322655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Revision</a:t>
            </a:r>
            <a:endParaRPr lang="en-US" dirty="0"/>
          </a:p>
        </p:txBody>
      </p:sp>
      <p:sp>
        <p:nvSpPr>
          <p:cNvPr id="2" name="TextBox 1"/>
          <p:cNvSpPr txBox="1"/>
          <p:nvPr/>
        </p:nvSpPr>
        <p:spPr>
          <a:xfrm>
            <a:off x="914400" y="1905000"/>
            <a:ext cx="7391400" cy="2308324"/>
          </a:xfrm>
          <a:prstGeom prst="rect">
            <a:avLst/>
          </a:prstGeom>
          <a:noFill/>
        </p:spPr>
        <p:txBody>
          <a:bodyPr wrap="square" rtlCol="0">
            <a:spAutoFit/>
          </a:bodyPr>
          <a:lstStyle/>
          <a:p>
            <a:r>
              <a:rPr lang="en-US" sz="2400" dirty="0" smtClean="0"/>
              <a:t>Previous lectures was about</a:t>
            </a:r>
          </a:p>
          <a:p>
            <a:endParaRPr lang="en-US" sz="2400" dirty="0"/>
          </a:p>
          <a:p>
            <a:r>
              <a:rPr lang="en-US" sz="2400" dirty="0" smtClean="0"/>
              <a:t>Canonical Transformation</a:t>
            </a:r>
          </a:p>
          <a:p>
            <a:endParaRPr lang="en-US" sz="2400" dirty="0" smtClean="0"/>
          </a:p>
          <a:p>
            <a:r>
              <a:rPr lang="en-US" sz="2400" dirty="0" smtClean="0"/>
              <a:t>Canonical Coordinates</a:t>
            </a:r>
          </a:p>
          <a:p>
            <a:endParaRPr lang="en-US" sz="2400" dirty="0"/>
          </a:p>
        </p:txBody>
      </p:sp>
    </p:spTree>
    <p:extLst>
      <p:ext uri="{BB962C8B-B14F-4D97-AF65-F5344CB8AC3E}">
        <p14:creationId xmlns:p14="http://schemas.microsoft.com/office/powerpoint/2010/main" val="29352205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Lioville’s</a:t>
            </a:r>
            <a:r>
              <a:rPr lang="en-US" dirty="0" smtClean="0"/>
              <a:t> Theorem</a:t>
            </a:r>
            <a:endParaRPr lang="en-US" dirty="0"/>
          </a:p>
        </p:txBody>
      </p:sp>
      <mc:AlternateContent xmlns:mc="http://schemas.openxmlformats.org/markup-compatibility/2006" xmlns:a14="http://schemas.microsoft.com/office/drawing/2010/main">
        <mc:Choice Requires="a14">
          <p:sp>
            <p:nvSpPr>
              <p:cNvPr id="3" name="Rectangle 2"/>
              <p:cNvSpPr/>
              <p:nvPr/>
            </p:nvSpPr>
            <p:spPr>
              <a:xfrm>
                <a:off x="685800" y="1219200"/>
                <a:ext cx="8001000" cy="5384103"/>
              </a:xfrm>
              <a:prstGeom prst="rect">
                <a:avLst/>
              </a:prstGeom>
            </p:spPr>
            <p:txBody>
              <a:bodyPr wrap="square">
                <a:spAutoFit/>
              </a:bodyPr>
              <a:lstStyle/>
              <a:p>
                <a:r>
                  <a:rPr lang="en-US" sz="2400" dirty="0"/>
                  <a:t>The direct conditions allow us to prove </a:t>
                </a:r>
                <a:r>
                  <a:rPr lang="en-US" sz="2400" dirty="0" err="1"/>
                  <a:t>Liouville's</a:t>
                </a:r>
                <a:r>
                  <a:rPr lang="en-US" sz="2400" dirty="0"/>
                  <a:t> theorem, which states that the </a:t>
                </a:r>
                <a:r>
                  <a:rPr lang="en-US" sz="2400" i="1" dirty="0"/>
                  <a:t>volume</a:t>
                </a:r>
                <a:r>
                  <a:rPr lang="en-US" sz="2400" dirty="0"/>
                  <a:t> in phase space is conserved under canonical transformations, i.e.,</a:t>
                </a:r>
              </a:p>
              <a:p>
                <a:pPr/>
                <a14:m>
                  <m:oMathPara xmlns:m="http://schemas.openxmlformats.org/officeDocument/2006/math">
                    <m:oMathParaPr>
                      <m:jc m:val="centerGroup"/>
                    </m:oMathParaPr>
                    <m:oMath xmlns:m="http://schemas.openxmlformats.org/officeDocument/2006/math">
                      <m:nary>
                        <m:naryPr>
                          <m:limLoc m:val="undOvr"/>
                          <m:subHide m:val="on"/>
                          <m:supHide m:val="on"/>
                          <m:ctrlPr>
                            <a:rPr lang="en-US" sz="2400" i="1">
                              <a:latin typeface="Cambria Math"/>
                            </a:rPr>
                          </m:ctrlPr>
                        </m:naryPr>
                        <m:sub/>
                        <m:sup/>
                        <m:e>
                          <m:r>
                            <a:rPr lang="en-US" sz="2400" i="1">
                              <a:latin typeface="Cambria Math"/>
                            </a:rPr>
                            <m:t>𝑑</m:t>
                          </m:r>
                          <m:r>
                            <a:rPr lang="en-US" sz="2400" b="1" i="1">
                              <a:latin typeface="Cambria Math"/>
                            </a:rPr>
                            <m:t>𝒒</m:t>
                          </m:r>
                          <m:r>
                            <a:rPr lang="en-US" sz="2400" i="1">
                              <a:latin typeface="Cambria Math"/>
                            </a:rPr>
                            <m:t>𝑑</m:t>
                          </m:r>
                          <m:r>
                            <a:rPr lang="en-US" sz="2400" b="1" i="1">
                              <a:latin typeface="Cambria Math"/>
                            </a:rPr>
                            <m:t>𝒑</m:t>
                          </m:r>
                        </m:e>
                      </m:nary>
                      <m:r>
                        <a:rPr lang="en-US" sz="2400" i="1">
                          <a:latin typeface="Cambria Math"/>
                        </a:rPr>
                        <m:t>=</m:t>
                      </m:r>
                      <m:nary>
                        <m:naryPr>
                          <m:limLoc m:val="undOvr"/>
                          <m:subHide m:val="on"/>
                          <m:supHide m:val="on"/>
                          <m:ctrlPr>
                            <a:rPr lang="en-US" sz="2400" i="1">
                              <a:latin typeface="Cambria Math"/>
                            </a:rPr>
                          </m:ctrlPr>
                        </m:naryPr>
                        <m:sub/>
                        <m:sup/>
                        <m:e>
                          <m:r>
                            <a:rPr lang="en-US" sz="2400" i="1">
                              <a:latin typeface="Cambria Math"/>
                            </a:rPr>
                            <m:t>𝑑</m:t>
                          </m:r>
                          <m:r>
                            <a:rPr lang="en-US" sz="2400" b="1" i="1">
                              <a:latin typeface="Cambria Math"/>
                            </a:rPr>
                            <m:t>𝑸</m:t>
                          </m:r>
                          <m:r>
                            <a:rPr lang="en-US" sz="2400" i="1">
                              <a:latin typeface="Cambria Math"/>
                            </a:rPr>
                            <m:t>𝑑</m:t>
                          </m:r>
                          <m:r>
                            <a:rPr lang="en-US" sz="2400" b="1" i="1">
                              <a:latin typeface="Cambria Math"/>
                            </a:rPr>
                            <m:t>𝑷</m:t>
                          </m:r>
                        </m:e>
                      </m:nary>
                    </m:oMath>
                  </m:oMathPara>
                </a14:m>
                <a:endParaRPr lang="en-US" sz="2400" dirty="0"/>
              </a:p>
              <a:p>
                <a:r>
                  <a:rPr lang="en-US" sz="2400" dirty="0"/>
                  <a:t>By calculus, the latter integral must equal the former times the </a:t>
                </a:r>
                <a:r>
                  <a:rPr lang="en-US" sz="2400" dirty="0" err="1"/>
                  <a:t>Jacobian</a:t>
                </a:r>
                <a:r>
                  <a:rPr lang="en-US" sz="2400" dirty="0"/>
                  <a:t> </a:t>
                </a:r>
                <a14:m>
                  <m:oMath xmlns:m="http://schemas.openxmlformats.org/officeDocument/2006/math">
                    <m:r>
                      <a:rPr lang="en-US" sz="2400" i="1">
                        <a:latin typeface="Cambria Math"/>
                      </a:rPr>
                      <m:t>𝐽</m:t>
                    </m:r>
                  </m:oMath>
                </a14:m>
                <a:endParaRPr lang="en-US" sz="2400" dirty="0"/>
              </a:p>
              <a:p>
                <a:pPr/>
                <a14:m>
                  <m:oMathPara xmlns:m="http://schemas.openxmlformats.org/officeDocument/2006/math">
                    <m:oMathParaPr>
                      <m:jc m:val="centerGroup"/>
                    </m:oMathParaPr>
                    <m:oMath xmlns:m="http://schemas.openxmlformats.org/officeDocument/2006/math">
                      <m:nary>
                        <m:naryPr>
                          <m:limLoc m:val="undOvr"/>
                          <m:subHide m:val="on"/>
                          <m:supHide m:val="on"/>
                          <m:ctrlPr>
                            <a:rPr lang="en-US" sz="2400" i="1">
                              <a:latin typeface="Cambria Math"/>
                            </a:rPr>
                          </m:ctrlPr>
                        </m:naryPr>
                        <m:sub/>
                        <m:sup/>
                        <m:e>
                          <m:r>
                            <a:rPr lang="en-US" sz="2400" i="1">
                              <a:latin typeface="Cambria Math"/>
                            </a:rPr>
                            <m:t>𝑑</m:t>
                          </m:r>
                          <m:r>
                            <a:rPr lang="en-US" sz="2400" b="1" i="1">
                              <a:latin typeface="Cambria Math"/>
                            </a:rPr>
                            <m:t>𝑸</m:t>
                          </m:r>
                          <m:r>
                            <a:rPr lang="en-US" sz="2400" i="1">
                              <a:latin typeface="Cambria Math"/>
                            </a:rPr>
                            <m:t>𝑑</m:t>
                          </m:r>
                          <m:r>
                            <a:rPr lang="en-US" sz="2400" b="1" i="1">
                              <a:latin typeface="Cambria Math"/>
                            </a:rPr>
                            <m:t>𝑷</m:t>
                          </m:r>
                        </m:e>
                      </m:nary>
                      <m:r>
                        <a:rPr lang="en-US" sz="2400" i="1">
                          <a:latin typeface="Cambria Math"/>
                        </a:rPr>
                        <m:t>=</m:t>
                      </m:r>
                      <m:nary>
                        <m:naryPr>
                          <m:limLoc m:val="undOvr"/>
                          <m:subHide m:val="on"/>
                          <m:supHide m:val="on"/>
                          <m:ctrlPr>
                            <a:rPr lang="en-US" sz="2400" i="1">
                              <a:latin typeface="Cambria Math"/>
                            </a:rPr>
                          </m:ctrlPr>
                        </m:naryPr>
                        <m:sub/>
                        <m:sup/>
                        <m:e>
                          <m:r>
                            <a:rPr lang="en-US" sz="2400" i="1">
                              <a:latin typeface="Cambria Math"/>
                            </a:rPr>
                            <m:t>𝐽𝑑</m:t>
                          </m:r>
                          <m:r>
                            <a:rPr lang="en-US" sz="2400" b="1" i="1">
                              <a:latin typeface="Cambria Math"/>
                            </a:rPr>
                            <m:t>𝒒</m:t>
                          </m:r>
                          <m:r>
                            <a:rPr lang="en-US" sz="2400" i="1">
                              <a:latin typeface="Cambria Math"/>
                            </a:rPr>
                            <m:t>𝑑</m:t>
                          </m:r>
                          <m:r>
                            <a:rPr lang="en-US" sz="2400" b="1" i="1">
                              <a:latin typeface="Cambria Math"/>
                            </a:rPr>
                            <m:t>𝒑</m:t>
                          </m:r>
                        </m:e>
                      </m:nary>
                    </m:oMath>
                  </m:oMathPara>
                </a14:m>
                <a:r>
                  <a:rPr lang="en-US" sz="2400" dirty="0"/>
                  <a:t/>
                </a:r>
                <a:br>
                  <a:rPr lang="en-US" sz="2400" dirty="0"/>
                </a:br>
                <a:r>
                  <a:rPr lang="en-US" sz="2400" dirty="0"/>
                  <a:t>where the </a:t>
                </a:r>
                <a:r>
                  <a:rPr lang="en-US" sz="2400" dirty="0" err="1"/>
                  <a:t>Jacobian</a:t>
                </a:r>
                <a:r>
                  <a:rPr lang="en-US" sz="2400" dirty="0"/>
                  <a:t> is the determinant </a:t>
                </a:r>
                <a:r>
                  <a:rPr lang="en-US" sz="2400" dirty="0" smtClean="0"/>
                  <a:t>of the</a:t>
                </a:r>
                <a:r>
                  <a:rPr lang="en-US" sz="2400" dirty="0"/>
                  <a:t> matrix of </a:t>
                </a:r>
                <a:r>
                  <a:rPr lang="en-US" sz="2400" dirty="0" smtClean="0"/>
                  <a:t>partial </a:t>
                </a:r>
                <a:r>
                  <a:rPr lang="en-US" sz="2400" dirty="0"/>
                  <a:t>derivatives, which we write as</a:t>
                </a:r>
              </a:p>
              <a:p>
                <a:pPr/>
                <a14:m>
                  <m:oMathPara xmlns:m="http://schemas.openxmlformats.org/officeDocument/2006/math">
                    <m:oMathParaPr>
                      <m:jc m:val="centerGroup"/>
                    </m:oMathParaPr>
                    <m:oMath xmlns:m="http://schemas.openxmlformats.org/officeDocument/2006/math">
                      <m:r>
                        <a:rPr lang="en-US" sz="2400" i="1">
                          <a:latin typeface="Cambria Math"/>
                        </a:rPr>
                        <m:t>𝐽</m:t>
                      </m:r>
                      <m:r>
                        <a:rPr lang="en-US" sz="2400" i="1">
                          <a:latin typeface="Cambria Math"/>
                        </a:rPr>
                        <m:t>≡</m:t>
                      </m:r>
                      <m:f>
                        <m:fPr>
                          <m:ctrlPr>
                            <a:rPr lang="en-US" sz="2400" i="1">
                              <a:latin typeface="Cambria Math"/>
                            </a:rPr>
                          </m:ctrlPr>
                        </m:fPr>
                        <m:num>
                          <m:r>
                            <a:rPr lang="en-US" sz="2400" i="1">
                              <a:latin typeface="Cambria Math"/>
                            </a:rPr>
                            <m:t>𝜕</m:t>
                          </m:r>
                          <m:r>
                            <a:rPr lang="en-US" sz="2400" i="1">
                              <a:latin typeface="Cambria Math"/>
                            </a:rPr>
                            <m:t>(</m:t>
                          </m:r>
                          <m:r>
                            <a:rPr lang="en-US" sz="2400" b="1" i="1">
                              <a:latin typeface="Cambria Math"/>
                            </a:rPr>
                            <m:t>𝑸</m:t>
                          </m:r>
                          <m:r>
                            <a:rPr lang="en-US" sz="2400" i="1">
                              <a:latin typeface="Cambria Math"/>
                            </a:rPr>
                            <m:t>,</m:t>
                          </m:r>
                          <m:r>
                            <a:rPr lang="en-US" sz="2400" b="1" i="1">
                              <a:latin typeface="Cambria Math"/>
                            </a:rPr>
                            <m:t>𝑷</m:t>
                          </m:r>
                          <m:r>
                            <a:rPr lang="en-US" sz="2400" i="1">
                              <a:latin typeface="Cambria Math"/>
                            </a:rPr>
                            <m:t>)</m:t>
                          </m:r>
                        </m:num>
                        <m:den>
                          <m:r>
                            <a:rPr lang="en-US" sz="2400" i="1">
                              <a:latin typeface="Cambria Math"/>
                            </a:rPr>
                            <m:t>𝜕</m:t>
                          </m:r>
                          <m:r>
                            <a:rPr lang="en-US" sz="2400" i="1">
                              <a:latin typeface="Cambria Math"/>
                            </a:rPr>
                            <m:t>(</m:t>
                          </m:r>
                          <m:r>
                            <a:rPr lang="en-US" sz="2400" b="1" i="1">
                              <a:latin typeface="Cambria Math"/>
                            </a:rPr>
                            <m:t>𝒒</m:t>
                          </m:r>
                          <m:r>
                            <a:rPr lang="en-US" sz="2400" i="1">
                              <a:latin typeface="Cambria Math"/>
                            </a:rPr>
                            <m:t>,</m:t>
                          </m:r>
                          <m:r>
                            <a:rPr lang="en-US" sz="2400" b="1" i="1">
                              <a:latin typeface="Cambria Math"/>
                            </a:rPr>
                            <m:t>𝒑</m:t>
                          </m:r>
                          <m:r>
                            <a:rPr lang="en-US" sz="2400" i="1">
                              <a:latin typeface="Cambria Math"/>
                            </a:rPr>
                            <m:t>)</m:t>
                          </m:r>
                        </m:den>
                      </m:f>
                    </m:oMath>
                  </m:oMathPara>
                </a14:m>
                <a:endParaRPr lang="en-US" sz="2400" dirty="0"/>
              </a:p>
            </p:txBody>
          </p:sp>
        </mc:Choice>
        <mc:Fallback xmlns="">
          <p:sp>
            <p:nvSpPr>
              <p:cNvPr id="3" name="Rectangle 2"/>
              <p:cNvSpPr>
                <a:spLocks noRot="1" noChangeAspect="1" noMove="1" noResize="1" noEditPoints="1" noAdjustHandles="1" noChangeArrowheads="1" noChangeShapeType="1" noTextEdit="1"/>
              </p:cNvSpPr>
              <p:nvPr/>
            </p:nvSpPr>
            <p:spPr>
              <a:xfrm>
                <a:off x="685800" y="1219200"/>
                <a:ext cx="8001000" cy="5384103"/>
              </a:xfrm>
              <a:prstGeom prst="rect">
                <a:avLst/>
              </a:prstGeom>
              <a:blipFill rotWithShape="1">
                <a:blip r:embed="rId2"/>
                <a:stretch>
                  <a:fillRect l="-1220" t="-906"/>
                </a:stretch>
              </a:blipFill>
            </p:spPr>
            <p:txBody>
              <a:bodyPr/>
              <a:lstStyle/>
              <a:p>
                <a:r>
                  <a:rPr lang="en-US">
                    <a:noFill/>
                  </a:rPr>
                  <a:t> </a:t>
                </a:r>
              </a:p>
            </p:txBody>
          </p:sp>
        </mc:Fallback>
      </mc:AlternateContent>
    </p:spTree>
    <p:extLst>
      <p:ext uri="{BB962C8B-B14F-4D97-AF65-F5344CB8AC3E}">
        <p14:creationId xmlns:p14="http://schemas.microsoft.com/office/powerpoint/2010/main" val="2329244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1066800" y="838200"/>
                <a:ext cx="7162800" cy="4007379"/>
              </a:xfrm>
              <a:prstGeom prst="rect">
                <a:avLst/>
              </a:prstGeom>
            </p:spPr>
            <p:txBody>
              <a:bodyPr wrap="square">
                <a:spAutoFit/>
              </a:bodyPr>
              <a:lstStyle/>
              <a:p>
                <a:r>
                  <a:rPr lang="en-US" sz="2400" dirty="0"/>
                  <a:t>Exploiting the "division" property of </a:t>
                </a:r>
                <a:r>
                  <a:rPr lang="en-US" sz="2400" dirty="0" err="1"/>
                  <a:t>Jacobians</a:t>
                </a:r>
                <a:r>
                  <a:rPr lang="en-US" sz="2400" dirty="0"/>
                  <a:t> yields</a:t>
                </a:r>
              </a:p>
              <a:p>
                <a:pPr/>
                <a14:m>
                  <m:oMathPara xmlns:m="http://schemas.openxmlformats.org/officeDocument/2006/math">
                    <m:oMathParaPr>
                      <m:jc m:val="centerGroup"/>
                    </m:oMathParaPr>
                    <m:oMath xmlns:m="http://schemas.openxmlformats.org/officeDocument/2006/math">
                      <m:r>
                        <a:rPr lang="en-US" sz="2400" i="1">
                          <a:latin typeface="Cambria Math"/>
                        </a:rPr>
                        <m:t>𝐽</m:t>
                      </m:r>
                      <m:r>
                        <a:rPr lang="en-US" sz="2400" i="1">
                          <a:latin typeface="Cambria Math"/>
                        </a:rPr>
                        <m:t>≡</m:t>
                      </m:r>
                      <m:f>
                        <m:fPr>
                          <m:ctrlPr>
                            <a:rPr lang="en-US" sz="2400" i="1">
                              <a:latin typeface="Cambria Math"/>
                            </a:rPr>
                          </m:ctrlPr>
                        </m:fPr>
                        <m:num>
                          <m:f>
                            <m:fPr>
                              <m:ctrlPr>
                                <a:rPr lang="en-US" sz="2400" i="1">
                                  <a:latin typeface="Cambria Math"/>
                                </a:rPr>
                              </m:ctrlPr>
                            </m:fPr>
                            <m:num>
                              <m:r>
                                <a:rPr lang="en-US" sz="2400" i="1">
                                  <a:latin typeface="Cambria Math"/>
                                </a:rPr>
                                <m:t>𝜕</m:t>
                              </m:r>
                              <m:r>
                                <a:rPr lang="en-US" sz="2400" i="1">
                                  <a:latin typeface="Cambria Math"/>
                                </a:rPr>
                                <m:t>(</m:t>
                              </m:r>
                              <m:r>
                                <a:rPr lang="en-US" sz="2400" b="1" i="1">
                                  <a:latin typeface="Cambria Math"/>
                                </a:rPr>
                                <m:t>𝑸</m:t>
                              </m:r>
                              <m:r>
                                <a:rPr lang="en-US" sz="2400" i="1">
                                  <a:latin typeface="Cambria Math"/>
                                </a:rPr>
                                <m:t>,</m:t>
                              </m:r>
                              <m:r>
                                <a:rPr lang="en-US" sz="2400" b="1" i="1">
                                  <a:latin typeface="Cambria Math"/>
                                </a:rPr>
                                <m:t>𝑷</m:t>
                              </m:r>
                              <m:r>
                                <a:rPr lang="en-US" sz="2400" i="1">
                                  <a:latin typeface="Cambria Math"/>
                                </a:rPr>
                                <m:t>)</m:t>
                              </m:r>
                            </m:num>
                            <m:den>
                              <m:r>
                                <a:rPr lang="en-US" sz="2400" i="1">
                                  <a:latin typeface="Cambria Math"/>
                                </a:rPr>
                                <m:t>𝜕</m:t>
                              </m:r>
                              <m:r>
                                <a:rPr lang="en-US" sz="2400" i="1">
                                  <a:latin typeface="Cambria Math"/>
                                </a:rPr>
                                <m:t>(</m:t>
                              </m:r>
                              <m:r>
                                <a:rPr lang="en-US" sz="2400" b="1" i="1">
                                  <a:latin typeface="Cambria Math"/>
                                </a:rPr>
                                <m:t>𝒒</m:t>
                              </m:r>
                              <m:r>
                                <a:rPr lang="en-US" sz="2400" i="1">
                                  <a:latin typeface="Cambria Math"/>
                                </a:rPr>
                                <m:t>,</m:t>
                              </m:r>
                              <m:r>
                                <a:rPr lang="en-US" sz="2400" b="1" i="1">
                                  <a:latin typeface="Cambria Math"/>
                                </a:rPr>
                                <m:t>𝑷</m:t>
                              </m:r>
                              <m:r>
                                <a:rPr lang="en-US" sz="2400" i="1">
                                  <a:latin typeface="Cambria Math"/>
                                </a:rPr>
                                <m:t>)</m:t>
                              </m:r>
                            </m:den>
                          </m:f>
                        </m:num>
                        <m:den>
                          <m:f>
                            <m:fPr>
                              <m:ctrlPr>
                                <a:rPr lang="en-US" sz="2400" i="1">
                                  <a:latin typeface="Cambria Math"/>
                                </a:rPr>
                              </m:ctrlPr>
                            </m:fPr>
                            <m:num>
                              <m:r>
                                <a:rPr lang="en-US" sz="2400" i="1">
                                  <a:latin typeface="Cambria Math"/>
                                </a:rPr>
                                <m:t>𝜕</m:t>
                              </m:r>
                              <m:r>
                                <a:rPr lang="en-US" sz="2400" i="1">
                                  <a:latin typeface="Cambria Math"/>
                                </a:rPr>
                                <m:t>(</m:t>
                              </m:r>
                              <m:r>
                                <a:rPr lang="en-US" sz="2400" b="1" i="1">
                                  <a:latin typeface="Cambria Math"/>
                                </a:rPr>
                                <m:t>𝒒</m:t>
                              </m:r>
                              <m:r>
                                <a:rPr lang="en-US" sz="2400" i="1">
                                  <a:latin typeface="Cambria Math"/>
                                </a:rPr>
                                <m:t>,</m:t>
                              </m:r>
                              <m:r>
                                <a:rPr lang="en-US" sz="2400" b="1" i="1">
                                  <a:latin typeface="Cambria Math"/>
                                </a:rPr>
                                <m:t>𝒑</m:t>
                              </m:r>
                              <m:r>
                                <a:rPr lang="en-US" sz="2400" i="1">
                                  <a:latin typeface="Cambria Math"/>
                                </a:rPr>
                                <m:t>)</m:t>
                              </m:r>
                            </m:num>
                            <m:den>
                              <m:r>
                                <a:rPr lang="en-US" sz="2400" i="1">
                                  <a:latin typeface="Cambria Math"/>
                                </a:rPr>
                                <m:t>𝜕</m:t>
                              </m:r>
                              <m:r>
                                <a:rPr lang="en-US" sz="2400" i="1">
                                  <a:latin typeface="Cambria Math"/>
                                </a:rPr>
                                <m:t>(</m:t>
                              </m:r>
                              <m:r>
                                <a:rPr lang="en-US" sz="2400" b="1" i="1">
                                  <a:latin typeface="Cambria Math"/>
                                </a:rPr>
                                <m:t>𝒒</m:t>
                              </m:r>
                              <m:r>
                                <a:rPr lang="en-US" sz="2400" i="1">
                                  <a:latin typeface="Cambria Math"/>
                                </a:rPr>
                                <m:t>,</m:t>
                              </m:r>
                              <m:r>
                                <a:rPr lang="en-US" sz="2400" b="1" i="1">
                                  <a:latin typeface="Cambria Math"/>
                                </a:rPr>
                                <m:t>𝑷</m:t>
                              </m:r>
                              <m:r>
                                <a:rPr lang="en-US" sz="2400" i="1">
                                  <a:latin typeface="Cambria Math"/>
                                </a:rPr>
                                <m:t>)</m:t>
                              </m:r>
                            </m:den>
                          </m:f>
                        </m:den>
                      </m:f>
                    </m:oMath>
                  </m:oMathPara>
                </a14:m>
                <a:endParaRPr lang="en-US" sz="2400" dirty="0"/>
              </a:p>
              <a:p>
                <a:r>
                  <a:rPr lang="en-US" sz="2400" dirty="0"/>
                  <a:t>Eliminating the repeated variables gives</a:t>
                </a:r>
              </a:p>
              <a:p>
                <a:pPr/>
                <a14:m>
                  <m:oMathPara xmlns:m="http://schemas.openxmlformats.org/officeDocument/2006/math">
                    <m:oMathParaPr>
                      <m:jc m:val="centerGroup"/>
                    </m:oMathParaPr>
                    <m:oMath xmlns:m="http://schemas.openxmlformats.org/officeDocument/2006/math">
                      <m:r>
                        <a:rPr lang="en-US" sz="2400" i="1">
                          <a:latin typeface="Cambria Math"/>
                        </a:rPr>
                        <m:t>𝐽</m:t>
                      </m:r>
                      <m:r>
                        <a:rPr lang="en-US" sz="2400" i="1">
                          <a:latin typeface="Cambria Math"/>
                        </a:rPr>
                        <m:t>≡</m:t>
                      </m:r>
                      <m:f>
                        <m:fPr>
                          <m:ctrlPr>
                            <a:rPr lang="en-US" sz="2400" i="1">
                              <a:latin typeface="Cambria Math"/>
                            </a:rPr>
                          </m:ctrlPr>
                        </m:fPr>
                        <m:num>
                          <m:f>
                            <m:fPr>
                              <m:ctrlPr>
                                <a:rPr lang="en-US" sz="2400" i="1">
                                  <a:latin typeface="Cambria Math"/>
                                </a:rPr>
                              </m:ctrlPr>
                            </m:fPr>
                            <m:num>
                              <m:r>
                                <a:rPr lang="en-US" sz="2400" i="1">
                                  <a:latin typeface="Cambria Math"/>
                                </a:rPr>
                                <m:t>𝜕</m:t>
                              </m:r>
                              <m:r>
                                <a:rPr lang="en-US" sz="2400" i="1">
                                  <a:latin typeface="Cambria Math"/>
                                </a:rPr>
                                <m:t>(</m:t>
                              </m:r>
                              <m:r>
                                <a:rPr lang="en-US" sz="2400" b="1" i="1">
                                  <a:latin typeface="Cambria Math"/>
                                </a:rPr>
                                <m:t>𝑸</m:t>
                              </m:r>
                              <m:r>
                                <a:rPr lang="en-US" sz="2400" i="1">
                                  <a:latin typeface="Cambria Math"/>
                                </a:rPr>
                                <m:t>)</m:t>
                              </m:r>
                            </m:num>
                            <m:den>
                              <m:r>
                                <a:rPr lang="en-US" sz="2400" i="1">
                                  <a:latin typeface="Cambria Math"/>
                                </a:rPr>
                                <m:t>𝜕</m:t>
                              </m:r>
                              <m:r>
                                <a:rPr lang="en-US" sz="2400" i="1">
                                  <a:latin typeface="Cambria Math"/>
                                </a:rPr>
                                <m:t>(</m:t>
                              </m:r>
                              <m:r>
                                <a:rPr lang="en-US" sz="2400" b="1" i="1">
                                  <a:latin typeface="Cambria Math"/>
                                </a:rPr>
                                <m:t>𝒒</m:t>
                              </m:r>
                              <m:r>
                                <a:rPr lang="en-US" sz="2400" i="1">
                                  <a:latin typeface="Cambria Math"/>
                                </a:rPr>
                                <m:t>)</m:t>
                              </m:r>
                            </m:den>
                          </m:f>
                        </m:num>
                        <m:den>
                          <m:f>
                            <m:fPr>
                              <m:ctrlPr>
                                <a:rPr lang="en-US" sz="2400" i="1">
                                  <a:latin typeface="Cambria Math"/>
                                </a:rPr>
                              </m:ctrlPr>
                            </m:fPr>
                            <m:num>
                              <m:r>
                                <a:rPr lang="en-US" sz="2400" i="1">
                                  <a:latin typeface="Cambria Math"/>
                                </a:rPr>
                                <m:t>𝜕</m:t>
                              </m:r>
                              <m:r>
                                <a:rPr lang="en-US" sz="2400" i="1">
                                  <a:latin typeface="Cambria Math"/>
                                </a:rPr>
                                <m:t>(</m:t>
                              </m:r>
                              <m:r>
                                <a:rPr lang="en-US" sz="2400" b="1" i="1">
                                  <a:latin typeface="Cambria Math"/>
                                </a:rPr>
                                <m:t>𝒑</m:t>
                              </m:r>
                              <m:r>
                                <a:rPr lang="en-US" sz="2400" i="1">
                                  <a:latin typeface="Cambria Math"/>
                                </a:rPr>
                                <m:t>)</m:t>
                              </m:r>
                            </m:num>
                            <m:den>
                              <m:r>
                                <a:rPr lang="en-US" sz="2400" i="1">
                                  <a:latin typeface="Cambria Math"/>
                                </a:rPr>
                                <m:t>𝜕</m:t>
                              </m:r>
                              <m:r>
                                <a:rPr lang="en-US" sz="2400" i="1">
                                  <a:latin typeface="Cambria Math"/>
                                </a:rPr>
                                <m:t>(</m:t>
                              </m:r>
                              <m:r>
                                <a:rPr lang="en-US" sz="2400" b="1" i="1">
                                  <a:latin typeface="Cambria Math"/>
                                </a:rPr>
                                <m:t>𝑷</m:t>
                              </m:r>
                              <m:r>
                                <a:rPr lang="en-US" sz="2400" i="1">
                                  <a:latin typeface="Cambria Math"/>
                                </a:rPr>
                                <m:t>)</m:t>
                              </m:r>
                            </m:den>
                          </m:f>
                        </m:den>
                      </m:f>
                    </m:oMath>
                  </m:oMathPara>
                </a14:m>
                <a:endParaRPr lang="en-US" sz="2400" dirty="0"/>
              </a:p>
              <a:p>
                <a:r>
                  <a:rPr lang="en-US" sz="2400" dirty="0"/>
                  <a:t>Application of the </a:t>
                </a:r>
                <a:r>
                  <a:rPr lang="en-US" sz="2400" b="1" dirty="0"/>
                  <a:t>direct conditions</a:t>
                </a:r>
                <a:r>
                  <a:rPr lang="en-US" sz="2400" dirty="0"/>
                  <a:t> above yields </a:t>
                </a:r>
                <a14:m>
                  <m:oMath xmlns:m="http://schemas.openxmlformats.org/officeDocument/2006/math">
                    <m:r>
                      <a:rPr lang="en-US" sz="2400" i="1">
                        <a:latin typeface="Cambria Math"/>
                      </a:rPr>
                      <m:t>𝐽</m:t>
                    </m:r>
                    <m:r>
                      <a:rPr lang="en-US" sz="2400" i="1">
                        <a:latin typeface="Cambria Math"/>
                      </a:rPr>
                      <m:t>=1.</m:t>
                    </m:r>
                  </m:oMath>
                </a14:m>
                <a:endParaRPr lang="en-US" sz="2400" dirty="0"/>
              </a:p>
            </p:txBody>
          </p:sp>
        </mc:Choice>
        <mc:Fallback xmlns="">
          <p:sp>
            <p:nvSpPr>
              <p:cNvPr id="2" name="Rectangle 1"/>
              <p:cNvSpPr>
                <a:spLocks noRot="1" noChangeAspect="1" noMove="1" noResize="1" noEditPoints="1" noAdjustHandles="1" noChangeArrowheads="1" noChangeShapeType="1" noTextEdit="1"/>
              </p:cNvSpPr>
              <p:nvPr/>
            </p:nvSpPr>
            <p:spPr>
              <a:xfrm>
                <a:off x="1066800" y="838200"/>
                <a:ext cx="7162800" cy="4007379"/>
              </a:xfrm>
              <a:prstGeom prst="rect">
                <a:avLst/>
              </a:prstGeom>
              <a:blipFill rotWithShape="1">
                <a:blip r:embed="rId2"/>
                <a:stretch>
                  <a:fillRect l="-1277" t="-1218" b="-2435"/>
                </a:stretch>
              </a:blipFill>
            </p:spPr>
            <p:txBody>
              <a:bodyPr/>
              <a:lstStyle/>
              <a:p>
                <a:r>
                  <a:rPr lang="en-US">
                    <a:noFill/>
                  </a:rPr>
                  <a:t> </a:t>
                </a:r>
              </a:p>
            </p:txBody>
          </p:sp>
        </mc:Fallback>
      </mc:AlternateContent>
    </p:spTree>
    <p:extLst>
      <p:ext uri="{BB962C8B-B14F-4D97-AF65-F5344CB8AC3E}">
        <p14:creationId xmlns:p14="http://schemas.microsoft.com/office/powerpoint/2010/main" val="35482178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20681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TextBox 1"/>
              <p:cNvSpPr txBox="1"/>
              <p:nvPr/>
            </p:nvSpPr>
            <p:spPr>
              <a:xfrm>
                <a:off x="609600" y="685800"/>
                <a:ext cx="8001000" cy="2677656"/>
              </a:xfrm>
              <a:prstGeom prst="rect">
                <a:avLst/>
              </a:prstGeom>
              <a:noFill/>
            </p:spPr>
            <p:txBody>
              <a:bodyPr wrap="square" rtlCol="0">
                <a:spAutoFit/>
              </a:bodyPr>
              <a:lstStyle/>
              <a:p>
                <a:r>
                  <a:rPr lang="en-US" sz="2400" b="1" dirty="0"/>
                  <a:t>Example:</a:t>
                </a:r>
                <a:r>
                  <a:rPr lang="en-US" sz="2400" dirty="0"/>
                  <a:t> Prove </a:t>
                </a:r>
                <a:r>
                  <a:rPr lang="en-US" sz="2400" dirty="0" smtClean="0"/>
                  <a:t>by all the three methods that </a:t>
                </a:r>
                <a:r>
                  <a:rPr lang="en-US" sz="2400" dirty="0"/>
                  <a:t>the following transformation is canonical:</a:t>
                </a:r>
              </a:p>
              <a:p>
                <a:pPr/>
                <a14:m>
                  <m:oMathPara xmlns:m="http://schemas.openxmlformats.org/officeDocument/2006/math">
                    <m:oMathParaPr>
                      <m:jc m:val="centerGroup"/>
                    </m:oMathParaPr>
                    <m:oMath xmlns:m="http://schemas.openxmlformats.org/officeDocument/2006/math">
                      <m:r>
                        <a:rPr lang="en-US" sz="2400" i="1">
                          <a:latin typeface="Cambria Math"/>
                        </a:rPr>
                        <m:t>𝑄</m:t>
                      </m:r>
                      <m:r>
                        <a:rPr lang="en-US" sz="2400" i="1">
                          <a:latin typeface="Cambria Math"/>
                        </a:rPr>
                        <m:t>=</m:t>
                      </m:r>
                      <m:r>
                        <a:rPr lang="en-US" sz="2400" i="1">
                          <a:latin typeface="Cambria Math"/>
                        </a:rPr>
                        <m:t>𝑝</m:t>
                      </m:r>
                      <m:r>
                        <a:rPr lang="en-US" sz="2400" i="1">
                          <a:latin typeface="Cambria Math"/>
                        </a:rPr>
                        <m:t>,</m:t>
                      </m:r>
                      <m:r>
                        <a:rPr lang="en-US" sz="2400" i="1">
                          <a:latin typeface="Cambria Math"/>
                        </a:rPr>
                        <m:t>𝑃</m:t>
                      </m:r>
                      <m:r>
                        <a:rPr lang="en-US" sz="2400" i="1">
                          <a:latin typeface="Cambria Math"/>
                        </a:rPr>
                        <m:t>=−</m:t>
                      </m:r>
                      <m:r>
                        <a:rPr lang="en-US" sz="2400" i="1">
                          <a:latin typeface="Cambria Math"/>
                        </a:rPr>
                        <m:t>𝑞</m:t>
                      </m:r>
                    </m:oMath>
                  </m:oMathPara>
                </a14:m>
                <a:endParaRPr lang="en-US" sz="2400" dirty="0"/>
              </a:p>
              <a:p>
                <a:endParaRPr lang="en-US" sz="2400" dirty="0" smtClean="0"/>
              </a:p>
              <a:p>
                <a:endParaRPr lang="en-US" sz="2400" dirty="0" smtClean="0"/>
              </a:p>
              <a:p>
                <a:endParaRPr lang="en-US" sz="2400" dirty="0"/>
              </a:p>
              <a:p>
                <a:endParaRPr lang="en-US" sz="2400" dirty="0"/>
              </a:p>
            </p:txBody>
          </p:sp>
        </mc:Choice>
        <mc:Fallback xmlns="">
          <p:sp>
            <p:nvSpPr>
              <p:cNvPr id="2" name="TextBox 1"/>
              <p:cNvSpPr txBox="1">
                <a:spLocks noRot="1" noChangeAspect="1" noMove="1" noResize="1" noEditPoints="1" noAdjustHandles="1" noChangeArrowheads="1" noChangeShapeType="1" noTextEdit="1"/>
              </p:cNvSpPr>
              <p:nvPr/>
            </p:nvSpPr>
            <p:spPr>
              <a:xfrm>
                <a:off x="609600" y="685800"/>
                <a:ext cx="8001000" cy="2677656"/>
              </a:xfrm>
              <a:prstGeom prst="rect">
                <a:avLst/>
              </a:prstGeom>
              <a:blipFill rotWithShape="1">
                <a:blip r:embed="rId2"/>
                <a:stretch>
                  <a:fillRect l="-1142" t="-1822"/>
                </a:stretch>
              </a:blipFill>
            </p:spPr>
            <p:txBody>
              <a:bodyPr/>
              <a:lstStyle/>
              <a:p>
                <a:r>
                  <a:rPr lang="en-US">
                    <a:noFill/>
                  </a:rPr>
                  <a:t> </a:t>
                </a:r>
              </a:p>
            </p:txBody>
          </p:sp>
        </mc:Fallback>
      </mc:AlternateContent>
    </p:spTree>
    <p:extLst>
      <p:ext uri="{BB962C8B-B14F-4D97-AF65-F5344CB8AC3E}">
        <p14:creationId xmlns:p14="http://schemas.microsoft.com/office/powerpoint/2010/main" val="3122455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7445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079912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Calculus of Variations</a:t>
            </a:r>
            <a:endParaRPr lang="en-US" dirty="0"/>
          </a:p>
        </p:txBody>
      </p:sp>
      <p:sp>
        <p:nvSpPr>
          <p:cNvPr id="3" name="Rectangle 2"/>
          <p:cNvSpPr/>
          <p:nvPr/>
        </p:nvSpPr>
        <p:spPr>
          <a:xfrm>
            <a:off x="762000" y="1530489"/>
            <a:ext cx="7620000" cy="3416320"/>
          </a:xfrm>
          <a:prstGeom prst="rect">
            <a:avLst/>
          </a:prstGeom>
        </p:spPr>
        <p:txBody>
          <a:bodyPr wrap="square">
            <a:spAutoFit/>
          </a:bodyPr>
          <a:lstStyle/>
          <a:p>
            <a:pPr algn="just"/>
            <a:r>
              <a:rPr lang="en-US" sz="2400" b="1" dirty="0"/>
              <a:t>Calculus of variations</a:t>
            </a:r>
            <a:r>
              <a:rPr lang="en-US" sz="2400" dirty="0"/>
              <a:t> is a field of mathematical analysis that deals with maximizing or minimizing </a:t>
            </a:r>
            <a:r>
              <a:rPr lang="en-US" sz="2400" dirty="0" err="1"/>
              <a:t>functionals</a:t>
            </a:r>
            <a:r>
              <a:rPr lang="en-US" sz="2400" dirty="0"/>
              <a:t> (which are mappings from a set of functions to the real numbers). </a:t>
            </a:r>
            <a:r>
              <a:rPr lang="en-US" sz="2400" dirty="0" err="1"/>
              <a:t>Functionals</a:t>
            </a:r>
            <a:r>
              <a:rPr lang="en-US" sz="2400" dirty="0"/>
              <a:t> are often expressed as definite integrals involving functions and their derivatives. The interest is in </a:t>
            </a:r>
            <a:r>
              <a:rPr lang="en-US" sz="2400" i="1" dirty="0" err="1"/>
              <a:t>extremal</a:t>
            </a:r>
            <a:r>
              <a:rPr lang="en-US" sz="2400" dirty="0"/>
              <a:t> functions that make the functional attain a maximum or minimum value – or </a:t>
            </a:r>
            <a:r>
              <a:rPr lang="en-US" sz="2400" i="1" dirty="0"/>
              <a:t>stationary</a:t>
            </a:r>
            <a:r>
              <a:rPr lang="en-US" sz="2400" dirty="0"/>
              <a:t> functions – those where the rate of change of the functional is zero</a:t>
            </a:r>
            <a:r>
              <a:rPr lang="en-US" sz="2400" dirty="0" smtClean="0"/>
              <a:t>.</a:t>
            </a:r>
            <a:endParaRPr lang="en-US" sz="2400" dirty="0"/>
          </a:p>
        </p:txBody>
      </p:sp>
    </p:spTree>
    <p:extLst>
      <p:ext uri="{BB962C8B-B14F-4D97-AF65-F5344CB8AC3E}">
        <p14:creationId xmlns:p14="http://schemas.microsoft.com/office/powerpoint/2010/main" val="22546013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0" y="1243548"/>
            <a:ext cx="7467600" cy="3785652"/>
          </a:xfrm>
          <a:prstGeom prst="rect">
            <a:avLst/>
          </a:prstGeom>
        </p:spPr>
        <p:txBody>
          <a:bodyPr wrap="square">
            <a:spAutoFit/>
          </a:bodyPr>
          <a:lstStyle/>
          <a:p>
            <a:pPr algn="just"/>
            <a:r>
              <a:rPr lang="en-US" sz="2400" dirty="0" smtClean="0"/>
              <a:t>A </a:t>
            </a:r>
            <a:r>
              <a:rPr lang="en-US" sz="2400" dirty="0"/>
              <a:t>simple example of such a problem is to find the curve of shortest length connecting two points. If there are no constraints, the solution is obviously a straight line between the points. However, if the curve is constrained to lie on a surface in space, then the solution is less obvious, and possibly many solutions may exist. Such solutions are known as geodesics. A related problem is posed by Fermat's principle: light follows the path of shortest optical length connecting two points, where the optical length depends upon the material of the medium</a:t>
            </a:r>
            <a:r>
              <a:rPr lang="en-US" sz="2400" dirty="0" smtClean="0"/>
              <a:t>.</a:t>
            </a:r>
            <a:endParaRPr lang="en-US" sz="2400" dirty="0"/>
          </a:p>
        </p:txBody>
      </p:sp>
    </p:spTree>
    <p:extLst>
      <p:ext uri="{BB962C8B-B14F-4D97-AF65-F5344CB8AC3E}">
        <p14:creationId xmlns:p14="http://schemas.microsoft.com/office/powerpoint/2010/main" val="3794164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90600" y="1981200"/>
            <a:ext cx="7086600" cy="2677656"/>
          </a:xfrm>
          <a:prstGeom prst="rect">
            <a:avLst/>
          </a:prstGeom>
        </p:spPr>
        <p:txBody>
          <a:bodyPr wrap="square">
            <a:spAutoFit/>
          </a:bodyPr>
          <a:lstStyle/>
          <a:p>
            <a:pPr algn="just"/>
            <a:r>
              <a:rPr lang="en-US" sz="2400" dirty="0"/>
              <a:t>Many important problems involve functions of several variables. Solutions of boundary value problems for the Laplace equation satisfy the </a:t>
            </a:r>
            <a:r>
              <a:rPr lang="en-US" sz="2400" dirty="0" err="1"/>
              <a:t>Dirichlet</a:t>
            </a:r>
            <a:r>
              <a:rPr lang="en-US" sz="2400" dirty="0"/>
              <a:t> principle. Plateau's problem requires finding a surface of minimal area that spans a given contour in space: a solution can often be found by dipping a frame in a solution of soap suds etc.</a:t>
            </a:r>
          </a:p>
        </p:txBody>
      </p:sp>
    </p:spTree>
    <p:extLst>
      <p:ext uri="{BB962C8B-B14F-4D97-AF65-F5344CB8AC3E}">
        <p14:creationId xmlns:p14="http://schemas.microsoft.com/office/powerpoint/2010/main" val="25181451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Variational</a:t>
            </a:r>
            <a:r>
              <a:rPr lang="en-US" dirty="0" smtClean="0"/>
              <a:t> Principle</a:t>
            </a:r>
            <a:endParaRPr lang="en-US" dirty="0"/>
          </a:p>
        </p:txBody>
      </p:sp>
      <p:sp>
        <p:nvSpPr>
          <p:cNvPr id="3" name="Rectangle 2"/>
          <p:cNvSpPr/>
          <p:nvPr/>
        </p:nvSpPr>
        <p:spPr>
          <a:xfrm>
            <a:off x="685800" y="2058412"/>
            <a:ext cx="7543800" cy="3046988"/>
          </a:xfrm>
          <a:prstGeom prst="rect">
            <a:avLst/>
          </a:prstGeom>
        </p:spPr>
        <p:txBody>
          <a:bodyPr wrap="square">
            <a:spAutoFit/>
          </a:bodyPr>
          <a:lstStyle/>
          <a:p>
            <a:pPr algn="just"/>
            <a:r>
              <a:rPr lang="en-US" sz="2400" dirty="0" smtClean="0"/>
              <a:t>A</a:t>
            </a:r>
            <a:r>
              <a:rPr lang="en-US" sz="2400" dirty="0"/>
              <a:t> </a:t>
            </a:r>
            <a:r>
              <a:rPr lang="en-US" sz="2400" b="1" dirty="0" err="1"/>
              <a:t>variational</a:t>
            </a:r>
            <a:r>
              <a:rPr lang="en-US" sz="2400" b="1" dirty="0"/>
              <a:t> principle (action principle)</a:t>
            </a:r>
            <a:r>
              <a:rPr lang="en-US" sz="2400" dirty="0"/>
              <a:t> is a scientific principle used within the calculus of variations, which develops general methods for finding functions which minimize or maximize the value of quantities that depend upon those functions. For example, to answer this question: "What is the shape of a chain suspended at both ends?" we can use the </a:t>
            </a:r>
            <a:r>
              <a:rPr lang="en-US" sz="2400" dirty="0" err="1"/>
              <a:t>variational</a:t>
            </a:r>
            <a:r>
              <a:rPr lang="en-US" sz="2400" dirty="0"/>
              <a:t> principle that the shape must minimize the gravitational potential energy</a:t>
            </a:r>
            <a:r>
              <a:rPr lang="en-US" sz="2400" dirty="0" smtClean="0"/>
              <a:t>.</a:t>
            </a:r>
            <a:endParaRPr lang="en-US" sz="2400" dirty="0"/>
          </a:p>
        </p:txBody>
      </p:sp>
    </p:spTree>
    <p:extLst>
      <p:ext uri="{BB962C8B-B14F-4D97-AF65-F5344CB8AC3E}">
        <p14:creationId xmlns:p14="http://schemas.microsoft.com/office/powerpoint/2010/main" val="25069460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Rectangle 1"/>
              <p:cNvSpPr/>
              <p:nvPr/>
            </p:nvSpPr>
            <p:spPr>
              <a:xfrm>
                <a:off x="990600" y="1447800"/>
                <a:ext cx="7239000" cy="3785652"/>
              </a:xfrm>
              <a:prstGeom prst="rect">
                <a:avLst/>
              </a:prstGeom>
            </p:spPr>
            <p:txBody>
              <a:bodyPr wrap="square">
                <a:spAutoFit/>
              </a:bodyPr>
              <a:lstStyle/>
              <a:p>
                <a:pPr algn="just"/>
                <a:r>
                  <a:rPr lang="en-US" sz="2400" dirty="0"/>
                  <a:t>The derivation of Lagrange’s equations has started from a consideration of the instantaneous state of the system and small virtual displacement about that state. That is from a differential principle such as D’ Alembert’s principle.</a:t>
                </a:r>
              </a:p>
              <a:p>
                <a:pPr algn="just"/>
                <a:r>
                  <a:rPr lang="en-US" sz="2400" dirty="0"/>
                  <a:t>It is also possible to obtain Lagrange’s equations from a principle which considers the entire motion of the system between times </a:t>
                </a:r>
                <a14:m>
                  <m:oMath xmlns:m="http://schemas.openxmlformats.org/officeDocument/2006/math">
                    <m:sSub>
                      <m:sSubPr>
                        <m:ctrlPr>
                          <a:rPr lang="en-US" sz="2400" i="1">
                            <a:latin typeface="Cambria Math"/>
                          </a:rPr>
                        </m:ctrlPr>
                      </m:sSubPr>
                      <m:e>
                        <m:r>
                          <a:rPr lang="en-US" sz="2400" i="1">
                            <a:latin typeface="Cambria Math"/>
                          </a:rPr>
                          <m:t>𝑡</m:t>
                        </m:r>
                      </m:e>
                      <m:sub>
                        <m:r>
                          <a:rPr lang="en-US" sz="2400" i="1">
                            <a:latin typeface="Cambria Math"/>
                          </a:rPr>
                          <m:t>0</m:t>
                        </m:r>
                      </m:sub>
                    </m:sSub>
                  </m:oMath>
                </a14:m>
                <a:r>
                  <a:rPr lang="en-US" sz="2400" dirty="0"/>
                  <a:t> and </a:t>
                </a:r>
                <a14:m>
                  <m:oMath xmlns:m="http://schemas.openxmlformats.org/officeDocument/2006/math">
                    <m:sSub>
                      <m:sSubPr>
                        <m:ctrlPr>
                          <a:rPr lang="en-US" sz="2400" i="1">
                            <a:latin typeface="Cambria Math"/>
                          </a:rPr>
                        </m:ctrlPr>
                      </m:sSubPr>
                      <m:e>
                        <m:r>
                          <a:rPr lang="en-US" sz="2400" i="1">
                            <a:latin typeface="Cambria Math"/>
                          </a:rPr>
                          <m:t>𝑡</m:t>
                        </m:r>
                      </m:e>
                      <m:sub>
                        <m:r>
                          <a:rPr lang="en-US" sz="2400" i="1">
                            <a:latin typeface="Cambria Math"/>
                          </a:rPr>
                          <m:t>1</m:t>
                        </m:r>
                      </m:sub>
                    </m:sSub>
                    <m:r>
                      <a:rPr lang="en-US" sz="2400" i="1">
                        <a:latin typeface="Cambria Math"/>
                      </a:rPr>
                      <m:t>.</m:t>
                    </m:r>
                  </m:oMath>
                </a14:m>
                <a:r>
                  <a:rPr lang="en-US" sz="2400" dirty="0"/>
                  <a:t> A principle of the entire motion from the actual motion take place, is known as an integral principle or Hamilton’s principle.</a:t>
                </a:r>
              </a:p>
            </p:txBody>
          </p:sp>
        </mc:Choice>
        <mc:Fallback xmlns="">
          <p:sp>
            <p:nvSpPr>
              <p:cNvPr id="2" name="Rectangle 1"/>
              <p:cNvSpPr>
                <a:spLocks noRot="1" noChangeAspect="1" noMove="1" noResize="1" noEditPoints="1" noAdjustHandles="1" noChangeArrowheads="1" noChangeShapeType="1" noTextEdit="1"/>
              </p:cNvSpPr>
              <p:nvPr/>
            </p:nvSpPr>
            <p:spPr>
              <a:xfrm>
                <a:off x="990600" y="1447800"/>
                <a:ext cx="7239000" cy="3785652"/>
              </a:xfrm>
              <a:prstGeom prst="rect">
                <a:avLst/>
              </a:prstGeom>
              <a:blipFill rotWithShape="1">
                <a:blip r:embed="rId2"/>
                <a:stretch>
                  <a:fillRect l="-1348" t="-1288" r="-1264" b="-2576"/>
                </a:stretch>
              </a:blipFill>
            </p:spPr>
            <p:txBody>
              <a:bodyPr/>
              <a:lstStyle/>
              <a:p>
                <a:r>
                  <a:rPr lang="en-US">
                    <a:noFill/>
                  </a:rPr>
                  <a:t> </a:t>
                </a:r>
              </a:p>
            </p:txBody>
          </p:sp>
        </mc:Fallback>
      </mc:AlternateContent>
    </p:spTree>
    <p:extLst>
      <p:ext uri="{BB962C8B-B14F-4D97-AF65-F5344CB8AC3E}">
        <p14:creationId xmlns:p14="http://schemas.microsoft.com/office/powerpoint/2010/main" val="31090405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87624" y="2773377"/>
            <a:ext cx="6696744" cy="1015663"/>
          </a:xfrm>
          <a:prstGeom prst="rect">
            <a:avLst/>
          </a:prstGeom>
          <a:noFill/>
        </p:spPr>
        <p:txBody>
          <a:bodyPr wrap="square" rtlCol="0">
            <a:spAutoFit/>
          </a:bodyPr>
          <a:lstStyle/>
          <a:p>
            <a:pPr algn="ctr"/>
            <a:r>
              <a:rPr lang="en-US" sz="6000" dirty="0" smtClean="0"/>
              <a:t>The End</a:t>
            </a:r>
            <a:endParaRPr lang="en-US" sz="6000" dirty="0"/>
          </a:p>
        </p:txBody>
      </p:sp>
    </p:spTree>
    <p:extLst>
      <p:ext uri="{BB962C8B-B14F-4D97-AF65-F5344CB8AC3E}">
        <p14:creationId xmlns:p14="http://schemas.microsoft.com/office/powerpoint/2010/main" val="145440102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238</Words>
  <Application>Microsoft Office PowerPoint</Application>
  <PresentationFormat>On-screen Show (4:3)</PresentationFormat>
  <Paragraphs>30</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Revision</vt:lpstr>
      <vt:lpstr>Lioville’s Theorem</vt:lpstr>
      <vt:lpstr>PowerPoint Presentation</vt:lpstr>
      <vt:lpstr>PowerPoint Presentation</vt:lpstr>
      <vt:lpstr>PowerPoint Presentation</vt:lpstr>
      <vt:lpstr>PowerPoint Presentation</vt:lpstr>
      <vt:lpstr>PowerPoint Presentation</vt:lpstr>
      <vt:lpstr>Calculus of Variations</vt:lpstr>
      <vt:lpstr>PowerPoint Presentation</vt:lpstr>
      <vt:lpstr>PowerPoint Presentation</vt:lpstr>
      <vt:lpstr>Variational Principle</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Revision</dc:title>
  <dc:creator>UMBER</dc:creator>
  <cp:lastModifiedBy>UMBER</cp:lastModifiedBy>
  <cp:revision>2</cp:revision>
  <dcterms:created xsi:type="dcterms:W3CDTF">2013-01-05T15:49:09Z</dcterms:created>
  <dcterms:modified xsi:type="dcterms:W3CDTF">2013-01-05T15:52:25Z</dcterms:modified>
</cp:coreProperties>
</file>