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7" r:id="rId11"/>
    <p:sldId id="298" r:id="rId12"/>
    <p:sldId id="299" r:id="rId13"/>
    <p:sldId id="29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16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42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4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6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1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21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3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1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1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91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45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AD992-9C83-489F-BA96-6A9FA8911437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A9A21-175E-463E-ABE0-608B6E670E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9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162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Problems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200" y="1143000"/>
                <a:ext cx="7543800" cy="5279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 smtClean="0"/>
                  <a:t>Given </a:t>
                </a:r>
                <a:r>
                  <a:rPr lang="en-US" sz="2400" dirty="0"/>
                  <a:t>a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that describes a certain system, is it possible to find another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that describes the same system? That is, can we construct another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′(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that yields the same equation of motion? </a:t>
                </a:r>
                <a:r>
                  <a:rPr lang="en-US" sz="2400" dirty="0" smtClean="0"/>
                  <a:t>Yes. Trivially, we </a:t>
                </a:r>
                <a:r>
                  <a:rPr lang="en-US" sz="2400" dirty="0"/>
                  <a:t>can add on a constant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which doesn't change the equation of motion (which involves only derivatives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). But </a:t>
                </a:r>
                <a:r>
                  <a:rPr lang="en-US" sz="2400" dirty="0" smtClean="0"/>
                  <a:t>we can make nontrivial </a:t>
                </a:r>
                <a:r>
                  <a:rPr lang="en-US" sz="2400" dirty="0"/>
                  <a:t>changes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Show </a:t>
                </a:r>
                <a:r>
                  <a:rPr lang="en-US" sz="2400" dirty="0"/>
                  <a:t>that if we construct a new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’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by adding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the time derivative of an arbitrary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depending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(but not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400" dirty="0"/>
                  <a:t>),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 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𝑑𝐹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has the same equation of motion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143000"/>
                <a:ext cx="7543800" cy="5279907"/>
              </a:xfrm>
              <a:prstGeom prst="rect">
                <a:avLst/>
              </a:prstGeom>
              <a:blipFill rotWithShape="1">
                <a:blip r:embed="rId2"/>
                <a:stretch>
                  <a:fillRect l="-1293" t="-924" r="-1213" b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079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33400" y="810714"/>
                <a:ext cx="7924800" cy="3761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Solution</a:t>
                </a:r>
                <a:r>
                  <a:rPr lang="en-US" sz="2400" b="1" dirty="0"/>
                  <a:t>:</a:t>
                </a:r>
                <a:endParaRPr lang="en-US" sz="2400" dirty="0"/>
              </a:p>
              <a:p>
                <a:pPr algn="just"/>
                <a:r>
                  <a:rPr lang="en-US" sz="2400" dirty="0"/>
                  <a:t>First solution: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our goal is to show that the Euler-Lagrange equation,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is exactly the same equation as the original Euler-Lagrange equation,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810714"/>
                <a:ext cx="7924800" cy="3761286"/>
              </a:xfrm>
              <a:prstGeom prst="rect">
                <a:avLst/>
              </a:prstGeom>
              <a:blipFill rotWithShape="1">
                <a:blip r:embed="rId2"/>
                <a:stretch>
                  <a:fillRect l="-1231" t="-1297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9082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09600" y="1388762"/>
                <a:ext cx="8305800" cy="40506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Put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400" dirty="0"/>
                  <a:t>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den>
                        </m:f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we get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𝐿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𝑑𝐹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𝑑𝑡</m:t>
                                      </m:r>
                                    </m:den>
                                  </m:f>
                                </m:e>
                              </m:d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𝑑𝐹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i="1" dirty="0"/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𝜕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is indeed true, due to the </a:t>
                </a:r>
                <a:r>
                  <a:rPr lang="en-US" sz="2400" dirty="0" err="1" smtClean="0"/>
                  <a:t>commutivity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of partial derivatives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88762"/>
                <a:ext cx="8305800" cy="4050661"/>
              </a:xfrm>
              <a:prstGeom prst="rect">
                <a:avLst/>
              </a:prstGeom>
              <a:blipFill rotWithShape="1">
                <a:blip r:embed="rId2"/>
                <a:stretch>
                  <a:fillRect l="-1101" r="-1027" b="-2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9725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8200" y="488291"/>
                <a:ext cx="7620000" cy="55365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Question:</a:t>
                </a:r>
                <a:endParaRPr lang="en-US" sz="2400" dirty="0"/>
              </a:p>
              <a:p>
                <a:r>
                  <a:rPr lang="en-US" sz="2400" i="1" dirty="0"/>
                  <a:t> </a:t>
                </a:r>
                <a:endParaRPr lang="en-US" sz="2400" dirty="0"/>
              </a:p>
              <a:p>
                <a:r>
                  <a:rPr lang="en-US" sz="2400" dirty="0"/>
                  <a:t>Find the Legendre transform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400" dirty="0"/>
                  <a:t>, and verify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𝑑𝐺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𝑑𝑠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b="1" dirty="0"/>
                  <a:t> </a:t>
                </a:r>
                <a:endParaRPr lang="en-US" sz="2400" dirty="0"/>
              </a:p>
              <a:p>
                <a:r>
                  <a:rPr lang="en-US" sz="2400" b="1" dirty="0"/>
                  <a:t>Solution: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We have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’(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, so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</a:rPr>
                      <m:t>) =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/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1/(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−1)</m:t>
                        </m:r>
                      </m:sup>
                    </m:sSup>
                  </m:oMath>
                </a14:m>
                <a:r>
                  <a:rPr lang="en-US" sz="2400" dirty="0"/>
                  <a:t>. </a:t>
                </a:r>
                <a:endParaRPr lang="en-US" sz="2400" dirty="0" smtClean="0"/>
              </a:p>
              <a:p>
                <a:r>
                  <a:rPr lang="en-US" sz="2400" dirty="0" smtClean="0"/>
                  <a:t>The </a:t>
                </a:r>
                <a:r>
                  <a:rPr lang="en-US" sz="2400" dirty="0"/>
                  <a:t>Legendre transform of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𝐺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</a:rPr>
                        <m:t>) = </m:t>
                      </m:r>
                      <m:r>
                        <a:rPr lang="en-US" sz="2400" i="1">
                          <a:latin typeface="Cambria Math"/>
                        </a:rPr>
                        <m:t>𝑠𝑥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</a:rPr>
                        <m:t>)−</m:t>
                      </m:r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</a:rPr>
                        <m:t>))= </m:t>
                      </m:r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</a:rPr>
                        <m:t>. 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/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1/(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−1)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𝑠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1/(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−1)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𝑛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</a:rPr>
                        <m:t>/</m:t>
                      </m:r>
                      <m:r>
                        <a:rPr lang="en-US" sz="2400" i="1">
                          <a:latin typeface="Cambria Math"/>
                        </a:rPr>
                        <m:t>𝑛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/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1/(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−1)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  <m:r>
                            <a:rPr lang="en-US" sz="2400" i="1">
                              <a:latin typeface="Cambria Math"/>
                            </a:rPr>
                            <m:t>/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/(</m:t>
                          </m:r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  <m:r>
                            <a:rPr lang="en-US" sz="2400" i="1">
                              <a:latin typeface="Cambria Math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88291"/>
                <a:ext cx="7620000" cy="5536580"/>
              </a:xfrm>
              <a:prstGeom prst="rect">
                <a:avLst/>
              </a:prstGeom>
              <a:blipFill rotWithShape="1">
                <a:blip r:embed="rId2"/>
                <a:stretch>
                  <a:fillRect l="-1280" t="-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3536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09600" y="685800"/>
                <a:ext cx="71628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𝐺</m:t>
                    </m:r>
                    <m:r>
                      <a:rPr lang="en-US" sz="2400" i="1" smtClean="0">
                        <a:latin typeface="Cambria Math"/>
                      </a:rPr>
                      <m:t>(</m:t>
                    </m:r>
                    <m:r>
                      <a:rPr lang="en-US" sz="2400" i="1" smtClean="0">
                        <a:latin typeface="Cambria Math"/>
                      </a:rPr>
                      <m:t>𝑠</m:t>
                    </m:r>
                    <m:r>
                      <a:rPr lang="en-US" sz="240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be the Legendre transform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Show that if two different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yield the same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𝐺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</a:rPr>
                      <m:t>),</m:t>
                    </m:r>
                  </m:oMath>
                </a14:m>
                <a:r>
                  <a:rPr lang="en-US" sz="2400" dirty="0"/>
                  <a:t> and if additionally the two associated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have the same sign,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must have an inflection point (a point where the second derivative is zero).</a:t>
                </a:r>
              </a:p>
              <a:p>
                <a:pPr algn="just"/>
                <a:r>
                  <a:rPr lang="en-US" sz="2400" b="1" dirty="0"/>
                  <a:t> </a:t>
                </a:r>
                <a:endParaRPr lang="en-US" sz="2400" dirty="0"/>
              </a:p>
              <a:p>
                <a:pPr algn="just"/>
                <a:r>
                  <a:rPr lang="en-US" sz="2400" b="1" dirty="0"/>
                  <a:t>Solution: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The value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𝐺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𝑠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))</m:t>
                    </m:r>
                  </m:oMath>
                </a14:m>
                <a:r>
                  <a:rPr lang="en-US" sz="2400" dirty="0"/>
                  <a:t> as a function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’(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).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−</m:t>
                    </m:r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).</m:t>
                    </m:r>
                  </m:oMath>
                </a14:m>
                <a:r>
                  <a:rPr lang="en-US" sz="2400" dirty="0"/>
                  <a:t> We are given that this function has the same value for two different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. Call them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The mean value theorem then tells us that there must be a point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where the derivative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’(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)=</m:t>
                    </m:r>
                    <m:r>
                      <a:rPr lang="en-US" sz="2400" i="1" dirty="0" err="1">
                        <a:latin typeface="Cambria Math"/>
                      </a:rPr>
                      <m:t>𝑠𝑥</m:t>
                    </m:r>
                    <m:r>
                      <a:rPr lang="en-US" sz="2400" i="1" dirty="0">
                        <a:latin typeface="Cambria Math"/>
                      </a:rPr>
                      <m:t>−</m:t>
                    </m:r>
                    <m:r>
                      <a:rPr lang="en-US" sz="2400" i="1" dirty="0">
                        <a:latin typeface="Cambria Math"/>
                      </a:rPr>
                      <m:t>𝐹</m:t>
                    </m:r>
                    <m:r>
                      <a:rPr lang="en-US" sz="2400" i="1" dirty="0">
                        <a:latin typeface="Cambria Math"/>
                      </a:rPr>
                      <m:t>(</m:t>
                    </m:r>
                    <m:r>
                      <a:rPr lang="en-US" sz="2400" i="1" dirty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zero (in other words,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’(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)=</m:t>
                    </m:r>
                    <m:r>
                      <a:rPr lang="en-US" sz="2400" i="1" dirty="0" err="1">
                        <a:latin typeface="Cambria Math"/>
                      </a:rPr>
                      <m:t>𝑠𝑥</m:t>
                    </m:r>
                    <m:r>
                      <a:rPr lang="en-US" sz="2400" i="1" dirty="0">
                        <a:latin typeface="Cambria Math"/>
                      </a:rPr>
                      <m:t>−</m:t>
                    </m:r>
                    <m:r>
                      <a:rPr lang="en-US" sz="2400" i="1" dirty="0">
                        <a:latin typeface="Cambria Math"/>
                      </a:rPr>
                      <m:t>𝐹</m:t>
                    </m:r>
                    <m:r>
                      <a:rPr lang="en-US" sz="2400" i="1" dirty="0">
                        <a:latin typeface="Cambria Math"/>
                      </a:rPr>
                      <m:t>(</m:t>
                    </m:r>
                    <m:r>
                      <a:rPr lang="en-US" sz="2400" i="1" dirty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achieves a max or min somewhere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).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85800"/>
                <a:ext cx="7162800" cy="6001643"/>
              </a:xfrm>
              <a:prstGeom prst="rect">
                <a:avLst/>
              </a:prstGeom>
              <a:blipFill rotWithShape="1">
                <a:blip r:embed="rId2"/>
                <a:stretch>
                  <a:fillRect l="-1277" t="-813" r="-1277" b="-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09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14400" y="1676400"/>
                <a:ext cx="7543800" cy="30251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 So there must be an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for which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0=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𝑥𝐹</m:t>
                          </m:r>
                          <m:r>
                            <a:rPr lang="en-US" sz="2400" i="1">
                              <a:latin typeface="Cambria Math"/>
                            </a:rPr>
                            <m:t>"(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)+</m:t>
                          </m:r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  <m:r>
                            <a:rPr lang="en-US" sz="2400" i="1">
                              <a:latin typeface="Cambria Math"/>
                            </a:rPr>
                            <m:t>′(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𝑥𝐹</m:t>
                      </m:r>
                      <m:r>
                        <a:rPr lang="en-US" sz="2400" i="1">
                          <a:latin typeface="Cambria Math"/>
                        </a:rPr>
                        <m:t>"(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Since we are assuming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have the same sign, the factor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here can't be zero. So we are left with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’’(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)=0</m:t>
                    </m:r>
                  </m:oMath>
                </a14:m>
                <a:r>
                  <a:rPr lang="en-US" sz="2400" dirty="0"/>
                  <a:t> as the only option, which means that there exists an inflection point.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676400"/>
                <a:ext cx="7543800" cy="3025124"/>
              </a:xfrm>
              <a:prstGeom prst="rect">
                <a:avLst/>
              </a:prstGeom>
              <a:blipFill rotWithShape="1">
                <a:blip r:embed="rId2"/>
                <a:stretch>
                  <a:fillRect l="-1212" t="-1613" r="-1131" b="-3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056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533400"/>
                <a:ext cx="7772400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𝐺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𝑠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be the Legendre transform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Show that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𝐺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𝑠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double valued (that is, if a given value of </a:t>
                </a:r>
                <a:r>
                  <a:rPr lang="en-US" sz="2400" i="1" dirty="0"/>
                  <a:t>s </a:t>
                </a:r>
                <a:r>
                  <a:rPr lang="en-US" sz="2400" dirty="0"/>
                  <a:t>yields two different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𝐺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𝑠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), then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must have an </a:t>
                </a:r>
                <a:r>
                  <a:rPr lang="en-US" sz="2400" dirty="0" smtClean="0"/>
                  <a:t>inflection </a:t>
                </a:r>
                <a:r>
                  <a:rPr lang="en-US" sz="2400" dirty="0"/>
                  <a:t>point (a point where the second derivative is zero).</a:t>
                </a:r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:r>
                  <a:rPr lang="en-US" sz="2400" b="1" dirty="0"/>
                  <a:t>Solution: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be the associated values of </a:t>
                </a:r>
                <a:r>
                  <a:rPr lang="en-US" sz="2400" i="1" dirty="0"/>
                  <a:t>x </a:t>
                </a:r>
                <a:r>
                  <a:rPr lang="en-US" sz="2400" dirty="0"/>
                  <a:t>where the lines of slope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are tangent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).</m:t>
                    </m:r>
                  </m:oMath>
                </a14:m>
                <a:r>
                  <a:rPr lang="en-US" sz="2400" dirty="0"/>
                  <a:t>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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(</a:t>
                </a:r>
                <a:r>
                  <a:rPr lang="en-US" sz="2400" dirty="0"/>
                  <a:t>because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assumed to be well defined), we see that two different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yield the same slope. Consider the slope as a function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. Because the slopes are equal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, the mean value theorem tells us that there must be a point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where the derivative of the slope is </a:t>
                </a:r>
                <a:r>
                  <a:rPr lang="en-US" sz="2400" dirty="0" smtClean="0"/>
                  <a:t>zero. In </a:t>
                </a:r>
                <a:r>
                  <a:rPr lang="en-US" sz="2400" dirty="0"/>
                  <a:t>other words, the second derivative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𝐹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zero, as we wanted to show.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33400"/>
                <a:ext cx="7772400" cy="6001643"/>
              </a:xfrm>
              <a:prstGeom prst="rect">
                <a:avLst/>
              </a:prstGeom>
              <a:blipFill rotWithShape="1">
                <a:blip r:embed="rId2"/>
                <a:stretch>
                  <a:fillRect l="-1255" t="-813" r="-1176" b="-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404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5800" y="606857"/>
                <a:ext cx="7772400" cy="5260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Given the Hamiltonian,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  <m:r>
                      <a:rPr lang="en-US" sz="2400" i="1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show that Hamilton's equations are equivalent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𝑚𝑎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b="1" dirty="0"/>
                  <a:t> </a:t>
                </a:r>
                <a:endParaRPr lang="en-US" sz="2400" dirty="0"/>
              </a:p>
              <a:p>
                <a:pPr algn="just"/>
                <a:r>
                  <a:rPr lang="en-US" sz="2400" b="1" dirty="0"/>
                  <a:t>Solution: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 = 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/2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Hamilton Equations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,∀</m:t>
                      </m:r>
                      <m:r>
                        <a:rPr lang="en-US" sz="2400" i="1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′(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06857"/>
                <a:ext cx="7772400" cy="5260543"/>
              </a:xfrm>
              <a:prstGeom prst="rect">
                <a:avLst/>
              </a:prstGeom>
              <a:blipFill rotWithShape="1">
                <a:blip r:embed="rId2"/>
                <a:stretch>
                  <a:fillRect l="-1255" t="-927" r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76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62000" y="319450"/>
                <a:ext cx="7848600" cy="575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A particle of mass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constrained to move on a curve whose height is given by 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).</m:t>
                    </m:r>
                  </m:oMath>
                </a14:m>
                <a:r>
                  <a:rPr lang="en-US" sz="2400" dirty="0"/>
                  <a:t> Find the Hamiltonian in terms of </a:t>
                </a:r>
                <a:r>
                  <a:rPr lang="en-US" sz="2400" i="1" dirty="0"/>
                  <a:t>x </a:t>
                </a:r>
                <a:r>
                  <a:rPr lang="en-US" sz="2400" dirty="0"/>
                  <a:t>and its conjugate momentum, and then write down Hamilton's  equations. Show that the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𝐻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equation reproduces the Euler Lagrange equation.</a:t>
                </a:r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b="1" dirty="0" smtClean="0"/>
                  <a:t>Solution</a:t>
                </a:r>
                <a:r>
                  <a:rPr lang="en-US" sz="2400" b="1" dirty="0"/>
                  <a:t>:</a:t>
                </a:r>
                <a:endParaRPr lang="en-US" sz="2400" dirty="0"/>
              </a:p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horizontal speed 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, and the vertical speed 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times the slope, or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i="1" smtClean="0">
                        <a:latin typeface="Cambria Math"/>
                      </a:rPr>
                      <m:t>.</m:t>
                    </m:r>
                    <m:r>
                      <m:rPr>
                        <m:nor/>
                      </m:rPr>
                      <a:rPr lang="en-US" sz="2400" i="1" dirty="0" smtClean="0"/>
                      <m:t>f</m:t>
                    </m:r>
                    <m:r>
                      <m:rPr>
                        <m:nor/>
                      </m:rPr>
                      <a:rPr lang="en-US" sz="2400" i="1" dirty="0" smtClean="0"/>
                      <m:t>’</m:t>
                    </m:r>
                    <m:r>
                      <m:rPr>
                        <m:nor/>
                      </m:rPr>
                      <a:rPr lang="en-US" sz="2400" dirty="0" smtClean="0"/>
                      <m:t>(</m:t>
                    </m:r>
                    <m:r>
                      <m:rPr>
                        <m:nor/>
                      </m:rPr>
                      <a:rPr lang="en-US" sz="2400" i="1" dirty="0" smtClean="0"/>
                      <m:t>x</m:t>
                    </m:r>
                    <m:r>
                      <m:rPr>
                        <m:nor/>
                      </m:rPr>
                      <a:rPr lang="en-US" sz="2400" dirty="0" smtClean="0"/>
                      <m:t>).</m:t>
                    </m:r>
                  </m:oMath>
                </a14:m>
                <a:endParaRPr lang="en-US" sz="2400" dirty="0"/>
              </a:p>
              <a:p>
                <a:pPr algn="just"/>
                <a:r>
                  <a:rPr lang="en-US" sz="2400" dirty="0"/>
                  <a:t>So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 (with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’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written as shorthand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’(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19450"/>
                <a:ext cx="7848600" cy="5755422"/>
              </a:xfrm>
              <a:prstGeom prst="rect">
                <a:avLst/>
              </a:prstGeom>
              <a:blipFill rotWithShape="1">
                <a:blip r:embed="rId2"/>
                <a:stretch>
                  <a:fillRect l="-1165" t="-847" r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5256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893693"/>
                <a:ext cx="7696200" cy="50382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momentum conjugate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is </a:t>
                </a:r>
                <a:endParaRPr lang="en-US" sz="24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den>
                    </m:f>
                    <m:r>
                      <a:rPr lang="en-US" sz="2400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/>
                          </a:rPr>
                          <m:t>1 + 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so </a:t>
                </a:r>
                <a:r>
                  <a:rPr lang="en-US" sz="2400" dirty="0"/>
                  <a:t>the Hamiltonian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Hamilton's equations are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"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  <m:r>
                        <a:rPr lang="en-US" sz="2400" i="1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893693"/>
                <a:ext cx="7696200" cy="5038239"/>
              </a:xfrm>
              <a:prstGeom prst="rect">
                <a:avLst/>
              </a:prstGeom>
              <a:blipFill rotWithShape="1">
                <a:blip r:embed="rId2"/>
                <a:stretch>
                  <a:fillRect l="-1268" t="-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8121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85800" y="923186"/>
                <a:ext cx="7924800" cy="44729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first of these simply reproduces the definition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. The second one can be rewritten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"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This is the same are the Euler-Lagrange equation, namely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923186"/>
                <a:ext cx="7924800" cy="4472956"/>
              </a:xfrm>
              <a:prstGeom prst="rect">
                <a:avLst/>
              </a:prstGeom>
              <a:blipFill rotWithShape="1">
                <a:blip r:embed="rId2"/>
                <a:stretch>
                  <a:fillRect l="-1231" t="-1090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7923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8364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911</Words>
  <Application>Microsoft Office PowerPoint</Application>
  <PresentationFormat>On-screen Show (4:3)</PresentationFormat>
  <Paragraphs>73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Revision</vt:lpstr>
      <vt:lpstr>Miscellaneous Problems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UMBER</cp:lastModifiedBy>
  <cp:revision>13</cp:revision>
  <dcterms:created xsi:type="dcterms:W3CDTF">2013-01-10T01:21:47Z</dcterms:created>
  <dcterms:modified xsi:type="dcterms:W3CDTF">2013-01-10T07:26:43Z</dcterms:modified>
</cp:coreProperties>
</file>