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87B92A6-A7F3-45B7-A33A-9DF4050948B2}"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3407096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7B92A6-A7F3-45B7-A33A-9DF4050948B2}"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2997622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7B92A6-A7F3-45B7-A33A-9DF4050948B2}"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4215455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7B92A6-A7F3-45B7-A33A-9DF4050948B2}" type="datetimeFigureOut">
              <a:rPr lang="en-US" smtClean="0"/>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1615486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7B92A6-A7F3-45B7-A33A-9DF4050948B2}" type="datetimeFigureOut">
              <a:rPr lang="en-US" smtClean="0"/>
              <a:t>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2738009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7B92A6-A7F3-45B7-A33A-9DF4050948B2}" type="datetimeFigureOut">
              <a:rPr lang="en-US" smtClean="0"/>
              <a:t>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2225706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7B92A6-A7F3-45B7-A33A-9DF4050948B2}" type="datetimeFigureOut">
              <a:rPr lang="en-US" smtClean="0"/>
              <a:t>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3291871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7B92A6-A7F3-45B7-A33A-9DF4050948B2}" type="datetimeFigureOut">
              <a:rPr lang="en-US" smtClean="0"/>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1241841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7B92A6-A7F3-45B7-A33A-9DF4050948B2}" type="datetimeFigureOut">
              <a:rPr lang="en-US" smtClean="0"/>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527640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7B92A6-A7F3-45B7-A33A-9DF4050948B2}"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2506670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7B92A6-A7F3-45B7-A33A-9DF4050948B2}"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B4E9ED-8144-402C-B679-42504E2A185D}" type="slidenum">
              <a:rPr lang="en-US" smtClean="0"/>
              <a:t>‹#›</a:t>
            </a:fld>
            <a:endParaRPr lang="en-US"/>
          </a:p>
        </p:txBody>
      </p:sp>
    </p:spTree>
    <p:extLst>
      <p:ext uri="{BB962C8B-B14F-4D97-AF65-F5344CB8AC3E}">
        <p14:creationId xmlns:p14="http://schemas.microsoft.com/office/powerpoint/2010/main" val="1525925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7B92A6-A7F3-45B7-A33A-9DF4050948B2}" type="datetimeFigureOut">
              <a:rPr lang="en-US" smtClean="0"/>
              <a:t>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B4E9ED-8144-402C-B679-42504E2A185D}" type="slidenum">
              <a:rPr lang="en-US" smtClean="0"/>
              <a:t>‹#›</a:t>
            </a:fld>
            <a:endParaRPr lang="en-US"/>
          </a:p>
        </p:txBody>
      </p:sp>
    </p:spTree>
    <p:extLst>
      <p:ext uri="{BB962C8B-B14F-4D97-AF65-F5344CB8AC3E}">
        <p14:creationId xmlns:p14="http://schemas.microsoft.com/office/powerpoint/2010/main" val="3055095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3046988"/>
          </a:xfrm>
          <a:prstGeom prst="rect">
            <a:avLst/>
          </a:prstGeom>
          <a:noFill/>
        </p:spPr>
        <p:txBody>
          <a:bodyPr wrap="square" rtlCol="0">
            <a:spAutoFit/>
          </a:bodyPr>
          <a:lstStyle/>
          <a:p>
            <a:r>
              <a:rPr lang="en-US" sz="2400" dirty="0" smtClean="0"/>
              <a:t>Previous lectures was about</a:t>
            </a:r>
          </a:p>
          <a:p>
            <a:endParaRPr lang="en-US" sz="2400" dirty="0"/>
          </a:p>
          <a:p>
            <a:r>
              <a:rPr lang="en-US" sz="2400" dirty="0" err="1"/>
              <a:t>Liouville’s</a:t>
            </a:r>
            <a:r>
              <a:rPr lang="en-US" sz="2400" dirty="0"/>
              <a:t> </a:t>
            </a:r>
            <a:r>
              <a:rPr lang="en-US" sz="2400" dirty="0" smtClean="0"/>
              <a:t>Theorem</a:t>
            </a:r>
          </a:p>
          <a:p>
            <a:endParaRPr lang="en-US" sz="2400" dirty="0"/>
          </a:p>
          <a:p>
            <a:r>
              <a:rPr lang="en-US" sz="2400" dirty="0"/>
              <a:t>Calculus of </a:t>
            </a:r>
            <a:r>
              <a:rPr lang="en-US" sz="2400" dirty="0" smtClean="0"/>
              <a:t>Variations</a:t>
            </a:r>
          </a:p>
          <a:p>
            <a:endParaRPr lang="en-US" sz="2400" dirty="0"/>
          </a:p>
          <a:p>
            <a:r>
              <a:rPr lang="en-US" sz="2400" dirty="0" err="1" smtClean="0"/>
              <a:t>Variational</a:t>
            </a:r>
            <a:r>
              <a:rPr lang="en-US" sz="2400" dirty="0" smtClean="0"/>
              <a:t> Principle</a:t>
            </a:r>
          </a:p>
          <a:p>
            <a:endParaRPr lang="en-US" sz="2400" dirty="0"/>
          </a:p>
        </p:txBody>
      </p:sp>
    </p:spTree>
    <p:extLst>
      <p:ext uri="{BB962C8B-B14F-4D97-AF65-F5344CB8AC3E}">
        <p14:creationId xmlns:p14="http://schemas.microsoft.com/office/powerpoint/2010/main" val="3017929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Variational</a:t>
            </a:r>
            <a:r>
              <a:rPr lang="en-US" dirty="0" smtClean="0"/>
              <a:t> Principle</a:t>
            </a:r>
            <a:endParaRPr lang="en-US" dirty="0"/>
          </a:p>
        </p:txBody>
      </p:sp>
      <p:sp>
        <p:nvSpPr>
          <p:cNvPr id="3" name="Rectangle 2"/>
          <p:cNvSpPr/>
          <p:nvPr/>
        </p:nvSpPr>
        <p:spPr>
          <a:xfrm>
            <a:off x="685800" y="2058412"/>
            <a:ext cx="7543800" cy="3046988"/>
          </a:xfrm>
          <a:prstGeom prst="rect">
            <a:avLst/>
          </a:prstGeom>
        </p:spPr>
        <p:txBody>
          <a:bodyPr wrap="square">
            <a:spAutoFit/>
          </a:bodyPr>
          <a:lstStyle/>
          <a:p>
            <a:pPr algn="just"/>
            <a:r>
              <a:rPr lang="en-US" sz="2400" dirty="0" smtClean="0"/>
              <a:t>A</a:t>
            </a:r>
            <a:r>
              <a:rPr lang="en-US" sz="2400" dirty="0"/>
              <a:t> </a:t>
            </a:r>
            <a:r>
              <a:rPr lang="en-US" sz="2400" b="1" dirty="0" err="1"/>
              <a:t>variational</a:t>
            </a:r>
            <a:r>
              <a:rPr lang="en-US" sz="2400" b="1" dirty="0"/>
              <a:t> principle (action principle)</a:t>
            </a:r>
            <a:r>
              <a:rPr lang="en-US" sz="2400" dirty="0"/>
              <a:t> is a scientific principle used within the calculus of variations, which develops general methods for finding functions which minimize or maximize the value of quantities that depend upon those functions. For example, to answer this question: "What is the shape of a chain suspended at both ends?" we can use the </a:t>
            </a:r>
            <a:r>
              <a:rPr lang="en-US" sz="2400" dirty="0" err="1"/>
              <a:t>variational</a:t>
            </a:r>
            <a:r>
              <a:rPr lang="en-US" sz="2400" dirty="0"/>
              <a:t> principle that the shape must minimize the gravitational potential energy</a:t>
            </a:r>
            <a:r>
              <a:rPr lang="en-US" sz="2400" dirty="0" smtClean="0"/>
              <a:t>.</a:t>
            </a:r>
            <a:endParaRPr lang="en-US" sz="2400" dirty="0"/>
          </a:p>
        </p:txBody>
      </p:sp>
    </p:spTree>
    <p:extLst>
      <p:ext uri="{BB962C8B-B14F-4D97-AF65-F5344CB8AC3E}">
        <p14:creationId xmlns:p14="http://schemas.microsoft.com/office/powerpoint/2010/main" val="2985415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90600" y="1447800"/>
                <a:ext cx="7239000" cy="3785652"/>
              </a:xfrm>
              <a:prstGeom prst="rect">
                <a:avLst/>
              </a:prstGeom>
            </p:spPr>
            <p:txBody>
              <a:bodyPr wrap="square">
                <a:spAutoFit/>
              </a:bodyPr>
              <a:lstStyle/>
              <a:p>
                <a:pPr algn="just"/>
                <a:r>
                  <a:rPr lang="en-US" sz="2400" dirty="0"/>
                  <a:t>The derivation of Lagrange’s equations has started from a consideration of the instantaneous state of the system and small virtual displacement about that state. That is from a differential principle such as D’ Alembert’s principle.</a:t>
                </a:r>
              </a:p>
              <a:p>
                <a:pPr algn="just"/>
                <a:r>
                  <a:rPr lang="en-US" sz="2400" dirty="0"/>
                  <a:t>It is also possible to obtain Lagrange’s equations from a principle which considers the entire motion of the system between times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and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r>
                      <a:rPr lang="en-US" sz="2400" i="1">
                        <a:latin typeface="Cambria Math"/>
                      </a:rPr>
                      <m:t>.</m:t>
                    </m:r>
                  </m:oMath>
                </a14:m>
                <a:r>
                  <a:rPr lang="en-US" sz="2400" dirty="0"/>
                  <a:t> A principle of the entire motion from the actual motion take place, is known as an integral principle or Hamilton’s principle.</a:t>
                </a:r>
              </a:p>
            </p:txBody>
          </p:sp>
        </mc:Choice>
        <mc:Fallback xmlns="">
          <p:sp>
            <p:nvSpPr>
              <p:cNvPr id="2" name="Rectangle 1"/>
              <p:cNvSpPr>
                <a:spLocks noRot="1" noChangeAspect="1" noMove="1" noResize="1" noEditPoints="1" noAdjustHandles="1" noChangeArrowheads="1" noChangeShapeType="1" noTextEdit="1"/>
              </p:cNvSpPr>
              <p:nvPr/>
            </p:nvSpPr>
            <p:spPr>
              <a:xfrm>
                <a:off x="990600" y="1447800"/>
                <a:ext cx="7239000" cy="3785652"/>
              </a:xfrm>
              <a:prstGeom prst="rect">
                <a:avLst/>
              </a:prstGeom>
              <a:blipFill rotWithShape="1">
                <a:blip r:embed="rId2"/>
                <a:stretch>
                  <a:fillRect l="-1348" t="-1288" r="-1264" b="-2576"/>
                </a:stretch>
              </a:blipFill>
            </p:spPr>
            <p:txBody>
              <a:bodyPr/>
              <a:lstStyle/>
              <a:p>
                <a:r>
                  <a:rPr lang="en-US">
                    <a:noFill/>
                  </a:rPr>
                  <a:t> </a:t>
                </a:r>
              </a:p>
            </p:txBody>
          </p:sp>
        </mc:Fallback>
      </mc:AlternateContent>
    </p:spTree>
    <p:extLst>
      <p:ext uri="{BB962C8B-B14F-4D97-AF65-F5344CB8AC3E}">
        <p14:creationId xmlns:p14="http://schemas.microsoft.com/office/powerpoint/2010/main" val="4235062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838200" y="1942700"/>
                <a:ext cx="7467600" cy="3238900"/>
              </a:xfrm>
              <a:prstGeom prst="rect">
                <a:avLst/>
              </a:prstGeom>
            </p:spPr>
            <p:txBody>
              <a:bodyPr wrap="square">
                <a:spAutoFit/>
              </a:bodyPr>
              <a:lstStyle/>
              <a:p>
                <a:pPr algn="just"/>
                <a:r>
                  <a:rPr lang="en-US" sz="2400" dirty="0"/>
                  <a:t>Let </a:t>
                </a:r>
                <a14:m>
                  <m:oMath xmlns:m="http://schemas.openxmlformats.org/officeDocument/2006/math">
                    <m:r>
                      <a:rPr lang="en-US" sz="2400" i="1">
                        <a:latin typeface="Cambria Math"/>
                      </a:rPr>
                      <m:t>𝐴</m:t>
                    </m:r>
                    <m:d>
                      <m:dPr>
                        <m:ctrlPr>
                          <a:rPr lang="en-US" sz="2400" i="1">
                            <a:latin typeface="Cambria Math"/>
                          </a:rPr>
                        </m:ctrlPr>
                      </m:dPr>
                      <m:e>
                        <m:sSub>
                          <m:sSubPr>
                            <m:ctrlPr>
                              <a:rPr lang="en-US" sz="2400" i="1">
                                <a:latin typeface="Cambria Math"/>
                              </a:rPr>
                            </m:ctrlPr>
                          </m:sSubPr>
                          <m:e>
                            <m:r>
                              <a:rPr lang="en-US" sz="2400" i="1">
                                <a:latin typeface="Cambria Math"/>
                              </a:rPr>
                              <m:t>𝑥</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𝑦</m:t>
                            </m:r>
                          </m:e>
                          <m:sub>
                            <m:r>
                              <a:rPr lang="en-US" sz="2400" i="1">
                                <a:latin typeface="Cambria Math"/>
                              </a:rPr>
                              <m:t>1</m:t>
                            </m:r>
                          </m:sub>
                        </m:sSub>
                      </m:e>
                    </m:d>
                  </m:oMath>
                </a14:m>
                <a:r>
                  <a:rPr lang="en-US" sz="2400" dirty="0"/>
                  <a:t> and </a:t>
                </a:r>
                <a14:m>
                  <m:oMath xmlns:m="http://schemas.openxmlformats.org/officeDocument/2006/math">
                    <m:r>
                      <a:rPr lang="en-US" sz="2400" i="1">
                        <a:latin typeface="Cambria Math"/>
                      </a:rPr>
                      <m:t>𝐵</m:t>
                    </m:r>
                    <m:d>
                      <m:dPr>
                        <m:ctrlPr>
                          <a:rPr lang="en-US" sz="2400" i="1">
                            <a:latin typeface="Cambria Math"/>
                          </a:rPr>
                        </m:ctrlPr>
                      </m:dPr>
                      <m:e>
                        <m:sSub>
                          <m:sSubPr>
                            <m:ctrlPr>
                              <a:rPr lang="en-US" sz="2400" i="1">
                                <a:latin typeface="Cambria Math"/>
                              </a:rPr>
                            </m:ctrlPr>
                          </m:sSubPr>
                          <m:e>
                            <m:r>
                              <a:rPr lang="en-US" sz="2400" i="1">
                                <a:latin typeface="Cambria Math"/>
                              </a:rPr>
                              <m:t>𝑥</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𝑦</m:t>
                            </m:r>
                          </m:e>
                          <m:sub>
                            <m:r>
                              <a:rPr lang="en-US" sz="2400" i="1">
                                <a:latin typeface="Cambria Math"/>
                              </a:rPr>
                              <m:t>2</m:t>
                            </m:r>
                          </m:sub>
                        </m:sSub>
                      </m:e>
                    </m:d>
                  </m:oMath>
                </a14:m>
                <a:r>
                  <a:rPr lang="en-US" sz="2400" dirty="0"/>
                  <a:t> in a Cartesian plane.</a:t>
                </a:r>
              </a:p>
              <a:p>
                <a:pPr algn="just"/>
                <a:r>
                  <a:rPr lang="en-US" sz="2400" dirty="0"/>
                  <a:t>Suppose that </a:t>
                </a:r>
                <a14:m>
                  <m:oMath xmlns:m="http://schemas.openxmlformats.org/officeDocument/2006/math">
                    <m:r>
                      <a:rPr lang="en-US" sz="2400" i="1">
                        <a:latin typeface="Cambria Math"/>
                      </a:rPr>
                      <m:t>𝑓</m:t>
                    </m:r>
                    <m:r>
                      <a:rPr lang="en-US" sz="2400" i="1">
                        <a:latin typeface="Cambria Math"/>
                      </a:rPr>
                      <m:t>(</m:t>
                    </m:r>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𝑦</m:t>
                    </m:r>
                    <m:r>
                      <a:rPr lang="en-US" sz="2400" i="1">
                        <a:latin typeface="Cambria Math"/>
                      </a:rPr>
                      <m:t>′)</m:t>
                    </m:r>
                  </m:oMath>
                </a14:m>
                <a:r>
                  <a:rPr lang="en-US" sz="2400" dirty="0"/>
                  <a:t> is a known functional form of the variables </a:t>
                </a:r>
                <a14:m>
                  <m:oMath xmlns:m="http://schemas.openxmlformats.org/officeDocument/2006/math">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r>
                      <a:rPr lang="en-US" sz="2400" i="1">
                        <a:latin typeface="Cambria Math"/>
                      </a:rPr>
                      <m:t>.</m:t>
                    </m:r>
                  </m:oMath>
                </a14:m>
                <a:endParaRPr lang="en-US" sz="2400" dirty="0"/>
              </a:p>
              <a:p>
                <a:pPr algn="just"/>
                <a:r>
                  <a:rPr lang="en-US" sz="2400" dirty="0"/>
                  <a:t>If there is a curve joining </a:t>
                </a:r>
                <a14:m>
                  <m:oMath xmlns:m="http://schemas.openxmlformats.org/officeDocument/2006/math">
                    <m:r>
                      <a:rPr lang="en-US" sz="2400" i="1">
                        <a:latin typeface="Cambria Math"/>
                      </a:rPr>
                      <m:t>𝐴</m:t>
                    </m:r>
                  </m:oMath>
                </a14:m>
                <a:r>
                  <a:rPr lang="en-US" sz="2400" dirty="0"/>
                  <a:t> and </a:t>
                </a:r>
                <a14:m>
                  <m:oMath xmlns:m="http://schemas.openxmlformats.org/officeDocument/2006/math">
                    <m:r>
                      <a:rPr lang="en-US" sz="2400" i="1">
                        <a:latin typeface="Cambria Math"/>
                      </a:rPr>
                      <m:t>𝐵</m:t>
                    </m:r>
                  </m:oMath>
                </a14:m>
                <a:r>
                  <a:rPr lang="en-US" sz="2400" dirty="0"/>
                  <a:t> and having equations </a:t>
                </a:r>
                <a14:m>
                  <m:oMath xmlns:m="http://schemas.openxmlformats.org/officeDocument/2006/math">
                    <m:r>
                      <a:rPr lang="en-US" sz="2400" i="1">
                        <a:latin typeface="Cambria Math"/>
                      </a:rPr>
                      <m:t>𝑦</m:t>
                    </m:r>
                    <m:r>
                      <a:rPr lang="en-US" sz="2400" i="1">
                        <a:latin typeface="Cambria Math"/>
                      </a:rPr>
                      <m:t>=</m:t>
                    </m:r>
                    <m:r>
                      <a:rPr lang="en-US" sz="2400" i="1">
                        <a:latin typeface="Cambria Math"/>
                      </a:rPr>
                      <m:t>𝑦</m:t>
                    </m:r>
                    <m:d>
                      <m:dPr>
                        <m:ctrlPr>
                          <a:rPr lang="en-US" sz="2400" i="1">
                            <a:latin typeface="Cambria Math"/>
                          </a:rPr>
                        </m:ctrlPr>
                      </m:dPr>
                      <m:e>
                        <m:r>
                          <a:rPr lang="en-US" sz="2400" i="1">
                            <a:latin typeface="Cambria Math"/>
                          </a:rPr>
                          <m:t>𝑥</m:t>
                        </m:r>
                      </m:e>
                    </m:d>
                    <m:r>
                      <a:rPr lang="en-US" sz="2400" i="1">
                        <a:latin typeface="Cambria Math"/>
                      </a:rPr>
                      <m:t>,</m:t>
                    </m:r>
                  </m:oMath>
                </a14:m>
                <a:r>
                  <a:rPr lang="en-US" sz="2400" dirty="0"/>
                  <a:t> then the integral</a:t>
                </a:r>
              </a:p>
              <a:p>
                <a:pPr algn="just"/>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r>
                            <a:rPr lang="en-US" sz="2400" i="1">
                              <a:latin typeface="Cambria Math"/>
                            </a:rPr>
                            <m:t>𝑓</m:t>
                          </m:r>
                          <m:r>
                            <a:rPr lang="en-US" sz="2400" i="1">
                              <a:latin typeface="Cambria Math"/>
                            </a:rPr>
                            <m:t>(</m:t>
                          </m:r>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r>
                            <a:rPr lang="en-US" sz="2400" i="1">
                              <a:latin typeface="Cambria Math"/>
                            </a:rPr>
                            <m:t>𝑦</m:t>
                          </m:r>
                          <m:r>
                            <a:rPr lang="en-US" sz="2400" i="1">
                              <a:latin typeface="Cambria Math"/>
                            </a:rPr>
                            <m:t>′)</m:t>
                          </m:r>
                          <m:r>
                            <a:rPr lang="en-US" sz="2400" i="1">
                              <a:latin typeface="Cambria Math"/>
                            </a:rPr>
                            <m:t>𝑑𝑥</m:t>
                          </m:r>
                        </m:e>
                      </m:nary>
                    </m:oMath>
                  </m:oMathPara>
                </a14:m>
                <a:endParaRPr lang="en-US" sz="2400" dirty="0"/>
              </a:p>
              <a:p>
                <a:pPr algn="just"/>
                <a:r>
                  <a:rPr lang="en-US" sz="2400" dirty="0"/>
                  <a:t>has a definite value</a:t>
                </a:r>
                <a:r>
                  <a:rPr lang="en-US" sz="2400" dirty="0" smtClean="0"/>
                  <a:t>.</a:t>
                </a:r>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838200" y="1942700"/>
                <a:ext cx="7467600" cy="3238900"/>
              </a:xfrm>
              <a:prstGeom prst="rect">
                <a:avLst/>
              </a:prstGeom>
              <a:blipFill rotWithShape="1">
                <a:blip r:embed="rId2"/>
                <a:stretch>
                  <a:fillRect l="-1306" t="-1507" r="-1224" b="-753"/>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dirty="0" smtClean="0"/>
              <a:t>Euler-Lagrange Equations</a:t>
            </a:r>
            <a:endParaRPr lang="en-US" dirty="0"/>
          </a:p>
        </p:txBody>
      </p:sp>
    </p:spTree>
    <p:extLst>
      <p:ext uri="{BB962C8B-B14F-4D97-AF65-F5344CB8AC3E}">
        <p14:creationId xmlns:p14="http://schemas.microsoft.com/office/powerpoint/2010/main" val="1733164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90600" y="762000"/>
                <a:ext cx="7315200" cy="5263749"/>
              </a:xfrm>
              <a:prstGeom prst="rect">
                <a:avLst/>
              </a:prstGeom>
            </p:spPr>
            <p:txBody>
              <a:bodyPr wrap="square">
                <a:spAutoFit/>
              </a:bodyPr>
              <a:lstStyle/>
              <a:p>
                <a:pPr algn="just"/>
                <a:r>
                  <a:rPr lang="en-US" sz="2400" dirty="0"/>
                  <a:t>The value of the integral will change as we vary the form of the curve from </a:t>
                </a:r>
                <a14:m>
                  <m:oMath xmlns:m="http://schemas.openxmlformats.org/officeDocument/2006/math">
                    <m:r>
                      <a:rPr lang="en-US" sz="2400" i="1">
                        <a:latin typeface="Cambria Math"/>
                      </a:rPr>
                      <m:t>𝐴</m:t>
                    </m:r>
                  </m:oMath>
                </a14:m>
                <a:r>
                  <a:rPr lang="en-US" sz="2400" dirty="0"/>
                  <a:t> to </a:t>
                </a:r>
                <a14:m>
                  <m:oMath xmlns:m="http://schemas.openxmlformats.org/officeDocument/2006/math">
                    <m:r>
                      <a:rPr lang="en-US" sz="2400" i="1">
                        <a:latin typeface="Cambria Math"/>
                      </a:rPr>
                      <m:t>𝐵</m:t>
                    </m:r>
                    <m:r>
                      <a:rPr lang="en-US" sz="2400" i="1">
                        <a:latin typeface="Cambria Math"/>
                      </a:rPr>
                      <m:t>.</m:t>
                    </m:r>
                  </m:oMath>
                </a14:m>
                <a:r>
                  <a:rPr lang="en-US" sz="2400" dirty="0"/>
                  <a:t> Consequently, we may expect that in general there will be some curve through these fixed points such that the value of </a:t>
                </a:r>
                <a14:m>
                  <m:oMath xmlns:m="http://schemas.openxmlformats.org/officeDocument/2006/math">
                    <m:r>
                      <a:rPr lang="en-US" sz="2400" i="1">
                        <a:latin typeface="Cambria Math"/>
                      </a:rPr>
                      <m:t>𝐼</m:t>
                    </m:r>
                  </m:oMath>
                </a14:m>
                <a:r>
                  <a:rPr lang="en-US" sz="2400" dirty="0"/>
                  <a:t> is stationary compared with the value along neighboring paths. The calculus of variations is concerned with the form of </a:t>
                </a:r>
                <a14:m>
                  <m:oMath xmlns:m="http://schemas.openxmlformats.org/officeDocument/2006/math">
                    <m:r>
                      <a:rPr lang="en-US" sz="2400" i="1">
                        <a:latin typeface="Cambria Math"/>
                      </a:rPr>
                      <m:t>𝑦</m:t>
                    </m:r>
                    <m:d>
                      <m:dPr>
                        <m:ctrlPr>
                          <a:rPr lang="en-US" sz="2400" i="1">
                            <a:latin typeface="Cambria Math"/>
                          </a:rPr>
                        </m:ctrlPr>
                      </m:dPr>
                      <m:e>
                        <m:r>
                          <a:rPr lang="en-US" sz="2400" i="1">
                            <a:latin typeface="Cambria Math"/>
                          </a:rPr>
                          <m:t>𝑥</m:t>
                        </m:r>
                      </m:e>
                    </m:d>
                  </m:oMath>
                </a14:m>
                <a:r>
                  <a:rPr lang="en-US" sz="2400" dirty="0"/>
                  <a:t> for which this stationary property holds</a:t>
                </a:r>
                <a:r>
                  <a:rPr lang="en-US" sz="2400" dirty="0" smtClean="0"/>
                  <a:t>.</a:t>
                </a:r>
              </a:p>
              <a:p>
                <a:pPr algn="just"/>
                <a:endParaRPr lang="en-US" sz="2400" dirty="0"/>
              </a:p>
              <a:p>
                <a:pPr algn="just"/>
                <a:r>
                  <a:rPr lang="en-US" sz="2400" dirty="0"/>
                  <a:t>Let the path </a:t>
                </a:r>
                <a14:m>
                  <m:oMath xmlns:m="http://schemas.openxmlformats.org/officeDocument/2006/math">
                    <m:acc>
                      <m:accPr>
                        <m:chr m:val="̅"/>
                        <m:ctrlPr>
                          <a:rPr lang="en-US" sz="2400" i="1">
                            <a:latin typeface="Cambria Math"/>
                          </a:rPr>
                        </m:ctrlPr>
                      </m:accPr>
                      <m:e>
                        <m:r>
                          <a:rPr lang="en-US" sz="2400" i="1">
                            <a:latin typeface="Cambria Math"/>
                          </a:rPr>
                          <m:t>𝐶</m:t>
                        </m:r>
                      </m:e>
                    </m:acc>
                  </m:oMath>
                </a14:m>
                <a:r>
                  <a:rPr lang="en-US" sz="2400" dirty="0"/>
                  <a:t> which renders </a:t>
                </a:r>
                <a14:m>
                  <m:oMath xmlns:m="http://schemas.openxmlformats.org/officeDocument/2006/math">
                    <m:r>
                      <a:rPr lang="en-US" sz="2400" i="1">
                        <a:latin typeface="Cambria Math"/>
                      </a:rPr>
                      <m:t>𝐼</m:t>
                    </m:r>
                  </m:oMath>
                </a14:m>
                <a:r>
                  <a:rPr lang="en-US" sz="2400" dirty="0"/>
                  <a:t> stationary has the equation </a:t>
                </a:r>
                <a14:m>
                  <m:oMath xmlns:m="http://schemas.openxmlformats.org/officeDocument/2006/math">
                    <m:acc>
                      <m:accPr>
                        <m:chr m:val="̅"/>
                        <m:ctrlPr>
                          <a:rPr lang="en-US" sz="2400" i="1">
                            <a:latin typeface="Cambria Math"/>
                          </a:rPr>
                        </m:ctrlPr>
                      </m:accPr>
                      <m:e>
                        <m:r>
                          <a:rPr lang="en-US" sz="2400" i="1">
                            <a:latin typeface="Cambria Math"/>
                          </a:rPr>
                          <m:t>𝑦</m:t>
                        </m:r>
                      </m:e>
                    </m:acc>
                    <m:r>
                      <a:rPr lang="en-US" sz="2400" i="1">
                        <a:latin typeface="Cambria Math"/>
                      </a:rPr>
                      <m:t>=</m:t>
                    </m:r>
                    <m:acc>
                      <m:accPr>
                        <m:chr m:val="̅"/>
                        <m:ctrlPr>
                          <a:rPr lang="en-US" sz="2400" i="1">
                            <a:latin typeface="Cambria Math"/>
                          </a:rPr>
                        </m:ctrlPr>
                      </m:accPr>
                      <m:e>
                        <m:r>
                          <a:rPr lang="en-US" sz="2400" i="1">
                            <a:latin typeface="Cambria Math"/>
                          </a:rPr>
                          <m:t>𝑦</m:t>
                        </m:r>
                      </m:e>
                    </m:acc>
                    <m:d>
                      <m:dPr>
                        <m:ctrlPr>
                          <a:rPr lang="en-US" sz="2400" i="1">
                            <a:latin typeface="Cambria Math"/>
                          </a:rPr>
                        </m:ctrlPr>
                      </m:dPr>
                      <m:e>
                        <m:r>
                          <a:rPr lang="en-US" sz="2400" i="1">
                            <a:latin typeface="Cambria Math"/>
                          </a:rPr>
                          <m:t>𝑥</m:t>
                        </m:r>
                      </m:e>
                    </m:d>
                  </m:oMath>
                </a14:m>
                <a:r>
                  <a:rPr lang="en-US" sz="2400" dirty="0"/>
                  <a:t>. Let the equation of a neighboring curve </a:t>
                </a:r>
                <a:r>
                  <a:rPr lang="en-US" sz="2400" i="1" dirty="0"/>
                  <a:t>C</a:t>
                </a:r>
                <a:r>
                  <a:rPr lang="en-US" sz="2400" dirty="0"/>
                  <a:t> be </a:t>
                </a:r>
                <a14:m>
                  <m:oMath xmlns:m="http://schemas.openxmlformats.org/officeDocument/2006/math">
                    <m:r>
                      <a:rPr lang="en-US" sz="2400" i="1">
                        <a:latin typeface="Cambria Math"/>
                      </a:rPr>
                      <m:t>𝑦</m:t>
                    </m:r>
                    <m:d>
                      <m:dPr>
                        <m:ctrlPr>
                          <a:rPr lang="en-US" sz="2400" i="1">
                            <a:latin typeface="Cambria Math"/>
                          </a:rPr>
                        </m:ctrlPr>
                      </m:dPr>
                      <m:e>
                        <m:r>
                          <a:rPr lang="en-US" sz="2400" i="1">
                            <a:latin typeface="Cambria Math"/>
                          </a:rPr>
                          <m:t>𝑥</m:t>
                        </m:r>
                      </m:e>
                    </m:d>
                    <m:r>
                      <a:rPr lang="en-US" sz="2400" i="1">
                        <a:latin typeface="Cambria Math"/>
                      </a:rPr>
                      <m:t>=</m:t>
                    </m:r>
                    <m:acc>
                      <m:accPr>
                        <m:chr m:val="̅"/>
                        <m:ctrlPr>
                          <a:rPr lang="en-US" sz="2400" i="1">
                            <a:latin typeface="Cambria Math"/>
                          </a:rPr>
                        </m:ctrlPr>
                      </m:accPr>
                      <m:e>
                        <m:r>
                          <a:rPr lang="en-US" sz="2400" i="1">
                            <a:latin typeface="Cambria Math"/>
                          </a:rPr>
                          <m:t>𝑦</m:t>
                        </m:r>
                      </m:e>
                    </m:acc>
                    <m:d>
                      <m:dPr>
                        <m:ctrlPr>
                          <a:rPr lang="en-US" sz="2400" i="1">
                            <a:latin typeface="Cambria Math"/>
                          </a:rPr>
                        </m:ctrlPr>
                      </m:dPr>
                      <m:e>
                        <m:r>
                          <a:rPr lang="en-US" sz="2400" i="1">
                            <a:latin typeface="Cambria Math"/>
                          </a:rPr>
                          <m:t>𝑥</m:t>
                        </m:r>
                      </m:e>
                    </m:d>
                    <m:r>
                      <a:rPr lang="en-US" sz="2400" i="1">
                        <a:latin typeface="Cambria Math"/>
                      </a:rPr>
                      <m:t>+</m:t>
                    </m:r>
                    <m:r>
                      <a:rPr lang="en-US" sz="2400" i="1">
                        <a:latin typeface="Cambria Math"/>
                      </a:rPr>
                      <m:t>𝜖𝜂</m:t>
                    </m:r>
                    <m:d>
                      <m:dPr>
                        <m:ctrlPr>
                          <a:rPr lang="en-US" sz="2400" i="1">
                            <a:latin typeface="Cambria Math"/>
                          </a:rPr>
                        </m:ctrlPr>
                      </m:dPr>
                      <m:e>
                        <m:r>
                          <a:rPr lang="en-US" sz="2400" i="1">
                            <a:latin typeface="Cambria Math"/>
                          </a:rPr>
                          <m:t>𝑥</m:t>
                        </m:r>
                      </m:e>
                    </m:d>
                    <m:r>
                      <a:rPr lang="en-US" sz="2400" i="1">
                        <a:latin typeface="Cambria Math"/>
                      </a:rPr>
                      <m:t>,</m:t>
                    </m:r>
                  </m:oMath>
                </a14:m>
                <a:r>
                  <a:rPr lang="en-US" sz="2400" dirty="0"/>
                  <a:t> where </a:t>
                </a:r>
                <a14:m>
                  <m:oMath xmlns:m="http://schemas.openxmlformats.org/officeDocument/2006/math">
                    <m:r>
                      <a:rPr lang="en-US" sz="2400" i="1">
                        <a:latin typeface="Cambria Math"/>
                      </a:rPr>
                      <m:t>𝜖</m:t>
                    </m:r>
                  </m:oMath>
                </a14:m>
                <a:r>
                  <a:rPr lang="en-US" sz="2400" dirty="0"/>
                  <a:t> is small and </a:t>
                </a:r>
                <a14:m>
                  <m:oMath xmlns:m="http://schemas.openxmlformats.org/officeDocument/2006/math">
                    <m:r>
                      <a:rPr lang="en-US" sz="2400" i="1">
                        <a:latin typeface="Cambria Math"/>
                      </a:rPr>
                      <m:t>𝜂</m:t>
                    </m:r>
                    <m:d>
                      <m:dPr>
                        <m:ctrlPr>
                          <a:rPr lang="en-US" sz="2400" i="1">
                            <a:latin typeface="Cambria Math"/>
                          </a:rPr>
                        </m:ctrlPr>
                      </m:dPr>
                      <m:e>
                        <m:r>
                          <a:rPr lang="en-US" sz="2400" i="1">
                            <a:latin typeface="Cambria Math"/>
                          </a:rPr>
                          <m:t>𝑥</m:t>
                        </m:r>
                      </m:e>
                    </m:d>
                  </m:oMath>
                </a14:m>
                <a:r>
                  <a:rPr lang="en-US" sz="2400" dirty="0"/>
                  <a:t> is an arbitrary continuous differentiable function of </a:t>
                </a:r>
                <a14:m>
                  <m:oMath xmlns:m="http://schemas.openxmlformats.org/officeDocument/2006/math">
                    <m:r>
                      <a:rPr lang="en-US" sz="2400" i="1">
                        <a:latin typeface="Cambria Math"/>
                      </a:rPr>
                      <m:t>𝑥</m:t>
                    </m:r>
                  </m:oMath>
                </a14:m>
                <a:r>
                  <a:rPr lang="en-US" sz="2400" dirty="0"/>
                  <a:t> satisfying </a:t>
                </a:r>
                <a14:m>
                  <m:oMath xmlns:m="http://schemas.openxmlformats.org/officeDocument/2006/math">
                    <m:r>
                      <a:rPr lang="en-US" sz="2400" i="1">
                        <a:latin typeface="Cambria Math"/>
                      </a:rPr>
                      <m:t>𝜂</m:t>
                    </m:r>
                    <m:d>
                      <m:dPr>
                        <m:ctrlPr>
                          <a:rPr lang="en-US" sz="2400" i="1">
                            <a:latin typeface="Cambria Math"/>
                          </a:rPr>
                        </m:ctrlPr>
                      </m:dPr>
                      <m:e>
                        <m:sSub>
                          <m:sSubPr>
                            <m:ctrlPr>
                              <a:rPr lang="en-US" sz="2400" i="1">
                                <a:latin typeface="Cambria Math"/>
                              </a:rPr>
                            </m:ctrlPr>
                          </m:sSubPr>
                          <m:e>
                            <m:r>
                              <a:rPr lang="en-US" sz="2400" i="1">
                                <a:latin typeface="Cambria Math"/>
                              </a:rPr>
                              <m:t>𝑥</m:t>
                            </m:r>
                          </m:e>
                          <m:sub>
                            <m:r>
                              <a:rPr lang="en-US" sz="2400" i="1">
                                <a:latin typeface="Cambria Math"/>
                              </a:rPr>
                              <m:t>1</m:t>
                            </m:r>
                          </m:sub>
                        </m:sSub>
                      </m:e>
                    </m:d>
                    <m:r>
                      <a:rPr lang="en-US" sz="2400" i="1">
                        <a:latin typeface="Cambria Math"/>
                      </a:rPr>
                      <m:t>=</m:t>
                    </m:r>
                    <m:r>
                      <a:rPr lang="en-US" sz="2400" i="1">
                        <a:latin typeface="Cambria Math"/>
                      </a:rPr>
                      <m:t>𝜂</m:t>
                    </m:r>
                    <m:d>
                      <m:dPr>
                        <m:ctrlPr>
                          <a:rPr lang="en-US" sz="2400" i="1">
                            <a:latin typeface="Cambria Math"/>
                          </a:rPr>
                        </m:ctrlPr>
                      </m:dPr>
                      <m:e>
                        <m:sSub>
                          <m:sSubPr>
                            <m:ctrlPr>
                              <a:rPr lang="en-US" sz="2400" i="1">
                                <a:latin typeface="Cambria Math"/>
                              </a:rPr>
                            </m:ctrlPr>
                          </m:sSubPr>
                          <m:e>
                            <m:r>
                              <a:rPr lang="en-US" sz="2400" i="1">
                                <a:latin typeface="Cambria Math"/>
                              </a:rPr>
                              <m:t>𝑥</m:t>
                            </m:r>
                          </m:e>
                          <m:sub>
                            <m:r>
                              <a:rPr lang="en-US" sz="2400" i="1">
                                <a:latin typeface="Cambria Math"/>
                              </a:rPr>
                              <m:t>2</m:t>
                            </m:r>
                          </m:sub>
                        </m:sSub>
                      </m:e>
                    </m:d>
                    <m:r>
                      <a:rPr lang="en-US" sz="2400" i="1">
                        <a:latin typeface="Cambria Math"/>
                      </a:rPr>
                      <m:t>=0</m:t>
                    </m:r>
                  </m:oMath>
                </a14:m>
                <a:r>
                  <a:rPr lang="en-US" sz="2400" dirty="0"/>
                  <a:t> to ensure that the curve passes through </a:t>
                </a:r>
                <a14:m>
                  <m:oMath xmlns:m="http://schemas.openxmlformats.org/officeDocument/2006/math">
                    <m:r>
                      <a:rPr lang="en-US" sz="2400" i="1">
                        <a:latin typeface="Cambria Math"/>
                      </a:rPr>
                      <m:t>𝐴</m:t>
                    </m:r>
                  </m:oMath>
                </a14:m>
                <a:r>
                  <a:rPr lang="en-US" sz="2400" dirty="0"/>
                  <a:t> and </a:t>
                </a:r>
                <a14:m>
                  <m:oMath xmlns:m="http://schemas.openxmlformats.org/officeDocument/2006/math">
                    <m:r>
                      <a:rPr lang="en-US" sz="2400" i="1">
                        <a:latin typeface="Cambria Math"/>
                      </a:rPr>
                      <m:t>𝐵</m:t>
                    </m:r>
                    <m:r>
                      <a:rPr lang="en-US" sz="2400" i="1">
                        <a:latin typeface="Cambria Math"/>
                      </a:rPr>
                      <m:t>.</m:t>
                    </m:r>
                  </m:oMath>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990600" y="762000"/>
                <a:ext cx="7315200" cy="5263749"/>
              </a:xfrm>
              <a:prstGeom prst="rect">
                <a:avLst/>
              </a:prstGeom>
              <a:blipFill rotWithShape="1">
                <a:blip r:embed="rId2"/>
                <a:stretch>
                  <a:fillRect l="-1333" t="-927" r="-1250" b="-1738"/>
                </a:stretch>
              </a:blipFill>
            </p:spPr>
            <p:txBody>
              <a:bodyPr/>
              <a:lstStyle/>
              <a:p>
                <a:r>
                  <a:rPr lang="en-US">
                    <a:noFill/>
                  </a:rPr>
                  <a:t> </a:t>
                </a:r>
              </a:p>
            </p:txBody>
          </p:sp>
        </mc:Fallback>
      </mc:AlternateContent>
    </p:spTree>
    <p:extLst>
      <p:ext uri="{BB962C8B-B14F-4D97-AF65-F5344CB8AC3E}">
        <p14:creationId xmlns:p14="http://schemas.microsoft.com/office/powerpoint/2010/main" val="4285145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14400" y="609600"/>
                <a:ext cx="7315200" cy="5610895"/>
              </a:xfrm>
              <a:prstGeom prst="rect">
                <a:avLst/>
              </a:prstGeom>
            </p:spPr>
            <p:txBody>
              <a:bodyPr wrap="square">
                <a:spAutoFit/>
              </a:bodyPr>
              <a:lstStyle/>
              <a:p>
                <a:pPr algn="just"/>
                <a:r>
                  <a:rPr lang="en-US" sz="2400" dirty="0"/>
                  <a:t>The value of </a:t>
                </a:r>
                <a14:m>
                  <m:oMath xmlns:m="http://schemas.openxmlformats.org/officeDocument/2006/math">
                    <m:r>
                      <a:rPr lang="en-US" sz="2400" i="1">
                        <a:latin typeface="Cambria Math"/>
                      </a:rPr>
                      <m:t>𝐼</m:t>
                    </m:r>
                  </m:oMath>
                </a14:m>
                <a:r>
                  <a:rPr lang="en-US" sz="2400" dirty="0"/>
                  <a:t> taken along C is thus a function of </a:t>
                </a:r>
                <a14:m>
                  <m:oMath xmlns:m="http://schemas.openxmlformats.org/officeDocument/2006/math">
                    <m:r>
                      <a:rPr lang="en-US" sz="2400" i="1">
                        <a:latin typeface="Cambria Math"/>
                      </a:rPr>
                      <m:t>𝜖</m:t>
                    </m:r>
                  </m:oMath>
                </a14:m>
                <a:r>
                  <a:rPr lang="en-US" sz="2400" dirty="0"/>
                  <a:t> of the form</a:t>
                </a:r>
              </a:p>
              <a:p>
                <a:pPr algn="just"/>
                <a14:m>
                  <m:oMathPara xmlns:m="http://schemas.openxmlformats.org/officeDocument/2006/math">
                    <m:oMathParaPr>
                      <m:jc m:val="centerGroup"/>
                    </m:oMathParaPr>
                    <m:oMath xmlns:m="http://schemas.openxmlformats.org/officeDocument/2006/math">
                      <m:r>
                        <a:rPr lang="en-US" sz="2400" i="1">
                          <a:latin typeface="Cambria Math"/>
                        </a:rPr>
                        <m:t>𝐼</m:t>
                      </m:r>
                      <m:d>
                        <m:dPr>
                          <m:ctrlPr>
                            <a:rPr lang="en-US" sz="2400" i="1">
                              <a:latin typeface="Cambria Math"/>
                            </a:rPr>
                          </m:ctrlPr>
                        </m:dPr>
                        <m:e>
                          <m:r>
                            <a:rPr lang="en-US" sz="2400" i="1">
                              <a:latin typeface="Cambria Math"/>
                            </a:rPr>
                            <m:t>𝜖</m:t>
                          </m:r>
                        </m:e>
                      </m:d>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r>
                            <a:rPr lang="en-US" sz="2400" i="1">
                              <a:latin typeface="Cambria Math"/>
                            </a:rPr>
                            <m:t>𝑓</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e>
                          </m:d>
                          <m:r>
                            <a:rPr lang="en-US" sz="2400" i="1">
                              <a:latin typeface="Cambria Math"/>
                            </a:rPr>
                            <m:t>𝑑𝑥</m:t>
                          </m:r>
                        </m:e>
                      </m:nary>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r>
                            <a:rPr lang="en-US" sz="2400" i="1">
                              <a:latin typeface="Cambria Math"/>
                            </a:rPr>
                            <m:t>𝑓</m:t>
                          </m:r>
                          <m:r>
                            <a:rPr lang="en-US" sz="2400" i="1">
                              <a:latin typeface="Cambria Math"/>
                            </a:rPr>
                            <m:t>(</m:t>
                          </m:r>
                          <m:r>
                            <a:rPr lang="en-US" sz="2400" i="1">
                              <a:latin typeface="Cambria Math"/>
                            </a:rPr>
                            <m:t>𝑥</m:t>
                          </m:r>
                          <m:r>
                            <a:rPr lang="en-US" sz="2400" i="1">
                              <a:latin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m:t>
                          </m:r>
                          <m:r>
                            <a:rPr lang="en-US" sz="2400" i="1">
                              <a:latin typeface="Cambria Math"/>
                            </a:rPr>
                            <m:t>𝜖𝜂</m:t>
                          </m:r>
                          <m:r>
                            <a:rPr lang="en-US" sz="2400" i="1">
                              <a:latin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m:t>
                          </m:r>
                          <m:r>
                            <a:rPr lang="en-US" sz="2400" i="1">
                              <a:latin typeface="Cambria Math"/>
                            </a:rPr>
                            <m:t>𝜖𝜂</m:t>
                          </m:r>
                          <m:r>
                            <a:rPr lang="en-US" sz="2400" i="1">
                              <a:latin typeface="Cambria Math"/>
                            </a:rPr>
                            <m:t>′)</m:t>
                          </m:r>
                          <m:r>
                            <a:rPr lang="en-US" sz="2400" i="1">
                              <a:latin typeface="Cambria Math"/>
                            </a:rPr>
                            <m:t>𝑑𝑥</m:t>
                          </m:r>
                        </m:e>
                      </m:nary>
                      <m:r>
                        <a:rPr lang="en-US" sz="2400" i="1">
                          <a:latin typeface="Cambria Math"/>
                        </a:rPr>
                        <m:t>.</m:t>
                      </m:r>
                    </m:oMath>
                  </m:oMathPara>
                </a14:m>
                <a:endParaRPr lang="en-US" sz="2400" dirty="0"/>
              </a:p>
              <a:p>
                <a:pPr algn="just"/>
                <a:r>
                  <a:rPr lang="en-US" sz="2400" dirty="0"/>
                  <a:t>Since the curve </a:t>
                </a:r>
                <a14:m>
                  <m:oMath xmlns:m="http://schemas.openxmlformats.org/officeDocument/2006/math">
                    <m:acc>
                      <m:accPr>
                        <m:chr m:val="̅"/>
                        <m:ctrlPr>
                          <a:rPr lang="en-US" sz="2400" i="1">
                            <a:latin typeface="Cambria Math"/>
                          </a:rPr>
                        </m:ctrlPr>
                      </m:accPr>
                      <m:e>
                        <m:r>
                          <a:rPr lang="en-US" sz="2400" i="1">
                            <a:latin typeface="Cambria Math"/>
                          </a:rPr>
                          <m:t>𝐶</m:t>
                        </m:r>
                      </m:e>
                    </m:acc>
                  </m:oMath>
                </a14:m>
                <a:r>
                  <a:rPr lang="en-US" sz="2400" dirty="0"/>
                  <a:t> for which </a:t>
                </a:r>
                <a14:m>
                  <m:oMath xmlns:m="http://schemas.openxmlformats.org/officeDocument/2006/math">
                    <m:r>
                      <a:rPr lang="en-US" sz="2400" i="1">
                        <a:latin typeface="Cambria Math"/>
                      </a:rPr>
                      <m:t>𝜖</m:t>
                    </m:r>
                    <m:r>
                      <a:rPr lang="en-US" sz="2400" i="1">
                        <a:latin typeface="Cambria Math"/>
                      </a:rPr>
                      <m:t>=0</m:t>
                    </m:r>
                  </m:oMath>
                </a14:m>
                <a:r>
                  <a:rPr lang="en-US" sz="2400" dirty="0"/>
                  <a:t> is to render </a:t>
                </a:r>
                <a14:m>
                  <m:oMath xmlns:m="http://schemas.openxmlformats.org/officeDocument/2006/math">
                    <m:r>
                      <a:rPr lang="en-US" sz="2400" i="1">
                        <a:latin typeface="Cambria Math"/>
                      </a:rPr>
                      <m:t>𝐼</m:t>
                    </m:r>
                  </m:oMath>
                </a14:m>
                <a:r>
                  <a:rPr lang="en-US" sz="2400" dirty="0"/>
                  <a:t> stationary, we require the conditions </a:t>
                </a:r>
                <a14:m>
                  <m:oMath xmlns:m="http://schemas.openxmlformats.org/officeDocument/2006/math">
                    <m:r>
                      <a:rPr lang="en-US" sz="2400" i="1">
                        <a:latin typeface="Cambria Math"/>
                      </a:rPr>
                      <m:t>𝐼</m:t>
                    </m:r>
                    <m:r>
                      <a:rPr lang="en-US" sz="2400" i="1">
                        <a:latin typeface="Cambria Math"/>
                      </a:rPr>
                      <m:t>′</m:t>
                    </m:r>
                    <m:d>
                      <m:dPr>
                        <m:ctrlPr>
                          <a:rPr lang="en-US" sz="2400" i="1">
                            <a:latin typeface="Cambria Math"/>
                          </a:rPr>
                        </m:ctrlPr>
                      </m:dPr>
                      <m:e>
                        <m:r>
                          <a:rPr lang="en-US" sz="2400" i="1">
                            <a:latin typeface="Cambria Math"/>
                          </a:rPr>
                          <m:t>0</m:t>
                        </m:r>
                      </m:e>
                    </m:d>
                    <m:r>
                      <a:rPr lang="en-US" sz="2400" i="1">
                        <a:latin typeface="Cambria Math"/>
                      </a:rPr>
                      <m:t>=0.</m:t>
                    </m:r>
                  </m:oMath>
                </a14:m>
                <a:endParaRPr lang="en-US" sz="2400" dirty="0" smtClean="0"/>
              </a:p>
              <a:p>
                <a:pPr algn="just"/>
                <a:endParaRPr lang="en-US" sz="2400" dirty="0"/>
              </a:p>
              <a:p>
                <a:r>
                  <a:rPr lang="en-US" sz="2400" dirty="0"/>
                  <a:t>Now differentiating with respect to </a:t>
                </a:r>
                <a14:m>
                  <m:oMath xmlns:m="http://schemas.openxmlformats.org/officeDocument/2006/math">
                    <m:r>
                      <a:rPr lang="en-US" sz="2400" i="1">
                        <a:latin typeface="Cambria Math"/>
                      </a:rPr>
                      <m:t>𝜖</m:t>
                    </m:r>
                    <m:r>
                      <a:rPr lang="en-US" sz="2400" i="1">
                        <a:latin typeface="Cambria Math"/>
                      </a:rPr>
                      <m:t>,</m:t>
                    </m:r>
                  </m:oMath>
                </a14:m>
                <a:r>
                  <a:rPr lang="en-US" sz="2400" dirty="0"/>
                  <a:t> we obtain  </a:t>
                </a:r>
              </a:p>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r>
                        <a:rPr lang="en-US" sz="2400" i="1">
                          <a:latin typeface="Cambria Math"/>
                        </a:rPr>
                        <m:t>𝜖</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𝜂</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r>
                                <a:rPr lang="en-US" sz="2400" i="1">
                                  <a:latin typeface="Cambria Math"/>
                                </a:rPr>
                                <m:t>𝜂</m:t>
                              </m:r>
                              <m:r>
                                <a:rPr lang="en-US" sz="2400" i="1">
                                  <a:latin typeface="Cambria Math"/>
                                </a:rPr>
                                <m:t>′</m:t>
                              </m:r>
                            </m:e>
                          </m:d>
                          <m:r>
                            <a:rPr lang="en-US" sz="2400" i="1">
                              <a:latin typeface="Cambria Math"/>
                            </a:rPr>
                            <m:t>𝑑𝑥</m:t>
                          </m:r>
                        </m:e>
                      </m:nary>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r>
                        <a:rPr lang="en-US" sz="2400" i="1">
                          <a:latin typeface="Cambria Math"/>
                        </a:rPr>
                        <m:t>𝜖</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𝜂</m:t>
                          </m:r>
                          <m:r>
                            <a:rPr lang="en-US" sz="2400" i="1">
                              <a:latin typeface="Cambria Math"/>
                            </a:rPr>
                            <m:t>𝑑𝑥</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r>
                            <a:rPr lang="en-US" sz="2400" i="1">
                              <a:latin typeface="Cambria Math"/>
                            </a:rPr>
                            <m:t>𝜂</m:t>
                          </m:r>
                          <m:sSubSup>
                            <m:sSubSupPr>
                              <m:ctrlPr>
                                <a:rPr lang="en-US" sz="2400" i="1">
                                  <a:latin typeface="Cambria Math"/>
                                </a:rPr>
                              </m:ctrlPr>
                            </m:sSubSupPr>
                            <m:e>
                              <m:r>
                                <a:rPr lang="en-US" sz="2400" i="1">
                                  <a:latin typeface="Cambria Math"/>
                                </a:rPr>
                                <m:t>|</m:t>
                              </m:r>
                            </m:e>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sSubSup>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e>
                              </m:d>
                              <m:r>
                                <a:rPr lang="en-US" sz="2400" i="1">
                                  <a:latin typeface="Cambria Math"/>
                                </a:rPr>
                                <m:t>𝜂</m:t>
                              </m:r>
                              <m:r>
                                <a:rPr lang="en-US" sz="2400" i="1">
                                  <a:latin typeface="Cambria Math"/>
                                </a:rPr>
                                <m:t>𝑑𝑥</m:t>
                              </m:r>
                            </m:e>
                          </m:nary>
                        </m:e>
                      </m:nary>
                    </m:oMath>
                  </m:oMathPara>
                </a14:m>
                <a:endParaRPr lang="en-US" sz="2400" dirty="0"/>
              </a:p>
              <a:p>
                <a:pPr algn="just"/>
                <a:endParaRPr lang="en-US" sz="2400" dirty="0"/>
              </a:p>
              <a:p>
                <a:pPr algn="just"/>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914400" y="609600"/>
                <a:ext cx="7315200" cy="5610895"/>
              </a:xfrm>
              <a:prstGeom prst="rect">
                <a:avLst/>
              </a:prstGeom>
              <a:blipFill rotWithShape="1">
                <a:blip r:embed="rId2"/>
                <a:stretch>
                  <a:fillRect l="-1250" t="-870" r="-1250"/>
                </a:stretch>
              </a:blipFill>
            </p:spPr>
            <p:txBody>
              <a:bodyPr/>
              <a:lstStyle/>
              <a:p>
                <a:r>
                  <a:rPr lang="en-US">
                    <a:noFill/>
                  </a:rPr>
                  <a:t> </a:t>
                </a:r>
              </a:p>
            </p:txBody>
          </p:sp>
        </mc:Fallback>
      </mc:AlternateContent>
    </p:spTree>
    <p:extLst>
      <p:ext uri="{BB962C8B-B14F-4D97-AF65-F5344CB8AC3E}">
        <p14:creationId xmlns:p14="http://schemas.microsoft.com/office/powerpoint/2010/main" val="2597560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609600" y="990600"/>
                <a:ext cx="7772400" cy="4677371"/>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r>
                        <a:rPr lang="en-US" sz="2400" i="1">
                          <a:latin typeface="Cambria Math"/>
                        </a:rPr>
                        <m:t>𝜖</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𝜂</m:t>
                          </m:r>
                          <m:r>
                            <a:rPr lang="en-US" sz="2400" i="1">
                              <a:latin typeface="Cambria Math"/>
                            </a:rPr>
                            <m:t>𝑑𝑥</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e>
                              </m:d>
                              <m:r>
                                <a:rPr lang="en-US" sz="2400" i="1">
                                  <a:latin typeface="Cambria Math"/>
                                </a:rPr>
                                <m:t>𝜂</m:t>
                              </m:r>
                              <m:r>
                                <a:rPr lang="en-US" sz="2400" i="1">
                                  <a:latin typeface="Cambria Math"/>
                                </a:rPr>
                                <m:t>𝑑𝑥</m:t>
                              </m:r>
                            </m:e>
                          </m:nary>
                        </m:e>
                      </m:nary>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r>
                        <a:rPr lang="en-US" sz="2400" i="1">
                          <a:latin typeface="Cambria Math"/>
                        </a:rPr>
                        <m:t>𝜖</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d>
                            <m:dPr>
                              <m:begChr m:val="["/>
                              <m:endChr m:val="]"/>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r>
                                        <a:rPr lang="en-US" sz="2400" i="1">
                                          <a:latin typeface="Cambria Math"/>
                                        </a:rPr>
                                        <m:t>′</m:t>
                                      </m:r>
                                    </m:den>
                                  </m:f>
                                </m:e>
                              </m:d>
                            </m:e>
                          </m:d>
                          <m:r>
                            <a:rPr lang="en-US" sz="2400" i="1">
                              <a:latin typeface="Cambria Math"/>
                            </a:rPr>
                            <m:t>𝜂</m:t>
                          </m:r>
                          <m:r>
                            <a:rPr lang="en-US" sz="2400" i="1">
                              <a:latin typeface="Cambria Math"/>
                            </a:rPr>
                            <m:t>𝑑𝑥</m:t>
                          </m:r>
                        </m:e>
                      </m:nary>
                    </m:oMath>
                  </m:oMathPara>
                </a14:m>
                <a:endParaRPr lang="en-US" sz="2400" dirty="0" smtClean="0"/>
              </a:p>
              <a:p>
                <a:r>
                  <a:rPr lang="en-US" sz="2400" dirty="0"/>
                  <a:t>Now </a:t>
                </a:r>
              </a:p>
              <a:p>
                <a:pPr/>
                <a14:m>
                  <m:oMathPara xmlns:m="http://schemas.openxmlformats.org/officeDocument/2006/math">
                    <m:oMathParaPr>
                      <m:jc m:val="centerGroup"/>
                    </m:oMathParaPr>
                    <m:oMath xmlns:m="http://schemas.openxmlformats.org/officeDocument/2006/math">
                      <m:r>
                        <a:rPr lang="en-US" sz="2400" i="1">
                          <a:latin typeface="Cambria Math"/>
                        </a:rPr>
                        <m:t>0=</m:t>
                      </m:r>
                      <m:sSup>
                        <m:sSupPr>
                          <m:ctrlPr>
                            <a:rPr lang="en-US" sz="2400" i="1">
                              <a:latin typeface="Cambria Math"/>
                            </a:rPr>
                          </m:ctrlPr>
                        </m:sSupPr>
                        <m:e>
                          <m:r>
                            <a:rPr lang="en-US" sz="2400" i="1">
                              <a:latin typeface="Cambria Math"/>
                            </a:rPr>
                            <m:t>𝐼</m:t>
                          </m:r>
                        </m:e>
                        <m:sup>
                          <m:r>
                            <a:rPr lang="en-US" sz="2400" i="1">
                              <a:latin typeface="Cambria Math"/>
                            </a:rPr>
                            <m:t>′</m:t>
                          </m:r>
                        </m:sup>
                      </m:sSup>
                      <m:d>
                        <m:dPr>
                          <m:ctrlPr>
                            <a:rPr lang="en-US" sz="2400" i="1">
                              <a:latin typeface="Cambria Math"/>
                            </a:rPr>
                          </m:ctrlPr>
                        </m:dPr>
                        <m:e>
                          <m:r>
                            <a:rPr lang="en-US" sz="2400" i="1">
                              <a:latin typeface="Cambria Math"/>
                            </a:rPr>
                            <m:t>0</m:t>
                          </m:r>
                        </m:e>
                      </m:d>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𝑥</m:t>
                              </m:r>
                            </m:e>
                            <m:sub>
                              <m:r>
                                <a:rPr lang="en-US" sz="2400" i="1">
                                  <a:latin typeface="Cambria Math"/>
                                </a:rPr>
                                <m:t>1</m:t>
                              </m:r>
                            </m:sub>
                          </m:sSub>
                        </m:sub>
                        <m:sup>
                          <m:sSub>
                            <m:sSubPr>
                              <m:ctrlPr>
                                <a:rPr lang="en-US" sz="2400" i="1">
                                  <a:latin typeface="Cambria Math"/>
                                </a:rPr>
                              </m:ctrlPr>
                            </m:sSubPr>
                            <m:e>
                              <m:r>
                                <a:rPr lang="en-US" sz="2400" i="1">
                                  <a:latin typeface="Cambria Math"/>
                                </a:rPr>
                                <m:t>𝑥</m:t>
                              </m:r>
                            </m:e>
                            <m:sub>
                              <m:r>
                                <a:rPr lang="en-US" sz="2400" i="1">
                                  <a:latin typeface="Cambria Math"/>
                                </a:rPr>
                                <m:t>2</m:t>
                              </m:r>
                            </m:sub>
                          </m:sSub>
                        </m:sup>
                        <m:e>
                          <m:d>
                            <m:dPr>
                              <m:begChr m:val="["/>
                              <m:endChr m:val="]"/>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e>
                                  </m:d>
                                </m:num>
                                <m:den>
                                  <m:r>
                                    <a:rPr lang="en-US" sz="2400" i="1">
                                      <a:latin typeface="Cambria Math"/>
                                    </a:rPr>
                                    <m:t>𝜕</m:t>
                                  </m:r>
                                  <m:r>
                                    <a:rPr lang="en-US" sz="2400" i="1">
                                      <a:latin typeface="Cambria Math"/>
                                    </a:rPr>
                                    <m:t>𝑦</m:t>
                                  </m:r>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d>
                                        <m:dPr>
                                          <m:ctrlPr>
                                            <a:rPr lang="en-US" sz="2400" i="1">
                                              <a:latin typeface="Cambria Math"/>
                                            </a:rPr>
                                          </m:ctrlPr>
                                        </m:dPr>
                                        <m:e>
                                          <m:r>
                                            <a:rPr lang="en-US" sz="2400" i="1">
                                              <a:latin typeface="Cambria Math"/>
                                            </a:rPr>
                                            <m:t>𝑥</m:t>
                                          </m:r>
                                          <m:r>
                                            <a:rPr lang="en-US" sz="2400" i="1">
                                              <a:latin typeface="Cambria Math"/>
                                            </a:rPr>
                                            <m:t>,</m:t>
                                          </m:r>
                                          <m:r>
                                            <a:rPr lang="en-US" sz="2400" i="1">
                                              <a:latin typeface="Cambria Math"/>
                                            </a:rPr>
                                            <m:t>𝑦</m:t>
                                          </m:r>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e>
                                      </m:d>
                                    </m:num>
                                    <m:den>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den>
                                  </m:f>
                                </m:e>
                              </m:d>
                            </m:e>
                          </m:d>
                          <m:r>
                            <a:rPr lang="en-US" sz="2400" i="1">
                              <a:latin typeface="Cambria Math"/>
                            </a:rPr>
                            <m:t>𝜂</m:t>
                          </m:r>
                          <m:r>
                            <a:rPr lang="en-US" sz="2400" i="1">
                              <a:latin typeface="Cambria Math"/>
                            </a:rPr>
                            <m:t>(</m:t>
                          </m:r>
                          <m:r>
                            <a:rPr lang="en-US" sz="2400" i="1">
                              <a:latin typeface="Cambria Math"/>
                            </a:rPr>
                            <m:t>𝑥</m:t>
                          </m:r>
                          <m:r>
                            <a:rPr lang="en-US" sz="2400" i="1">
                              <a:latin typeface="Cambria Math"/>
                            </a:rPr>
                            <m:t>)</m:t>
                          </m:r>
                          <m:r>
                            <a:rPr lang="en-US" sz="2400" i="1">
                              <a:latin typeface="Cambria Math"/>
                            </a:rPr>
                            <m:t>𝑑𝑥</m:t>
                          </m:r>
                        </m:e>
                      </m:nary>
                    </m:oMath>
                  </m:oMathPara>
                </a14:m>
                <a:endParaRPr lang="en-US" sz="2400" dirty="0"/>
              </a:p>
              <a:p>
                <a:r>
                  <a:rPr lang="en-US" sz="2400" dirty="0"/>
                  <a:t>Since </a:t>
                </a:r>
                <a14:m>
                  <m:oMath xmlns:m="http://schemas.openxmlformats.org/officeDocument/2006/math">
                    <m:r>
                      <a:rPr lang="en-US" sz="2400" i="1">
                        <a:latin typeface="Cambria Math"/>
                      </a:rPr>
                      <m:t>𝜂</m:t>
                    </m:r>
                    <m:r>
                      <a:rPr lang="en-US" sz="2400" i="1">
                        <a:latin typeface="Cambria Math"/>
                      </a:rPr>
                      <m:t>(</m:t>
                    </m:r>
                    <m:r>
                      <a:rPr lang="en-US" sz="2400" i="1">
                        <a:latin typeface="Cambria Math"/>
                      </a:rPr>
                      <m:t>𝑥</m:t>
                    </m:r>
                    <m:r>
                      <a:rPr lang="en-US" sz="2400" i="1">
                        <a:latin typeface="Cambria Math"/>
                      </a:rPr>
                      <m:t>)</m:t>
                    </m:r>
                  </m:oMath>
                </a14:m>
                <a:r>
                  <a:rPr lang="en-US" sz="2400" dirty="0"/>
                  <a:t> is arbitrary</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acc>
                            <m:accPr>
                              <m:chr m:val="̅"/>
                              <m:ctrlPr>
                                <a:rPr lang="en-US" sz="2400" i="1">
                                  <a:latin typeface="Cambria Math"/>
                                </a:rPr>
                              </m:ctrlPr>
                            </m:accPr>
                            <m:e>
                              <m:r>
                                <a:rPr lang="en-US" sz="2400" i="1">
                                  <a:latin typeface="Cambria Math"/>
                                </a:rPr>
                                <m:t>𝑦</m:t>
                              </m:r>
                            </m:e>
                          </m:acc>
                        </m:den>
                      </m:f>
                      <m:r>
                        <a:rPr lang="en-US" sz="2400" i="1">
                          <a:latin typeface="Cambria Math"/>
                        </a:rPr>
                        <m:t>−</m:t>
                      </m:r>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sSup>
                                <m:sSupPr>
                                  <m:ctrlPr>
                                    <a:rPr lang="en-US" sz="2400" i="1">
                                      <a:latin typeface="Cambria Math"/>
                                    </a:rPr>
                                  </m:ctrlPr>
                                </m:sSupPr>
                                <m:e>
                                  <m:acc>
                                    <m:accPr>
                                      <m:chr m:val="̅"/>
                                      <m:ctrlPr>
                                        <a:rPr lang="en-US" sz="2400" i="1">
                                          <a:latin typeface="Cambria Math"/>
                                        </a:rPr>
                                      </m:ctrlPr>
                                    </m:accPr>
                                    <m:e>
                                      <m:r>
                                        <a:rPr lang="en-US" sz="2400" i="1">
                                          <a:latin typeface="Cambria Math"/>
                                        </a:rPr>
                                        <m:t>𝑦</m:t>
                                      </m:r>
                                    </m:e>
                                  </m:acc>
                                </m:e>
                                <m:sup>
                                  <m:r>
                                    <a:rPr lang="en-US" sz="2400" i="1">
                                      <a:latin typeface="Cambria Math"/>
                                    </a:rPr>
                                    <m:t>′</m:t>
                                  </m:r>
                                </m:sup>
                              </m:sSup>
                            </m:den>
                          </m:f>
                        </m:e>
                      </m:d>
                      <m:r>
                        <a:rPr lang="en-US" sz="2400" i="1">
                          <a:latin typeface="Cambria Math"/>
                        </a:rPr>
                        <m:t>=0.</m:t>
                      </m:r>
                    </m:oMath>
                  </m:oMathPara>
                </a14:m>
                <a:endParaRPr lang="en-US" sz="2400" dirty="0"/>
              </a:p>
              <a:p>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609600" y="990600"/>
                <a:ext cx="7772400" cy="4677371"/>
              </a:xfrm>
              <a:prstGeom prst="rect">
                <a:avLst/>
              </a:prstGeom>
              <a:blipFill rotWithShape="1">
                <a:blip r:embed="rId2"/>
                <a:stretch>
                  <a:fillRect l="-1176"/>
                </a:stretch>
              </a:blipFill>
            </p:spPr>
            <p:txBody>
              <a:bodyPr/>
              <a:lstStyle/>
              <a:p>
                <a:r>
                  <a:rPr lang="en-US">
                    <a:noFill/>
                  </a:rPr>
                  <a:t> </a:t>
                </a:r>
              </a:p>
            </p:txBody>
          </p:sp>
        </mc:Fallback>
      </mc:AlternateContent>
    </p:spTree>
    <p:extLst>
      <p:ext uri="{BB962C8B-B14F-4D97-AF65-F5344CB8AC3E}">
        <p14:creationId xmlns:p14="http://schemas.microsoft.com/office/powerpoint/2010/main" val="1719230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90600" y="2378873"/>
                <a:ext cx="7543800" cy="2400272"/>
              </a:xfrm>
              <a:prstGeom prst="rect">
                <a:avLst/>
              </a:prstGeom>
            </p:spPr>
            <p:txBody>
              <a:bodyPr wrap="square">
                <a:spAutoFit/>
              </a:bodyPr>
              <a:lstStyle/>
              <a:p>
                <a:pPr algn="just"/>
                <a:r>
                  <a:rPr lang="en-US" sz="2400" dirty="0"/>
                  <a:t>We have thus established that the equation </a:t>
                </a:r>
                <a14:m>
                  <m:oMath xmlns:m="http://schemas.openxmlformats.org/officeDocument/2006/math">
                    <m:r>
                      <a:rPr lang="en-US" sz="2400" i="1">
                        <a:latin typeface="Cambria Math"/>
                      </a:rPr>
                      <m:t>𝑦</m:t>
                    </m:r>
                    <m:r>
                      <a:rPr lang="en-US" sz="2400" i="1">
                        <a:latin typeface="Cambria Math"/>
                      </a:rPr>
                      <m:t>=</m:t>
                    </m:r>
                    <m:acc>
                      <m:accPr>
                        <m:chr m:val="̅"/>
                        <m:ctrlPr>
                          <a:rPr lang="en-US" sz="2400" i="1">
                            <a:latin typeface="Cambria Math"/>
                          </a:rPr>
                        </m:ctrlPr>
                      </m:accPr>
                      <m:e>
                        <m:r>
                          <a:rPr lang="en-US" sz="2400" i="1">
                            <a:latin typeface="Cambria Math"/>
                          </a:rPr>
                          <m:t>𝑦</m:t>
                        </m:r>
                      </m:e>
                    </m:acc>
                    <m:r>
                      <a:rPr lang="en-US" sz="2400" i="1">
                        <a:latin typeface="Cambria Math"/>
                      </a:rPr>
                      <m:t>(</m:t>
                    </m:r>
                    <m:r>
                      <a:rPr lang="en-US" sz="2400" i="1">
                        <a:latin typeface="Cambria Math"/>
                      </a:rPr>
                      <m:t>𝑥</m:t>
                    </m:r>
                    <m:r>
                      <a:rPr lang="en-US" sz="2400" i="1">
                        <a:latin typeface="Cambria Math"/>
                      </a:rPr>
                      <m:t>)</m:t>
                    </m:r>
                  </m:oMath>
                </a14:m>
                <a:r>
                  <a:rPr lang="en-US" sz="2400" dirty="0"/>
                  <a:t> of the curve </a:t>
                </a:r>
                <a14:m>
                  <m:oMath xmlns:m="http://schemas.openxmlformats.org/officeDocument/2006/math">
                    <m:acc>
                      <m:accPr>
                        <m:chr m:val="̅"/>
                        <m:ctrlPr>
                          <a:rPr lang="en-US" sz="2400" i="1">
                            <a:latin typeface="Cambria Math"/>
                          </a:rPr>
                        </m:ctrlPr>
                      </m:accPr>
                      <m:e>
                        <m:r>
                          <a:rPr lang="en-US" sz="2400" i="1">
                            <a:latin typeface="Cambria Math"/>
                          </a:rPr>
                          <m:t>𝐶</m:t>
                        </m:r>
                      </m:e>
                    </m:acc>
                  </m:oMath>
                </a14:m>
                <a:r>
                  <a:rPr lang="en-US" sz="2400" dirty="0"/>
                  <a:t> along which </a:t>
                </a:r>
                <a14:m>
                  <m:oMath xmlns:m="http://schemas.openxmlformats.org/officeDocument/2006/math">
                    <m:r>
                      <a:rPr lang="en-US" sz="2400" i="1">
                        <a:latin typeface="Cambria Math"/>
                      </a:rPr>
                      <m:t>𝐼</m:t>
                    </m:r>
                  </m:oMath>
                </a14:m>
                <a:r>
                  <a:rPr lang="en-US" sz="2400" dirty="0"/>
                  <a:t> is stationary is given by solution of the equation</a:t>
                </a:r>
              </a:p>
              <a:p>
                <a:pPr algn="just"/>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𝑑</m:t>
                          </m:r>
                        </m:num>
                        <m:den>
                          <m:r>
                            <a:rPr lang="en-US" sz="2400" i="1">
                              <a:latin typeface="Cambria Math"/>
                            </a:rPr>
                            <m:t>𝑑𝑥</m:t>
                          </m:r>
                        </m:den>
                      </m:f>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sSup>
                                <m:sSupPr>
                                  <m:ctrlPr>
                                    <a:rPr lang="en-US" sz="2400" i="1">
                                      <a:latin typeface="Cambria Math"/>
                                    </a:rPr>
                                  </m:ctrlPr>
                                </m:sSupPr>
                                <m:e>
                                  <m:r>
                                    <a:rPr lang="en-US" sz="2400" i="1">
                                      <a:latin typeface="Cambria Math"/>
                                    </a:rPr>
                                    <m:t>𝑦</m:t>
                                  </m:r>
                                </m:e>
                                <m:sup>
                                  <m:r>
                                    <a:rPr lang="en-US" sz="2400" i="1">
                                      <a:latin typeface="Cambria Math"/>
                                    </a:rPr>
                                    <m:t>′</m:t>
                                  </m:r>
                                </m:sup>
                              </m:sSup>
                            </m:den>
                          </m:f>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𝑓</m:t>
                          </m:r>
                        </m:num>
                        <m:den>
                          <m:r>
                            <a:rPr lang="en-US" sz="2400" i="1">
                              <a:latin typeface="Cambria Math"/>
                            </a:rPr>
                            <m:t>𝜕</m:t>
                          </m:r>
                          <m:r>
                            <a:rPr lang="en-US" sz="2400" i="1">
                              <a:latin typeface="Cambria Math"/>
                            </a:rPr>
                            <m:t>𝑦</m:t>
                          </m:r>
                        </m:den>
                      </m:f>
                      <m:r>
                        <a:rPr lang="en-US" sz="2400" i="1">
                          <a:latin typeface="Cambria Math"/>
                        </a:rPr>
                        <m:t>=0</m:t>
                      </m:r>
                    </m:oMath>
                  </m:oMathPara>
                </a14:m>
                <a:endParaRPr lang="en-US" sz="2400" dirty="0"/>
              </a:p>
              <a:p>
                <a:pPr algn="just"/>
                <a:r>
                  <a:rPr lang="en-US" sz="2400" dirty="0"/>
                  <a:t>This equation is known as the </a:t>
                </a:r>
                <a:r>
                  <a:rPr lang="en-US" sz="2400" b="1" dirty="0"/>
                  <a:t>Euler-Lagrange equation</a:t>
                </a:r>
                <a:r>
                  <a:rPr lang="en-US" sz="2400" dirty="0"/>
                  <a:t>.</a:t>
                </a:r>
              </a:p>
            </p:txBody>
          </p:sp>
        </mc:Choice>
        <mc:Fallback xmlns="">
          <p:sp>
            <p:nvSpPr>
              <p:cNvPr id="2" name="Rectangle 1"/>
              <p:cNvSpPr>
                <a:spLocks noRot="1" noChangeAspect="1" noMove="1" noResize="1" noEditPoints="1" noAdjustHandles="1" noChangeArrowheads="1" noChangeShapeType="1" noTextEdit="1"/>
              </p:cNvSpPr>
              <p:nvPr/>
            </p:nvSpPr>
            <p:spPr>
              <a:xfrm>
                <a:off x="990600" y="2378873"/>
                <a:ext cx="7543800" cy="2400272"/>
              </a:xfrm>
              <a:prstGeom prst="rect">
                <a:avLst/>
              </a:prstGeom>
              <a:blipFill rotWithShape="1">
                <a:blip r:embed="rId2"/>
                <a:stretch>
                  <a:fillRect l="-1293" t="-2030" r="-1213" b="-4822"/>
                </a:stretch>
              </a:blipFill>
            </p:spPr>
            <p:txBody>
              <a:bodyPr/>
              <a:lstStyle/>
              <a:p>
                <a:r>
                  <a:rPr lang="en-US">
                    <a:noFill/>
                  </a:rPr>
                  <a:t> </a:t>
                </a:r>
              </a:p>
            </p:txBody>
          </p:sp>
        </mc:Fallback>
      </mc:AlternateContent>
    </p:spTree>
    <p:extLst>
      <p:ext uri="{BB962C8B-B14F-4D97-AF65-F5344CB8AC3E}">
        <p14:creationId xmlns:p14="http://schemas.microsoft.com/office/powerpoint/2010/main" val="106075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Hamilton’s Principle</a:t>
            </a:r>
            <a:endParaRPr lang="en-US" dirty="0"/>
          </a:p>
        </p:txBody>
      </p:sp>
      <mc:AlternateContent xmlns:mc="http://schemas.openxmlformats.org/markup-compatibility/2006" xmlns:a14="http://schemas.microsoft.com/office/drawing/2010/main">
        <mc:Choice Requires="a14">
          <p:sp>
            <p:nvSpPr>
              <p:cNvPr id="3" name="Rectangle 2"/>
              <p:cNvSpPr/>
              <p:nvPr/>
            </p:nvSpPr>
            <p:spPr>
              <a:xfrm>
                <a:off x="685800" y="1574175"/>
                <a:ext cx="7543800" cy="3912225"/>
              </a:xfrm>
              <a:prstGeom prst="rect">
                <a:avLst/>
              </a:prstGeom>
            </p:spPr>
            <p:txBody>
              <a:bodyPr wrap="square">
                <a:spAutoFit/>
              </a:bodyPr>
              <a:lstStyle/>
              <a:p>
                <a:pPr algn="just"/>
                <a:r>
                  <a:rPr lang="en-US" sz="2400" dirty="0"/>
                  <a:t>The motion of a conservative </a:t>
                </a:r>
                <a:r>
                  <a:rPr lang="en-US" sz="2400" dirty="0" err="1"/>
                  <a:t>holonomic</a:t>
                </a:r>
                <a:r>
                  <a:rPr lang="en-US" sz="2400" dirty="0"/>
                  <a:t> dynamical system from time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to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oMath>
                </a14:m>
                <a:r>
                  <a:rPr lang="en-US" sz="2400" dirty="0"/>
                  <a:t> is such that the line integral</a:t>
                </a:r>
              </a:p>
              <a:p>
                <a:pPr algn="just"/>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𝑡</m:t>
                              </m:r>
                            </m:e>
                            <m:sub>
                              <m:r>
                                <a:rPr lang="en-US" sz="2400" i="1">
                                  <a:latin typeface="Cambria Math"/>
                                </a:rPr>
                                <m:t>0</m:t>
                              </m:r>
                            </m:sub>
                          </m:sSub>
                        </m:sub>
                        <m:sup>
                          <m:sSub>
                            <m:sSubPr>
                              <m:ctrlPr>
                                <a:rPr lang="en-US" sz="2400" i="1">
                                  <a:latin typeface="Cambria Math"/>
                                </a:rPr>
                              </m:ctrlPr>
                            </m:sSubPr>
                            <m:e>
                              <m:r>
                                <a:rPr lang="en-US" sz="2400" i="1">
                                  <a:latin typeface="Cambria Math"/>
                                </a:rPr>
                                <m:t>𝑡</m:t>
                              </m:r>
                            </m:e>
                            <m:sub>
                              <m:r>
                                <a:rPr lang="en-US" sz="2400" i="1">
                                  <a:latin typeface="Cambria Math"/>
                                </a:rPr>
                                <m:t>1</m:t>
                              </m:r>
                            </m:sub>
                          </m:sSub>
                        </m:sup>
                        <m:e>
                          <m:r>
                            <a:rPr lang="en-US" sz="2400" i="1">
                              <a:latin typeface="Cambria Math"/>
                            </a:rPr>
                            <m:t>𝐿𝑑𝑡</m:t>
                          </m:r>
                        </m:e>
                      </m:nary>
                    </m:oMath>
                  </m:oMathPara>
                </a14:m>
                <a:endParaRPr lang="en-US" sz="2400" dirty="0"/>
              </a:p>
              <a:p>
                <a:pPr algn="just"/>
                <a:r>
                  <a:rPr lang="en-US" sz="2400" dirty="0"/>
                  <a:t>i</a:t>
                </a:r>
                <a:r>
                  <a:rPr lang="en-US" sz="2400" dirty="0" smtClean="0"/>
                  <a:t>s </a:t>
                </a:r>
                <a:r>
                  <a:rPr lang="en-US" sz="2400" dirty="0" err="1"/>
                  <a:t>extremum</a:t>
                </a:r>
                <a:r>
                  <a:rPr lang="en-US" sz="2400" dirty="0"/>
                  <a:t> for the actual path known as compared to the neighboring paths, that have the same terminal points. Therefore, the Hamiltonian’s principle states that out of all possible paths by which a point travels from a position at time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to another point,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oMath>
                </a14:m>
                <a:r>
                  <a:rPr lang="en-US" sz="2400" dirty="0"/>
                  <a:t>. It actually travels along a path for which the integral has an extreme value</a:t>
                </a:r>
                <a:r>
                  <a:rPr lang="en-US" sz="2400" dirty="0" smtClean="0"/>
                  <a:t>.</a:t>
                </a:r>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685800" y="1574175"/>
                <a:ext cx="7543800" cy="3912225"/>
              </a:xfrm>
              <a:prstGeom prst="rect">
                <a:avLst/>
              </a:prstGeom>
              <a:blipFill rotWithShape="1">
                <a:blip r:embed="rId2"/>
                <a:stretch>
                  <a:fillRect l="-1293" t="-1246" r="-1213" b="-2492"/>
                </a:stretch>
              </a:blipFill>
            </p:spPr>
            <p:txBody>
              <a:bodyPr/>
              <a:lstStyle/>
              <a:p>
                <a:r>
                  <a:rPr lang="en-US">
                    <a:noFill/>
                  </a:rPr>
                  <a:t> </a:t>
                </a:r>
              </a:p>
            </p:txBody>
          </p:sp>
        </mc:Fallback>
      </mc:AlternateContent>
    </p:spTree>
    <p:extLst>
      <p:ext uri="{BB962C8B-B14F-4D97-AF65-F5344CB8AC3E}">
        <p14:creationId xmlns:p14="http://schemas.microsoft.com/office/powerpoint/2010/main" val="164830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066800" y="2057400"/>
                <a:ext cx="7391400" cy="2103140"/>
              </a:xfrm>
              <a:prstGeom prst="rect">
                <a:avLst/>
              </a:prstGeom>
            </p:spPr>
            <p:txBody>
              <a:bodyPr wrap="square">
                <a:spAutoFit/>
              </a:bodyPr>
              <a:lstStyle/>
              <a:p>
                <a:pPr algn="just"/>
                <a:r>
                  <a:rPr lang="en-US" sz="2400" dirty="0"/>
                  <a:t>Hence the motion is such that the variations of the line integral </a:t>
                </a:r>
                <a14:m>
                  <m:oMath xmlns:m="http://schemas.openxmlformats.org/officeDocument/2006/math">
                    <m:r>
                      <a:rPr lang="en-US" sz="2400" i="1">
                        <a:latin typeface="Cambria Math"/>
                      </a:rPr>
                      <m:t>𝐼</m:t>
                    </m:r>
                  </m:oMath>
                </a14:m>
                <a:r>
                  <a:rPr lang="en-US" sz="2400" dirty="0"/>
                  <a:t> for fixed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and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oMath>
                </a14:m>
                <a:r>
                  <a:rPr lang="en-US" sz="2400" dirty="0"/>
                  <a:t> is zero, i.e.,</a:t>
                </a:r>
                <a14:m>
                  <m:oMath xmlns:m="http://schemas.openxmlformats.org/officeDocument/2006/math">
                    <m:r>
                      <a:rPr lang="en-US" sz="2400" i="1">
                        <a:latin typeface="Cambria Math"/>
                      </a:rPr>
                      <m:t>𝛿</m:t>
                    </m:r>
                    <m:r>
                      <a:rPr lang="en-US" sz="2400" i="1">
                        <a:latin typeface="Cambria Math"/>
                      </a:rPr>
                      <m:t>𝐼</m:t>
                    </m:r>
                    <m:r>
                      <a:rPr lang="en-US" sz="2400" i="1">
                        <a:latin typeface="Cambria Math"/>
                      </a:rPr>
                      <m:t>=0</m:t>
                    </m:r>
                  </m:oMath>
                </a14:m>
                <a:r>
                  <a:rPr lang="en-US" sz="2400" dirty="0"/>
                  <a:t>. Therefore</a:t>
                </a:r>
              </a:p>
              <a:p>
                <a:pPr algn="just"/>
                <a14:m>
                  <m:oMathPara xmlns:m="http://schemas.openxmlformats.org/officeDocument/2006/math">
                    <m:oMathParaPr>
                      <m:jc m:val="centerGroup"/>
                    </m:oMathParaPr>
                    <m:oMath xmlns:m="http://schemas.openxmlformats.org/officeDocument/2006/math">
                      <m:r>
                        <a:rPr lang="en-US" sz="2400" i="1">
                          <a:latin typeface="Cambria Math"/>
                        </a:rPr>
                        <m:t>𝐼</m:t>
                      </m:r>
                      <m:r>
                        <a:rPr lang="en-US" sz="2400" i="1">
                          <a:latin typeface="Cambria Math"/>
                        </a:rPr>
                        <m:t>=</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𝑡</m:t>
                              </m:r>
                            </m:e>
                            <m:sub>
                              <m:r>
                                <a:rPr lang="en-US" sz="2400" i="1">
                                  <a:latin typeface="Cambria Math"/>
                                </a:rPr>
                                <m:t>0</m:t>
                              </m:r>
                            </m:sub>
                          </m:sSub>
                        </m:sub>
                        <m:sup>
                          <m:sSub>
                            <m:sSubPr>
                              <m:ctrlPr>
                                <a:rPr lang="en-US" sz="2400" i="1">
                                  <a:latin typeface="Cambria Math"/>
                                </a:rPr>
                              </m:ctrlPr>
                            </m:sSubPr>
                            <m:e>
                              <m:r>
                                <a:rPr lang="en-US" sz="2400" i="1">
                                  <a:latin typeface="Cambria Math"/>
                                </a:rPr>
                                <m:t>𝑡</m:t>
                              </m:r>
                            </m:e>
                            <m:sub>
                              <m:r>
                                <a:rPr lang="en-US" sz="2400" i="1">
                                  <a:latin typeface="Cambria Math"/>
                                </a:rPr>
                                <m:t>1</m:t>
                              </m:r>
                            </m:sub>
                          </m:sSub>
                        </m:sup>
                        <m:e>
                          <m:r>
                            <a:rPr lang="en-US" sz="2400" i="1">
                              <a:latin typeface="Cambria Math"/>
                            </a:rPr>
                            <m:t>𝐿𝑑𝑡</m:t>
                          </m:r>
                        </m:e>
                      </m:nary>
                      <m:r>
                        <a:rPr lang="en-US" sz="2400" i="1">
                          <a:latin typeface="Cambria Math"/>
                        </a:rPr>
                        <m:t>=0</m:t>
                      </m:r>
                    </m:oMath>
                  </m:oMathPara>
                </a14:m>
                <a:endParaRPr lang="en-US" sz="2400" dirty="0"/>
              </a:p>
              <a:p>
                <a:pPr algn="just"/>
                <a:r>
                  <a:rPr lang="en-US" sz="2400" dirty="0"/>
                  <a:t>Where </a:t>
                </a:r>
                <a14:m>
                  <m:oMath xmlns:m="http://schemas.openxmlformats.org/officeDocument/2006/math">
                    <m:r>
                      <a:rPr lang="en-US" sz="2400" i="1">
                        <a:latin typeface="Cambria Math"/>
                      </a:rPr>
                      <m:t>𝐿</m:t>
                    </m:r>
                    <m:r>
                      <a:rPr lang="en-US" sz="2400" i="1">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𝑛</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1</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2</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𝑛</m:t>
                        </m:r>
                      </m:sub>
                    </m:sSub>
                    <m:r>
                      <a:rPr lang="en-US" sz="2400" i="1">
                        <a:latin typeface="Cambria Math"/>
                      </a:rPr>
                      <m:t>)</m:t>
                    </m:r>
                  </m:oMath>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1066800" y="2057400"/>
                <a:ext cx="7391400" cy="2103140"/>
              </a:xfrm>
              <a:prstGeom prst="rect">
                <a:avLst/>
              </a:prstGeom>
              <a:blipFill rotWithShape="1">
                <a:blip r:embed="rId2"/>
                <a:stretch>
                  <a:fillRect l="-1237" t="-2319" r="-1154" b="-3768"/>
                </a:stretch>
              </a:blipFill>
            </p:spPr>
            <p:txBody>
              <a:bodyPr/>
              <a:lstStyle/>
              <a:p>
                <a:r>
                  <a:rPr lang="en-US">
                    <a:noFill/>
                  </a:rPr>
                  <a:t> </a:t>
                </a:r>
              </a:p>
            </p:txBody>
          </p:sp>
        </mc:Fallback>
      </mc:AlternateContent>
    </p:spTree>
    <p:extLst>
      <p:ext uri="{BB962C8B-B14F-4D97-AF65-F5344CB8AC3E}">
        <p14:creationId xmlns:p14="http://schemas.microsoft.com/office/powerpoint/2010/main" val="1217740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Generating Function Approach</a:t>
            </a:r>
            <a:endParaRPr lang="en-US" dirty="0"/>
          </a:p>
        </p:txBody>
      </p:sp>
      <mc:AlternateContent xmlns:mc="http://schemas.openxmlformats.org/markup-compatibility/2006" xmlns:a14="http://schemas.microsoft.com/office/drawing/2010/main">
        <mc:Choice Requires="a14">
          <p:sp>
            <p:nvSpPr>
              <p:cNvPr id="3" name="TextBox 2"/>
              <p:cNvSpPr txBox="1"/>
              <p:nvPr/>
            </p:nvSpPr>
            <p:spPr>
              <a:xfrm>
                <a:off x="990600" y="1676400"/>
                <a:ext cx="7391400" cy="4614853"/>
              </a:xfrm>
              <a:prstGeom prst="rect">
                <a:avLst/>
              </a:prstGeom>
              <a:noFill/>
            </p:spPr>
            <p:txBody>
              <a:bodyPr wrap="square" rtlCol="0">
                <a:spAutoFit/>
              </a:bodyPr>
              <a:lstStyle/>
              <a:p>
                <a:pPr algn="just"/>
                <a:r>
                  <a:rPr lang="en-US" sz="2400" dirty="0" smtClean="0"/>
                  <a:t>To </a:t>
                </a:r>
                <a:r>
                  <a:rPr lang="en-US" sz="2400" i="1" dirty="0"/>
                  <a:t>guarantee</a:t>
                </a:r>
                <a:r>
                  <a:rPr lang="en-US" sz="2400" dirty="0"/>
                  <a:t> a valid transformation between </a:t>
                </a:r>
                <a14:m>
                  <m:oMath xmlns:m="http://schemas.openxmlformats.org/officeDocument/2006/math">
                    <m:r>
                      <a:rPr lang="en-US" sz="2400" i="1">
                        <a:latin typeface="Cambria Math"/>
                      </a:rPr>
                      <m:t>(</m:t>
                    </m:r>
                    <m:r>
                      <a:rPr lang="en-US" sz="2400" b="1" i="1">
                        <a:latin typeface="Cambria Math"/>
                      </a:rPr>
                      <m:t>𝒒</m:t>
                    </m:r>
                    <m:r>
                      <a:rPr lang="en-US" sz="2400" i="1">
                        <a:latin typeface="Cambria Math"/>
                      </a:rPr>
                      <m:t>,</m:t>
                    </m:r>
                    <m:r>
                      <a:rPr lang="en-US" sz="2400" b="1" i="1">
                        <a:latin typeface="Cambria Math"/>
                      </a:rPr>
                      <m:t>𝒑</m:t>
                    </m:r>
                    <m:r>
                      <a:rPr lang="en-US" sz="2400" i="1">
                        <a:latin typeface="Cambria Math"/>
                      </a:rPr>
                      <m:t>,</m:t>
                    </m:r>
                    <m:r>
                      <a:rPr lang="en-US" sz="2400" i="1">
                        <a:latin typeface="Cambria Math"/>
                      </a:rPr>
                      <m:t>𝐻</m:t>
                    </m:r>
                    <m:r>
                      <a:rPr lang="en-US" sz="2400" i="1">
                        <a:latin typeface="Cambria Math"/>
                      </a:rPr>
                      <m:t>)</m:t>
                    </m:r>
                  </m:oMath>
                </a14:m>
                <a:r>
                  <a:rPr lang="en-US" sz="2400" dirty="0"/>
                  <a:t> and </a:t>
                </a:r>
                <a14:m>
                  <m:oMath xmlns:m="http://schemas.openxmlformats.org/officeDocument/2006/math">
                    <m:r>
                      <a:rPr lang="en-US" sz="2400" i="1">
                        <a:latin typeface="Cambria Math"/>
                      </a:rPr>
                      <m:t>(</m:t>
                    </m:r>
                    <m:r>
                      <a:rPr lang="en-US" sz="2400" b="1" i="1">
                        <a:latin typeface="Cambria Math"/>
                      </a:rPr>
                      <m:t>𝑸</m:t>
                    </m:r>
                    <m:r>
                      <a:rPr lang="en-US" sz="2400" i="1">
                        <a:latin typeface="Cambria Math"/>
                      </a:rPr>
                      <m:t>,</m:t>
                    </m:r>
                    <m:r>
                      <a:rPr lang="en-US" sz="2400" b="1" i="1">
                        <a:latin typeface="Cambria Math"/>
                      </a:rPr>
                      <m:t>𝑷</m:t>
                    </m:r>
                    <m:r>
                      <a:rPr lang="en-US" sz="2400" i="1">
                        <a:latin typeface="Cambria Math"/>
                      </a:rPr>
                      <m:t>,</m:t>
                    </m:r>
                    <m:r>
                      <a:rPr lang="en-US" sz="2400" i="1">
                        <a:latin typeface="Cambria Math"/>
                      </a:rPr>
                      <m:t>𝐾</m:t>
                    </m:r>
                    <m:r>
                      <a:rPr lang="en-US" sz="2400" i="1">
                        <a:latin typeface="Cambria Math"/>
                      </a:rPr>
                      <m:t>)</m:t>
                    </m:r>
                  </m:oMath>
                </a14:m>
                <a:r>
                  <a:rPr lang="en-US" sz="2400" dirty="0"/>
                  <a:t>, we may resort to an indirect </a:t>
                </a:r>
                <a:r>
                  <a:rPr lang="en-US" sz="2400" b="1" dirty="0"/>
                  <a:t>generating function</a:t>
                </a:r>
                <a:r>
                  <a:rPr lang="en-US" sz="2400" dirty="0"/>
                  <a:t> approach. Both sets of variables must obey Hamilton's principle. That is the action Integral over the </a:t>
                </a:r>
                <a:r>
                  <a:rPr lang="en-US" sz="2400" dirty="0" err="1"/>
                  <a:t>Lagrangian</a:t>
                </a:r>
                <a:endParaRPr lang="en-US" sz="2400" i="1" dirty="0" smtClean="0"/>
              </a:p>
              <a:p>
                <a:pPr algn="ctr"/>
                <a14:m>
                  <m:oMath xmlns:m="http://schemas.openxmlformats.org/officeDocument/2006/math">
                    <m:sSub>
                      <m:sSubPr>
                        <m:ctrlPr>
                          <a:rPr lang="en-US" sz="2400" i="1">
                            <a:latin typeface="Cambria Math"/>
                          </a:rPr>
                        </m:ctrlPr>
                      </m:sSubPr>
                      <m:e>
                        <m:r>
                          <a:rPr lang="en-US" sz="2400" i="1">
                            <a:latin typeface="Cambria Math"/>
                          </a:rPr>
                          <m:t>𝐿</m:t>
                        </m:r>
                      </m:e>
                      <m:sub>
                        <m:r>
                          <a:rPr lang="en-US" sz="2400" i="1">
                            <a:latin typeface="Cambria Math"/>
                          </a:rPr>
                          <m:t>𝑞𝑝</m:t>
                        </m:r>
                      </m:sub>
                    </m:sSub>
                    <m:r>
                      <a:rPr lang="en-US" sz="2400" b="0" i="1" smtClean="0">
                        <a:latin typeface="Cambria Math"/>
                      </a:rPr>
                      <m:t>=</m:t>
                    </m:r>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𝑝</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r>
                              <a:rPr lang="en-US" sz="2400" i="1">
                                <a:latin typeface="Cambria Math"/>
                              </a:rPr>
                              <m:t>,</m:t>
                            </m:r>
                            <m:r>
                              <a:rPr lang="en-US" sz="2400" i="1">
                                <a:latin typeface="Cambria Math"/>
                              </a:rPr>
                              <m:t>𝑡</m:t>
                            </m:r>
                          </m:e>
                        </m:d>
                      </m:e>
                    </m:nary>
                  </m:oMath>
                </a14:m>
                <a:r>
                  <a:rPr lang="en-US" sz="2400" dirty="0"/>
                  <a:t> </a:t>
                </a:r>
                <a:endParaRPr lang="en-US" sz="2400" dirty="0" smtClean="0"/>
              </a:p>
              <a:p>
                <a:pPr algn="just"/>
                <a:r>
                  <a:rPr lang="en-US" sz="2400" dirty="0" smtClean="0"/>
                  <a:t>and </a:t>
                </a:r>
                <a:endParaRPr lang="en-US" sz="2400" i="1" dirty="0" smtClean="0"/>
              </a:p>
              <a:p>
                <a:pPr algn="ctr"/>
                <a14:m>
                  <m:oMath xmlns:m="http://schemas.openxmlformats.org/officeDocument/2006/math">
                    <m:sSub>
                      <m:sSubPr>
                        <m:ctrlPr>
                          <a:rPr lang="en-US" sz="2400" i="1">
                            <a:latin typeface="Cambria Math"/>
                          </a:rPr>
                        </m:ctrlPr>
                      </m:sSubPr>
                      <m:e>
                        <m:r>
                          <a:rPr lang="en-US" sz="2400" i="1">
                            <a:latin typeface="Cambria Math"/>
                          </a:rPr>
                          <m:t>ℒ</m:t>
                        </m:r>
                      </m:e>
                      <m:sub>
                        <m:r>
                          <a:rPr lang="en-US" sz="2400" i="1">
                            <a:latin typeface="Cambria Math"/>
                          </a:rPr>
                          <m:t>𝑄𝑃</m:t>
                        </m:r>
                      </m:sub>
                    </m:sSub>
                    <m:r>
                      <a:rPr lang="en-US" sz="2400" i="1">
                        <a:latin typeface="Cambria Math"/>
                      </a:rPr>
                      <m:t>=</m:t>
                    </m:r>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𝑃</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𝑄</m:t>
                                </m:r>
                              </m:e>
                            </m:acc>
                          </m:e>
                          <m:sub>
                            <m:r>
                              <a:rPr lang="en-US" sz="2400" i="1">
                                <a:latin typeface="Cambria Math"/>
                              </a:rPr>
                              <m:t>𝑖</m:t>
                            </m:r>
                          </m:sub>
                        </m:sSub>
                        <m:r>
                          <a:rPr lang="en-US" sz="2400" i="1">
                            <a:latin typeface="Cambria Math"/>
                          </a:rPr>
                          <m:t>−</m:t>
                        </m:r>
                        <m:r>
                          <a:rPr lang="en-US" sz="2400" i="1">
                            <a:latin typeface="Cambria Math"/>
                          </a:rPr>
                          <m:t>𝐾</m:t>
                        </m:r>
                        <m:d>
                          <m:dPr>
                            <m:ctrlPr>
                              <a:rPr lang="en-US" sz="2400" i="1">
                                <a:latin typeface="Cambria Math"/>
                              </a:rPr>
                            </m:ctrlPr>
                          </m:dPr>
                          <m:e>
                            <m:r>
                              <a:rPr lang="en-US" sz="2400" i="1">
                                <a:latin typeface="Cambria Math"/>
                              </a:rPr>
                              <m:t>𝑄</m:t>
                            </m:r>
                            <m:r>
                              <a:rPr lang="en-US" sz="2400" i="1">
                                <a:latin typeface="Cambria Math"/>
                              </a:rPr>
                              <m:t>,</m:t>
                            </m:r>
                            <m:r>
                              <a:rPr lang="en-US" sz="2400" i="1">
                                <a:latin typeface="Cambria Math"/>
                              </a:rPr>
                              <m:t>𝑃</m:t>
                            </m:r>
                            <m:r>
                              <a:rPr lang="en-US" sz="2400" i="1">
                                <a:latin typeface="Cambria Math"/>
                              </a:rPr>
                              <m:t>,</m:t>
                            </m:r>
                            <m:r>
                              <a:rPr lang="en-US" sz="2400" i="1">
                                <a:latin typeface="Cambria Math"/>
                              </a:rPr>
                              <m:t>𝑡</m:t>
                            </m:r>
                          </m:e>
                        </m:d>
                      </m:e>
                    </m:nary>
                  </m:oMath>
                </a14:m>
                <a:r>
                  <a:rPr lang="en-US" sz="2400" dirty="0"/>
                  <a:t>  </a:t>
                </a:r>
                <a:endParaRPr lang="en-US" sz="2400" dirty="0" smtClean="0"/>
              </a:p>
              <a:p>
                <a:pPr algn="just"/>
                <a:r>
                  <a:rPr lang="en-US" sz="2400" dirty="0" smtClean="0"/>
                  <a:t>respectively</a:t>
                </a:r>
                <a:r>
                  <a:rPr lang="en-US" sz="2400" dirty="0"/>
                  <a:t>, obtained by the Hamiltonian via ("inverse") Legendre transformation, both must be </a:t>
                </a:r>
                <a:r>
                  <a:rPr lang="en-US" sz="2400" dirty="0" smtClean="0"/>
                  <a:t>stationary.</a:t>
                </a:r>
                <a:endParaRPr lang="en-US" sz="2400" dirty="0"/>
              </a:p>
              <a:p>
                <a:pPr algn="just"/>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990600" y="1676400"/>
                <a:ext cx="7391400" cy="4614853"/>
              </a:xfrm>
              <a:prstGeom prst="rect">
                <a:avLst/>
              </a:prstGeom>
              <a:blipFill rotWithShape="1">
                <a:blip r:embed="rId2"/>
                <a:stretch>
                  <a:fillRect l="-1320" t="-1057" r="-1238"/>
                </a:stretch>
              </a:blipFill>
            </p:spPr>
            <p:txBody>
              <a:bodyPr/>
              <a:lstStyle/>
              <a:p>
                <a:r>
                  <a:rPr lang="en-US">
                    <a:noFill/>
                  </a:rPr>
                  <a:t> </a:t>
                </a:r>
              </a:p>
            </p:txBody>
          </p:sp>
        </mc:Fallback>
      </mc:AlternateContent>
    </p:spTree>
    <p:extLst>
      <p:ext uri="{BB962C8B-B14F-4D97-AF65-F5344CB8AC3E}">
        <p14:creationId xmlns:p14="http://schemas.microsoft.com/office/powerpoint/2010/main" val="4109701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914400" y="811913"/>
                <a:ext cx="7543800" cy="5055487"/>
              </a:xfrm>
              <a:prstGeom prst="rect">
                <a:avLst/>
              </a:prstGeom>
              <a:noFill/>
            </p:spPr>
            <p:txBody>
              <a:bodyPr wrap="square" rtlCol="0">
                <a:spAutoFit/>
              </a:bodyPr>
              <a:lstStyle/>
              <a:p>
                <a:pPr algn="just"/>
                <a:r>
                  <a:rPr lang="en-US" sz="2400" dirty="0"/>
                  <a:t>So</a:t>
                </a:r>
              </a:p>
              <a:p>
                <a:pPr algn="just"/>
                <a14:m>
                  <m:oMathPara xmlns:m="http://schemas.openxmlformats.org/officeDocument/2006/math">
                    <m:oMathParaPr>
                      <m:jc m:val="centerGroup"/>
                    </m:oMathParaPr>
                    <m:oMath xmlns:m="http://schemas.openxmlformats.org/officeDocument/2006/math">
                      <m:r>
                        <a:rPr lang="en-US" sz="2400" i="1">
                          <a:latin typeface="Cambria Math"/>
                        </a:rPr>
                        <m:t>𝛿</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𝑡</m:t>
                              </m:r>
                            </m:e>
                            <m:sub>
                              <m:r>
                                <a:rPr lang="en-US" sz="2400" i="1">
                                  <a:latin typeface="Cambria Math"/>
                                </a:rPr>
                                <m:t>1</m:t>
                              </m:r>
                            </m:sub>
                          </m:sSub>
                        </m:sub>
                        <m:sup>
                          <m:sSub>
                            <m:sSubPr>
                              <m:ctrlPr>
                                <a:rPr lang="en-US" sz="2400" i="1">
                                  <a:latin typeface="Cambria Math"/>
                                </a:rPr>
                              </m:ctrlPr>
                            </m:sSubPr>
                            <m:e>
                              <m:r>
                                <a:rPr lang="en-US" sz="2400" i="1">
                                  <a:latin typeface="Cambria Math"/>
                                </a:rPr>
                                <m:t>𝑡</m:t>
                              </m:r>
                            </m:e>
                            <m:sub>
                              <m:r>
                                <a:rPr lang="en-US" sz="2400" i="1">
                                  <a:latin typeface="Cambria Math"/>
                                </a:rPr>
                                <m:t>2</m:t>
                              </m:r>
                            </m:sub>
                          </m:sSub>
                        </m:sup>
                        <m:e>
                          <m:d>
                            <m:dPr>
                              <m:ctrlPr>
                                <a:rPr lang="en-US" sz="2400" i="1">
                                  <a:latin typeface="Cambria Math"/>
                                </a:rPr>
                              </m:ctrlPr>
                            </m:dPr>
                            <m:e>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𝑝</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r>
                                        <a:rPr lang="en-US" sz="2400" i="1">
                                          <a:latin typeface="Cambria Math"/>
                                        </a:rPr>
                                        <m:t>,</m:t>
                                      </m:r>
                                      <m:r>
                                        <a:rPr lang="en-US" sz="2400" i="1">
                                          <a:latin typeface="Cambria Math"/>
                                        </a:rPr>
                                        <m:t>𝑡</m:t>
                                      </m:r>
                                    </m:e>
                                  </m:d>
                                </m:e>
                              </m:nary>
                            </m:e>
                          </m:d>
                          <m:r>
                            <a:rPr lang="en-US" sz="2400" i="1">
                              <a:latin typeface="Cambria Math"/>
                            </a:rPr>
                            <m:t>𝑑𝑡</m:t>
                          </m:r>
                          <m:r>
                            <a:rPr lang="en-US" sz="2400" i="1">
                              <a:latin typeface="Cambria Math"/>
                            </a:rPr>
                            <m:t>=0</m:t>
                          </m:r>
                        </m:e>
                      </m:nary>
                    </m:oMath>
                  </m:oMathPara>
                </a14:m>
                <a:endParaRPr lang="en-US" sz="2400" dirty="0"/>
              </a:p>
              <a:p>
                <a:pPr algn="just"/>
                <a14:m>
                  <m:oMathPara xmlns:m="http://schemas.openxmlformats.org/officeDocument/2006/math">
                    <m:oMathParaPr>
                      <m:jc m:val="centerGroup"/>
                    </m:oMathParaPr>
                    <m:oMath xmlns:m="http://schemas.openxmlformats.org/officeDocument/2006/math">
                      <m:r>
                        <a:rPr lang="en-US" sz="2400" i="1">
                          <a:latin typeface="Cambria Math"/>
                        </a:rPr>
                        <m:t>𝛿</m:t>
                      </m:r>
                      <m:nary>
                        <m:naryPr>
                          <m:limLoc m:val="subSup"/>
                          <m:ctrlPr>
                            <a:rPr lang="en-US" sz="2400" i="1">
                              <a:latin typeface="Cambria Math"/>
                            </a:rPr>
                          </m:ctrlPr>
                        </m:naryPr>
                        <m:sub>
                          <m:sSub>
                            <m:sSubPr>
                              <m:ctrlPr>
                                <a:rPr lang="en-US" sz="2400" i="1">
                                  <a:latin typeface="Cambria Math"/>
                                </a:rPr>
                              </m:ctrlPr>
                            </m:sSubPr>
                            <m:e>
                              <m:r>
                                <a:rPr lang="en-US" sz="2400" i="1">
                                  <a:latin typeface="Cambria Math"/>
                                </a:rPr>
                                <m:t>𝑡</m:t>
                              </m:r>
                            </m:e>
                            <m:sub>
                              <m:r>
                                <a:rPr lang="en-US" sz="2400" i="1">
                                  <a:latin typeface="Cambria Math"/>
                                </a:rPr>
                                <m:t>1</m:t>
                              </m:r>
                            </m:sub>
                          </m:sSub>
                        </m:sub>
                        <m:sup>
                          <m:sSub>
                            <m:sSubPr>
                              <m:ctrlPr>
                                <a:rPr lang="en-US" sz="2400" i="1">
                                  <a:latin typeface="Cambria Math"/>
                                </a:rPr>
                              </m:ctrlPr>
                            </m:sSubPr>
                            <m:e>
                              <m:r>
                                <a:rPr lang="en-US" sz="2400" i="1">
                                  <a:latin typeface="Cambria Math"/>
                                </a:rPr>
                                <m:t>𝑡</m:t>
                              </m:r>
                            </m:e>
                            <m:sub>
                              <m:r>
                                <a:rPr lang="en-US" sz="2400" i="1">
                                  <a:latin typeface="Cambria Math"/>
                                </a:rPr>
                                <m:t>2</m:t>
                              </m:r>
                            </m:sub>
                          </m:sSub>
                        </m:sup>
                        <m:e>
                          <m:d>
                            <m:dPr>
                              <m:ctrlPr>
                                <a:rPr lang="en-US" sz="2400" i="1">
                                  <a:latin typeface="Cambria Math"/>
                                </a:rPr>
                              </m:ctrlPr>
                            </m:dPr>
                            <m:e>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𝑃</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𝑄</m:t>
                                          </m:r>
                                        </m:e>
                                      </m:acc>
                                    </m:e>
                                    <m:sub>
                                      <m:r>
                                        <a:rPr lang="en-US" sz="2400" i="1">
                                          <a:latin typeface="Cambria Math"/>
                                        </a:rPr>
                                        <m:t>𝑖</m:t>
                                      </m:r>
                                    </m:sub>
                                  </m:sSub>
                                  <m:r>
                                    <a:rPr lang="en-US" sz="2400" i="1">
                                      <a:latin typeface="Cambria Math"/>
                                    </a:rPr>
                                    <m:t>−</m:t>
                                  </m:r>
                                  <m:r>
                                    <a:rPr lang="en-US" sz="2400" i="1">
                                      <a:latin typeface="Cambria Math"/>
                                    </a:rPr>
                                    <m:t>𝐾</m:t>
                                  </m:r>
                                  <m:d>
                                    <m:dPr>
                                      <m:ctrlPr>
                                        <a:rPr lang="en-US" sz="2400" i="1">
                                          <a:latin typeface="Cambria Math"/>
                                        </a:rPr>
                                      </m:ctrlPr>
                                    </m:dPr>
                                    <m:e>
                                      <m:r>
                                        <a:rPr lang="en-US" sz="2400" i="1">
                                          <a:latin typeface="Cambria Math"/>
                                        </a:rPr>
                                        <m:t>𝑄</m:t>
                                      </m:r>
                                      <m:r>
                                        <a:rPr lang="en-US" sz="2400" i="1">
                                          <a:latin typeface="Cambria Math"/>
                                        </a:rPr>
                                        <m:t>,</m:t>
                                      </m:r>
                                      <m:r>
                                        <a:rPr lang="en-US" sz="2400" i="1">
                                          <a:latin typeface="Cambria Math"/>
                                        </a:rPr>
                                        <m:t>𝑃</m:t>
                                      </m:r>
                                      <m:r>
                                        <a:rPr lang="en-US" sz="2400" i="1">
                                          <a:latin typeface="Cambria Math"/>
                                        </a:rPr>
                                        <m:t>,</m:t>
                                      </m:r>
                                      <m:r>
                                        <a:rPr lang="en-US" sz="2400" i="1">
                                          <a:latin typeface="Cambria Math"/>
                                        </a:rPr>
                                        <m:t>𝑡</m:t>
                                      </m:r>
                                    </m:e>
                                  </m:d>
                                </m:e>
                              </m:nary>
                            </m:e>
                          </m:d>
                          <m:r>
                            <a:rPr lang="en-US" sz="2400" i="1">
                              <a:latin typeface="Cambria Math"/>
                            </a:rPr>
                            <m:t>𝑑𝑡</m:t>
                          </m:r>
                          <m:r>
                            <a:rPr lang="en-US" sz="2400" i="1">
                              <a:latin typeface="Cambria Math"/>
                            </a:rPr>
                            <m:t>=0</m:t>
                          </m:r>
                        </m:e>
                      </m:nary>
                    </m:oMath>
                  </m:oMathPara>
                </a14:m>
                <a:endParaRPr lang="en-US" sz="2400" dirty="0"/>
              </a:p>
              <a:p>
                <a:pPr algn="just"/>
                <a:r>
                  <a:rPr lang="en-US" sz="2400" dirty="0"/>
                  <a:t>To satisfy both </a:t>
                </a:r>
                <a:r>
                  <a:rPr lang="en-US" sz="2400" dirty="0" err="1"/>
                  <a:t>variational</a:t>
                </a:r>
                <a:r>
                  <a:rPr lang="en-US" sz="2400" dirty="0"/>
                  <a:t> integrals, we must have</a:t>
                </a:r>
              </a:p>
              <a:p>
                <a:pPr algn="just"/>
                <a14:m>
                  <m:oMathPara xmlns:m="http://schemas.openxmlformats.org/officeDocument/2006/math">
                    <m:oMathParaPr>
                      <m:jc m:val="centerGroup"/>
                    </m:oMathParaPr>
                    <m:oMath xmlns:m="http://schemas.openxmlformats.org/officeDocument/2006/math">
                      <m:r>
                        <a:rPr lang="en-US" sz="2400" i="1">
                          <a:latin typeface="Cambria Math"/>
                        </a:rPr>
                        <m:t>𝜆</m:t>
                      </m:r>
                      <m:d>
                        <m:dPr>
                          <m:begChr m:val="["/>
                          <m:endChr m:val="]"/>
                          <m:ctrlPr>
                            <a:rPr lang="en-US" sz="2400" i="1">
                              <a:latin typeface="Cambria Math"/>
                            </a:rPr>
                          </m:ctrlPr>
                        </m:dPr>
                        <m:e>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𝑝</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𝐻</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𝑝</m:t>
                                  </m:r>
                                  <m:r>
                                    <a:rPr lang="en-US" sz="2400" i="1">
                                      <a:latin typeface="Cambria Math"/>
                                    </a:rPr>
                                    <m:t>,</m:t>
                                  </m:r>
                                  <m:r>
                                    <a:rPr lang="en-US" sz="2400" i="1">
                                      <a:latin typeface="Cambria Math"/>
                                    </a:rPr>
                                    <m:t>𝑡</m:t>
                                  </m:r>
                                </m:e>
                              </m:d>
                            </m:e>
                          </m:nary>
                        </m:e>
                      </m:d>
                      <m:r>
                        <a:rPr lang="en-US" sz="2400" i="1">
                          <a:latin typeface="Cambria Math"/>
                        </a:rPr>
                        <m:t>=</m:t>
                      </m:r>
                      <m:nary>
                        <m:naryPr>
                          <m:chr m:val="∑"/>
                          <m:limLoc m:val="undOvr"/>
                          <m:supHide m:val="on"/>
                          <m:ctrlPr>
                            <a:rPr lang="en-US" sz="2400" i="1">
                              <a:latin typeface="Cambria Math"/>
                            </a:rPr>
                          </m:ctrlPr>
                        </m:naryPr>
                        <m:sub>
                          <m:r>
                            <a:rPr lang="en-US" sz="2400" i="1">
                              <a:latin typeface="Cambria Math"/>
                            </a:rPr>
                            <m:t>𝑖</m:t>
                          </m:r>
                        </m:sub>
                        <m:sup/>
                        <m:e>
                          <m:sSub>
                            <m:sSubPr>
                              <m:ctrlPr>
                                <a:rPr lang="en-US" sz="2400" i="1">
                                  <a:latin typeface="Cambria Math"/>
                                </a:rPr>
                              </m:ctrlPr>
                            </m:sSubPr>
                            <m:e>
                              <m:r>
                                <a:rPr lang="en-US" sz="2400" i="1">
                                  <a:latin typeface="Cambria Math"/>
                                </a:rPr>
                                <m:t>𝑃</m:t>
                              </m:r>
                            </m:e>
                            <m:sub>
                              <m:r>
                                <a:rPr lang="en-US" sz="2400" i="1">
                                  <a:latin typeface="Cambria Math"/>
                                </a:rPr>
                                <m:t>𝑖</m:t>
                              </m:r>
                            </m:sub>
                          </m:sSub>
                          <m:sSub>
                            <m:sSubPr>
                              <m:ctrlPr>
                                <a:rPr lang="en-US" sz="2400" i="1">
                                  <a:latin typeface="Cambria Math"/>
                                </a:rPr>
                              </m:ctrlPr>
                            </m:sSubPr>
                            <m:e>
                              <m:acc>
                                <m:accPr>
                                  <m:chr m:val="̇"/>
                                  <m:ctrlPr>
                                    <a:rPr lang="en-US" sz="2400" i="1">
                                      <a:latin typeface="Cambria Math"/>
                                    </a:rPr>
                                  </m:ctrlPr>
                                </m:accPr>
                                <m:e>
                                  <m:r>
                                    <a:rPr lang="en-US" sz="2400" i="1">
                                      <a:latin typeface="Cambria Math"/>
                                    </a:rPr>
                                    <m:t>𝑄</m:t>
                                  </m:r>
                                </m:e>
                              </m:acc>
                            </m:e>
                            <m:sub>
                              <m:r>
                                <a:rPr lang="en-US" sz="2400" i="1">
                                  <a:latin typeface="Cambria Math"/>
                                </a:rPr>
                                <m:t>𝑖</m:t>
                              </m:r>
                            </m:sub>
                          </m:sSub>
                          <m:r>
                            <a:rPr lang="en-US" sz="2400" i="1">
                              <a:latin typeface="Cambria Math"/>
                            </a:rPr>
                            <m:t>−</m:t>
                          </m:r>
                          <m:r>
                            <a:rPr lang="en-US" sz="2400" i="1">
                              <a:latin typeface="Cambria Math"/>
                            </a:rPr>
                            <m:t>𝐾</m:t>
                          </m:r>
                          <m:d>
                            <m:dPr>
                              <m:ctrlPr>
                                <a:rPr lang="en-US" sz="2400" i="1">
                                  <a:latin typeface="Cambria Math"/>
                                </a:rPr>
                              </m:ctrlPr>
                            </m:dPr>
                            <m:e>
                              <m:r>
                                <a:rPr lang="en-US" sz="2400" i="1">
                                  <a:latin typeface="Cambria Math"/>
                                </a:rPr>
                                <m:t>𝑄</m:t>
                              </m:r>
                              <m:r>
                                <a:rPr lang="en-US" sz="2400" i="1">
                                  <a:latin typeface="Cambria Math"/>
                                </a:rPr>
                                <m:t>,</m:t>
                              </m:r>
                              <m:r>
                                <a:rPr lang="en-US" sz="2400" i="1">
                                  <a:latin typeface="Cambria Math"/>
                                </a:rPr>
                                <m:t>𝑃</m:t>
                              </m:r>
                              <m:r>
                                <a:rPr lang="en-US" sz="2400" i="1">
                                  <a:latin typeface="Cambria Math"/>
                                </a:rPr>
                                <m:t>,</m:t>
                              </m:r>
                              <m:r>
                                <a:rPr lang="en-US" sz="2400" i="1">
                                  <a:latin typeface="Cambria Math"/>
                                </a:rPr>
                                <m:t>𝑡</m:t>
                              </m:r>
                            </m:e>
                          </m:d>
                        </m:e>
                      </m:nary>
                      <m:r>
                        <a:rPr lang="en-US" sz="2400" i="1">
                          <a:latin typeface="Cambria Math"/>
                        </a:rPr>
                        <m:t>+</m:t>
                      </m:r>
                      <m:f>
                        <m:fPr>
                          <m:ctrlPr>
                            <a:rPr lang="en-US" sz="2400" i="1">
                              <a:latin typeface="Cambria Math"/>
                            </a:rPr>
                          </m:ctrlPr>
                        </m:fPr>
                        <m:num>
                          <m:r>
                            <a:rPr lang="en-US" sz="2400" i="1">
                              <a:latin typeface="Cambria Math"/>
                            </a:rPr>
                            <m:t>𝑑𝐹</m:t>
                          </m:r>
                        </m:num>
                        <m:den>
                          <m:r>
                            <a:rPr lang="en-US" sz="2400" i="1">
                              <a:latin typeface="Cambria Math"/>
                            </a:rPr>
                            <m:t>𝑑𝑡</m:t>
                          </m:r>
                        </m:den>
                      </m:f>
                    </m:oMath>
                  </m:oMathPara>
                </a14:m>
                <a:endParaRPr lang="en-US" sz="2400" dirty="0"/>
              </a:p>
              <a:p>
                <a:pPr algn="just"/>
                <a:r>
                  <a:rPr lang="en-US" sz="2400" dirty="0"/>
                  <a:t>This equation holds because the </a:t>
                </a:r>
                <a:r>
                  <a:rPr lang="en-US" sz="2400" dirty="0" err="1"/>
                  <a:t>Lagrangian</a:t>
                </a:r>
                <a:r>
                  <a:rPr lang="en-US" sz="2400" dirty="0"/>
                  <a:t> is not unique, one can always multiply by a constant   and add a total time derivative </a:t>
                </a:r>
                <a14:m>
                  <m:oMath xmlns:m="http://schemas.openxmlformats.org/officeDocument/2006/math">
                    <m:f>
                      <m:fPr>
                        <m:ctrlPr>
                          <a:rPr lang="en-US" sz="2400" i="1">
                            <a:latin typeface="Cambria Math"/>
                          </a:rPr>
                        </m:ctrlPr>
                      </m:fPr>
                      <m:num>
                        <m:r>
                          <a:rPr lang="en-US" sz="2400" i="1">
                            <a:latin typeface="Cambria Math"/>
                          </a:rPr>
                          <m:t>𝑑𝐹</m:t>
                        </m:r>
                      </m:num>
                      <m:den>
                        <m:r>
                          <a:rPr lang="en-US" sz="2400" i="1">
                            <a:latin typeface="Cambria Math"/>
                          </a:rPr>
                          <m:t>𝑑𝑡</m:t>
                        </m:r>
                      </m:den>
                    </m:f>
                  </m:oMath>
                </a14:m>
                <a:r>
                  <a:rPr lang="en-US" sz="2400" dirty="0"/>
                  <a:t> and yield the same equations of motion</a:t>
                </a:r>
                <a:r>
                  <a:rPr lang="en-US" sz="2400" dirty="0" smtClean="0"/>
                  <a:t>.</a:t>
                </a:r>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914400" y="811913"/>
                <a:ext cx="7543800" cy="5055487"/>
              </a:xfrm>
              <a:prstGeom prst="rect">
                <a:avLst/>
              </a:prstGeom>
              <a:blipFill rotWithShape="1">
                <a:blip r:embed="rId2"/>
                <a:stretch>
                  <a:fillRect l="-1212" t="-964" r="-1131" b="-241"/>
                </a:stretch>
              </a:blipFill>
            </p:spPr>
            <p:txBody>
              <a:bodyPr/>
              <a:lstStyle/>
              <a:p>
                <a:r>
                  <a:rPr lang="en-US">
                    <a:noFill/>
                  </a:rPr>
                  <a:t> </a:t>
                </a:r>
              </a:p>
            </p:txBody>
          </p:sp>
        </mc:Fallback>
      </mc:AlternateContent>
    </p:spTree>
    <p:extLst>
      <p:ext uri="{BB962C8B-B14F-4D97-AF65-F5344CB8AC3E}">
        <p14:creationId xmlns:p14="http://schemas.microsoft.com/office/powerpoint/2010/main" val="1173863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914400" y="533400"/>
                <a:ext cx="7620000" cy="6276911"/>
              </a:xfrm>
              <a:prstGeom prst="rect">
                <a:avLst/>
              </a:prstGeom>
              <a:noFill/>
            </p:spPr>
            <p:txBody>
              <a:bodyPr wrap="square" rtlCol="0">
                <a:spAutoFit/>
              </a:bodyPr>
              <a:lstStyle/>
              <a:p>
                <a:pPr algn="just"/>
                <a:r>
                  <a:rPr lang="en-US" sz="2400" dirty="0"/>
                  <a:t>In general, the scaling factor </a:t>
                </a:r>
                <a14:m>
                  <m:oMath xmlns:m="http://schemas.openxmlformats.org/officeDocument/2006/math">
                    <m:r>
                      <a:rPr lang="en-US" sz="2400" i="1">
                        <a:latin typeface="Cambria Math"/>
                      </a:rPr>
                      <m:t>𝜆</m:t>
                    </m:r>
                  </m:oMath>
                </a14:m>
                <a:r>
                  <a:rPr lang="en-US" sz="2400" dirty="0"/>
                  <a:t> is set equal to one; canonical transformations for which </a:t>
                </a:r>
                <a14:m>
                  <m:oMath xmlns:m="http://schemas.openxmlformats.org/officeDocument/2006/math">
                    <m:r>
                      <a:rPr lang="en-US" sz="2400" i="1">
                        <a:latin typeface="Cambria Math"/>
                      </a:rPr>
                      <m:t>𝜆</m:t>
                    </m:r>
                    <m:r>
                      <a:rPr lang="en-US" sz="2400" i="1">
                        <a:latin typeface="Cambria Math"/>
                      </a:rPr>
                      <m:t>≠1</m:t>
                    </m:r>
                  </m:oMath>
                </a14:m>
                <a:r>
                  <a:rPr lang="en-US" sz="2400" dirty="0"/>
                  <a:t> are called </a:t>
                </a:r>
                <a:r>
                  <a:rPr lang="en-US" sz="2400" b="1" dirty="0"/>
                  <a:t>extended canonical transformations</a:t>
                </a:r>
                <a:r>
                  <a:rPr lang="en-US" sz="2400" dirty="0"/>
                  <a:t>. </a:t>
                </a:r>
                <a14:m>
                  <m:oMath xmlns:m="http://schemas.openxmlformats.org/officeDocument/2006/math">
                    <m:f>
                      <m:fPr>
                        <m:ctrlPr>
                          <a:rPr lang="en-US" sz="2400" i="1">
                            <a:latin typeface="Cambria Math"/>
                          </a:rPr>
                        </m:ctrlPr>
                      </m:fPr>
                      <m:num>
                        <m:r>
                          <a:rPr lang="en-US" sz="2400" i="1">
                            <a:latin typeface="Cambria Math"/>
                          </a:rPr>
                          <m:t>𝑑𝐹</m:t>
                        </m:r>
                      </m:num>
                      <m:den>
                        <m:r>
                          <a:rPr lang="en-US" sz="2400" i="1">
                            <a:latin typeface="Cambria Math"/>
                          </a:rPr>
                          <m:t>𝑑𝑡</m:t>
                        </m:r>
                      </m:den>
                    </m:f>
                  </m:oMath>
                </a14:m>
                <a:r>
                  <a:rPr lang="en-US" sz="2400" dirty="0"/>
                  <a:t> is kept, otherwise the problem would be rendered trivial and there would be not much freedom for the new canonical variables to differ from the old ones.</a:t>
                </a:r>
              </a:p>
              <a:p>
                <a:pPr algn="just"/>
                <a:r>
                  <a:rPr lang="en-US" sz="2400" dirty="0"/>
                  <a:t>Here </a:t>
                </a:r>
                <a14:m>
                  <m:oMath xmlns:m="http://schemas.openxmlformats.org/officeDocument/2006/math">
                    <m:r>
                      <a:rPr lang="en-US" sz="2400" i="1">
                        <a:latin typeface="Cambria Math"/>
                      </a:rPr>
                      <m:t>𝐹</m:t>
                    </m:r>
                  </m:oMath>
                </a14:m>
                <a:r>
                  <a:rPr lang="en-US" sz="2400" dirty="0"/>
                  <a:t> is a generating function of one old canonical coordinates </a:t>
                </a:r>
                <a14:m>
                  <m:oMath xmlns:m="http://schemas.openxmlformats.org/officeDocument/2006/math">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 </m:t>
                    </m:r>
                    <m:r>
                      <a:rPr lang="en-US" sz="2400" i="1">
                        <a:latin typeface="Cambria Math"/>
                      </a:rPr>
                      <m:t>𝑜𝑟</m:t>
                    </m:r>
                    <m:r>
                      <a:rPr lang="en-US" sz="2400" i="1">
                        <a:latin typeface="Cambria Math"/>
                      </a:rPr>
                      <m:t> </m:t>
                    </m:r>
                    <m:sSub>
                      <m:sSubPr>
                        <m:ctrlPr>
                          <a:rPr lang="en-US" sz="2400" i="1">
                            <a:latin typeface="Cambria Math"/>
                          </a:rPr>
                        </m:ctrlPr>
                      </m:sSubPr>
                      <m:e>
                        <m:r>
                          <a:rPr lang="en-US" sz="2400" i="1">
                            <a:latin typeface="Cambria Math"/>
                          </a:rPr>
                          <m:t>𝑝</m:t>
                        </m:r>
                      </m:e>
                      <m:sub>
                        <m:r>
                          <a:rPr lang="en-US" sz="2400" i="1">
                            <a:latin typeface="Cambria Math"/>
                          </a:rPr>
                          <m:t>𝑖</m:t>
                        </m:r>
                      </m:sub>
                    </m:sSub>
                    <m:r>
                      <a:rPr lang="en-US" sz="2400" i="1">
                        <a:latin typeface="Cambria Math"/>
                      </a:rPr>
                      <m:t>)</m:t>
                    </m:r>
                  </m:oMath>
                </a14:m>
                <a:r>
                  <a:rPr lang="en-US" sz="2400" dirty="0"/>
                  <a:t>, one new canonical coordinates </a:t>
                </a:r>
                <a14:m>
                  <m:oMath xmlns:m="http://schemas.openxmlformats.org/officeDocument/2006/math">
                    <m:r>
                      <a:rPr lang="en-US" sz="2400" i="1">
                        <a:latin typeface="Cambria Math"/>
                      </a:rPr>
                      <m:t>(</m:t>
                    </m:r>
                    <m:sSub>
                      <m:sSubPr>
                        <m:ctrlPr>
                          <a:rPr lang="en-US" sz="2400" i="1">
                            <a:latin typeface="Cambria Math"/>
                          </a:rPr>
                        </m:ctrlPr>
                      </m:sSubPr>
                      <m:e>
                        <m:r>
                          <a:rPr lang="en-US" sz="2400" i="1">
                            <a:latin typeface="Cambria Math"/>
                          </a:rPr>
                          <m:t>𝑄</m:t>
                        </m:r>
                      </m:e>
                      <m:sub>
                        <m:r>
                          <a:rPr lang="en-US" sz="2400" i="1">
                            <a:latin typeface="Cambria Math"/>
                          </a:rPr>
                          <m:t>𝑖</m:t>
                        </m:r>
                      </m:sub>
                    </m:sSub>
                    <m:r>
                      <a:rPr lang="en-US" sz="2400" i="1">
                        <a:latin typeface="Cambria Math"/>
                      </a:rPr>
                      <m:t> </m:t>
                    </m:r>
                    <m:r>
                      <a:rPr lang="en-US" sz="2400" i="1">
                        <a:latin typeface="Cambria Math"/>
                      </a:rPr>
                      <m:t>𝑜𝑟</m:t>
                    </m:r>
                    <m:r>
                      <a:rPr lang="en-US" sz="2400" i="1">
                        <a:latin typeface="Cambria Math"/>
                      </a:rPr>
                      <m:t> </m:t>
                    </m:r>
                    <m:sSub>
                      <m:sSubPr>
                        <m:ctrlPr>
                          <a:rPr lang="en-US" sz="2400" i="1">
                            <a:latin typeface="Cambria Math"/>
                          </a:rPr>
                        </m:ctrlPr>
                      </m:sSubPr>
                      <m:e>
                        <m:r>
                          <a:rPr lang="en-US" sz="2400" i="1">
                            <a:latin typeface="Cambria Math"/>
                          </a:rPr>
                          <m:t>𝑃</m:t>
                        </m:r>
                      </m:e>
                      <m:sub>
                        <m:r>
                          <a:rPr lang="en-US" sz="2400" i="1">
                            <a:latin typeface="Cambria Math"/>
                          </a:rPr>
                          <m:t>𝑖</m:t>
                        </m:r>
                      </m:sub>
                    </m:sSub>
                    <m:r>
                      <a:rPr lang="en-US" sz="2400" i="1">
                        <a:latin typeface="Cambria Math"/>
                      </a:rPr>
                      <m:t>)</m:t>
                    </m:r>
                  </m:oMath>
                </a14:m>
                <a:r>
                  <a:rPr lang="en-US" sz="2400" dirty="0"/>
                  <a:t> and (possibly) the time </a:t>
                </a:r>
                <a14:m>
                  <m:oMath xmlns:m="http://schemas.openxmlformats.org/officeDocument/2006/math">
                    <m:r>
                      <a:rPr lang="en-US" sz="2400" i="1">
                        <a:latin typeface="Cambria Math"/>
                      </a:rPr>
                      <m:t>𝑡</m:t>
                    </m:r>
                  </m:oMath>
                </a14:m>
                <a:r>
                  <a:rPr lang="en-US" sz="2400" dirty="0"/>
                  <a:t>. Thus, there are four basic types of generating functions, depending on the choice of variables. As will be shown below, the generating function will define a transformation from old to new canonical coordinates, and any such transformation </a:t>
                </a:r>
                <a14:m>
                  <m:oMath xmlns:m="http://schemas.openxmlformats.org/officeDocument/2006/math">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sSub>
                      <m:sSubPr>
                        <m:ctrlPr>
                          <a:rPr lang="en-US" sz="2400" i="1">
                            <a:latin typeface="Cambria Math"/>
                          </a:rPr>
                        </m:ctrlPr>
                      </m:sSubPr>
                      <m:e>
                        <m:r>
                          <a:rPr lang="en-US" sz="2400" i="1">
                            <a:latin typeface="Cambria Math"/>
                          </a:rPr>
                          <m:t>𝑄</m:t>
                        </m:r>
                      </m:e>
                      <m:sub>
                        <m:r>
                          <a:rPr lang="en-US" sz="2400" i="1">
                            <a:latin typeface="Cambria Math"/>
                          </a:rPr>
                          <m:t>𝑖</m:t>
                        </m:r>
                      </m:sub>
                    </m:sSub>
                    <m:r>
                      <a:rPr lang="en-US" sz="2400" i="1">
                        <a:latin typeface="Cambria Math"/>
                      </a:rPr>
                      <m:t>,</m:t>
                    </m:r>
                    <m:sSub>
                      <m:sSubPr>
                        <m:ctrlPr>
                          <a:rPr lang="en-US" sz="2400" i="1">
                            <a:latin typeface="Cambria Math"/>
                          </a:rPr>
                        </m:ctrlPr>
                      </m:sSubPr>
                      <m:e>
                        <m:r>
                          <a:rPr lang="en-US" sz="2400" i="1">
                            <a:latin typeface="Cambria Math"/>
                          </a:rPr>
                          <m:t>𝑃</m:t>
                        </m:r>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oMath>
                </a14:m>
                <a:r>
                  <a:rPr lang="en-US" sz="2400" dirty="0" smtClean="0"/>
                  <a:t> </a:t>
                </a:r>
                <a:r>
                  <a:rPr lang="en-US" sz="2400" dirty="0"/>
                  <a:t>is guaranteed to be canonical.</a:t>
                </a:r>
              </a:p>
              <a:p>
                <a:pPr algn="just"/>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914400" y="533400"/>
                <a:ext cx="7620000" cy="6276911"/>
              </a:xfrm>
              <a:prstGeom prst="rect">
                <a:avLst/>
              </a:prstGeom>
              <a:blipFill rotWithShape="1">
                <a:blip r:embed="rId2"/>
                <a:stretch>
                  <a:fillRect l="-1200" t="-777" r="-1200"/>
                </a:stretch>
              </a:blipFill>
            </p:spPr>
            <p:txBody>
              <a:bodyPr/>
              <a:lstStyle/>
              <a:p>
                <a:r>
                  <a:rPr lang="en-US">
                    <a:noFill/>
                  </a:rPr>
                  <a:t> </a:t>
                </a:r>
              </a:p>
            </p:txBody>
          </p:sp>
        </mc:Fallback>
      </mc:AlternateContent>
    </p:spTree>
    <p:extLst>
      <p:ext uri="{BB962C8B-B14F-4D97-AF65-F5344CB8AC3E}">
        <p14:creationId xmlns:p14="http://schemas.microsoft.com/office/powerpoint/2010/main" val="589999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27448248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1011</Words>
  <Application>Microsoft Office PowerPoint</Application>
  <PresentationFormat>On-screen Show (4:3)</PresentationFormat>
  <Paragraphs>59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Revision</vt:lpstr>
      <vt:lpstr>Variational Principle</vt:lpstr>
      <vt:lpstr>PowerPoint Presentation</vt:lpstr>
      <vt:lpstr>Euler-Lagrange Equations</vt:lpstr>
      <vt:lpstr>PowerPoint Presentation</vt:lpstr>
      <vt:lpstr>PowerPoint Presentation</vt:lpstr>
      <vt:lpstr>PowerPoint Presentation</vt:lpstr>
      <vt:lpstr>PowerPoint Presentation</vt:lpstr>
      <vt:lpstr>Hamilton’s Principle</vt:lpstr>
      <vt:lpstr>PowerPoint Presentation</vt:lpstr>
      <vt:lpstr>Generating Function Approach</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UMBER</cp:lastModifiedBy>
  <cp:revision>1</cp:revision>
  <dcterms:created xsi:type="dcterms:W3CDTF">2013-01-05T15:54:47Z</dcterms:created>
  <dcterms:modified xsi:type="dcterms:W3CDTF">2013-01-05T15:55:59Z</dcterms:modified>
</cp:coreProperties>
</file>