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9A6FA-ADF4-4527-A47F-DF5747D74D65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FA6A-CBB3-480F-B309-5E59486F6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829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9A6FA-ADF4-4527-A47F-DF5747D74D65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FA6A-CBB3-480F-B309-5E59486F6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9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9A6FA-ADF4-4527-A47F-DF5747D74D65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FA6A-CBB3-480F-B309-5E59486F6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62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9A6FA-ADF4-4527-A47F-DF5747D74D65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FA6A-CBB3-480F-B309-5E59486F6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422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9A6FA-ADF4-4527-A47F-DF5747D74D65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FA6A-CBB3-480F-B309-5E59486F6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976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9A6FA-ADF4-4527-A47F-DF5747D74D65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FA6A-CBB3-480F-B309-5E59486F6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109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9A6FA-ADF4-4527-A47F-DF5747D74D65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FA6A-CBB3-480F-B309-5E59486F6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779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9A6FA-ADF4-4527-A47F-DF5747D74D65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FA6A-CBB3-480F-B309-5E59486F6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068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9A6FA-ADF4-4527-A47F-DF5747D74D65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FA6A-CBB3-480F-B309-5E59486F6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532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9A6FA-ADF4-4527-A47F-DF5747D74D65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FA6A-CBB3-480F-B309-5E59486F6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263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9A6FA-ADF4-4527-A47F-DF5747D74D65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FA6A-CBB3-480F-B309-5E59486F6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750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9A6FA-ADF4-4527-A47F-DF5747D74D65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2FA6A-CBB3-480F-B309-5E59486F6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80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1765280"/>
            <a:ext cx="731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 consists of:</a:t>
            </a:r>
          </a:p>
          <a:p>
            <a:endParaRPr lang="en-US" sz="2400" dirty="0"/>
          </a:p>
          <a:p>
            <a:r>
              <a:rPr lang="en-US" sz="2400" dirty="0" smtClean="0"/>
              <a:t>Polar Coordinates</a:t>
            </a:r>
            <a:endParaRPr 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525580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066800" y="1289046"/>
                <a:ext cx="7315200" cy="447962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800" b="1" dirty="0" smtClean="0"/>
                  <a:t>Transformations in Three Dimensions:</a:t>
                </a:r>
              </a:p>
              <a:p>
                <a:endParaRPr lang="en-US" sz="2400" dirty="0" smtClean="0"/>
              </a:p>
              <a:p>
                <a:r>
                  <a:rPr lang="en-US" sz="2400" b="1" dirty="0"/>
                  <a:t>Cylindrical </a:t>
                </a:r>
                <a:r>
                  <a:rPr lang="en-US" sz="2400" b="1" dirty="0" smtClean="0"/>
                  <a:t>Coordinates:</a:t>
                </a:r>
              </a:p>
              <a:p>
                <a:endParaRPr lang="en-US" sz="24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𝑧</m:t>
                      </m:r>
                      <m:r>
                        <a:rPr lang="en-US" sz="2400" i="1">
                          <a:latin typeface="Cambria Math"/>
                        </a:rPr>
                        <m:t>)→(</m:t>
                      </m:r>
                      <m:r>
                        <a:rPr lang="en-US" sz="2400" i="1">
                          <a:latin typeface="Cambria Math"/>
                        </a:rPr>
                        <m:t>𝜌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𝜑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𝑧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/>
                  <a:t>Transformations: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𝜌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𝜑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𝜌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𝜑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𝑧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𝑧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 </a:t>
                </a:r>
              </a:p>
              <a:p>
                <a:r>
                  <a:rPr lang="en-US" sz="2400" dirty="0"/>
                  <a:t>Inverse Transformations: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𝜌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𝜃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𝑧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𝑧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289046"/>
                <a:ext cx="7315200" cy="4479624"/>
              </a:xfrm>
              <a:prstGeom prst="rect">
                <a:avLst/>
              </a:prstGeom>
              <a:blipFill rotWithShape="1">
                <a:blip r:embed="rId2"/>
                <a:stretch>
                  <a:fillRect l="-1667" t="-1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0890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3316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90600" y="1752600"/>
                <a:ext cx="7315200" cy="27038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Q:</a:t>
                </a:r>
              </a:p>
              <a:p>
                <a:pPr lvl="0" algn="just"/>
                <a:r>
                  <a:rPr lang="en-US" sz="2400" dirty="0"/>
                  <a:t>Find out unit vectors for cylindrical coordinates</a:t>
                </a:r>
              </a:p>
              <a:p>
                <a:pPr lvl="0" algn="just"/>
                <a:r>
                  <a:rPr lang="en-US" sz="2400" dirty="0"/>
                  <a:t>Express the velocity vector in cylindrical coordinates</a:t>
                </a:r>
              </a:p>
              <a:p>
                <a:pPr lvl="0" algn="just"/>
                <a:r>
                  <a:rPr lang="en-US" sz="2400" dirty="0"/>
                  <a:t>Express the acceleration vector in cylindrical coordinates</a:t>
                </a:r>
              </a:p>
              <a:p>
                <a:pPr lvl="0" algn="just"/>
                <a:r>
                  <a:rPr lang="en-US" sz="2400" dirty="0"/>
                  <a:t>Prove that, in cylindrical coordinates,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/>
                        </a:rPr>
                        <m:t>𝛻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𝜕𝜌</m:t>
                          </m:r>
                        </m:den>
                      </m:f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𝒆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𝝆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𝜕𝜑</m:t>
                          </m:r>
                        </m:den>
                      </m:f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𝒆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𝝋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den>
                      </m:f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𝒆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𝒛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752600"/>
                <a:ext cx="7315200" cy="2703817"/>
              </a:xfrm>
              <a:prstGeom prst="rect">
                <a:avLst/>
              </a:prstGeom>
              <a:blipFill rotWithShape="1">
                <a:blip r:embed="rId2"/>
                <a:stretch>
                  <a:fillRect l="-1333" t="-1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2846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3195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90600" y="1600200"/>
                <a:ext cx="7315200" cy="34842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Spherical Coordinates: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𝑧</m:t>
                      </m:r>
                      <m:r>
                        <a:rPr lang="en-US" sz="2400" i="1">
                          <a:latin typeface="Cambria Math"/>
                        </a:rPr>
                        <m:t>)→(</m:t>
                      </m:r>
                      <m:r>
                        <a:rPr lang="en-US" sz="2400" i="1">
                          <a:latin typeface="Cambria Math"/>
                        </a:rPr>
                        <m:t>𝜌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𝜑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𝜃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Transformations</a:t>
                </a:r>
                <a:r>
                  <a:rPr lang="en-US" sz="2400" dirty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𝜌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e>
                      </m:func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𝜑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𝜌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e>
                      </m:func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𝜑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𝑧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𝜌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Inverse </a:t>
                </a:r>
                <a:r>
                  <a:rPr lang="en-US" sz="2400" dirty="0"/>
                  <a:t>Transformations: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𝜌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𝜃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2400" i="1">
                                      <a:latin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den>
                          </m:f>
                        </m:e>
                      </m:func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𝜑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600200"/>
                <a:ext cx="7315200" cy="3484287"/>
              </a:xfrm>
              <a:prstGeom prst="rect">
                <a:avLst/>
              </a:prstGeom>
              <a:blipFill rotWithShape="1">
                <a:blip r:embed="rId2"/>
                <a:stretch>
                  <a:fillRect l="-1333" t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3487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3216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14400" y="1639583"/>
                <a:ext cx="7315200" cy="270381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400" dirty="0"/>
                  <a:t>Q:</a:t>
                </a:r>
              </a:p>
              <a:p>
                <a:pPr lvl="0"/>
                <a:r>
                  <a:rPr lang="en-US" sz="2400" dirty="0"/>
                  <a:t>Find out unit vectors for spherical coordinates</a:t>
                </a:r>
              </a:p>
              <a:p>
                <a:pPr lvl="0"/>
                <a:r>
                  <a:rPr lang="en-US" sz="2400" dirty="0"/>
                  <a:t>Express the velocity vector in spherical coordinates</a:t>
                </a:r>
              </a:p>
              <a:p>
                <a:pPr lvl="0"/>
                <a:r>
                  <a:rPr lang="en-US" sz="2400" dirty="0"/>
                  <a:t>Express the acceleration vector in spherical coordinates</a:t>
                </a:r>
              </a:p>
              <a:p>
                <a:pPr lvl="0"/>
                <a:r>
                  <a:rPr lang="en-US" sz="2400" dirty="0"/>
                  <a:t>Prove that, in spherical coordinates,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/>
                        </a:rPr>
                        <m:t>𝛻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𝜕𝜌</m:t>
                          </m:r>
                        </m:den>
                      </m:f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𝒆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𝝆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𝜕𝜃</m:t>
                          </m:r>
                        </m:den>
                      </m:f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𝒆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𝜽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𝜌</m:t>
                          </m:r>
                          <m:func>
                            <m:func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𝜕𝜑</m:t>
                          </m:r>
                        </m:den>
                      </m:f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𝒆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𝝋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639583"/>
                <a:ext cx="7315200" cy="2703817"/>
              </a:xfrm>
              <a:prstGeom prst="rect">
                <a:avLst/>
              </a:prstGeom>
              <a:blipFill rotWithShape="1">
                <a:blip r:embed="rId2"/>
                <a:stretch>
                  <a:fillRect l="-1250" t="-18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5828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299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8461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838200" y="685800"/>
                <a:ext cx="7543800" cy="64633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Example: Set up </a:t>
                </a:r>
                <a:r>
                  <a:rPr lang="en-US" dirty="0" err="1" smtClean="0"/>
                  <a:t>Lagrangian</a:t>
                </a:r>
                <a:r>
                  <a:rPr lang="en-US" dirty="0" smtClean="0"/>
                  <a:t> for a frictionless wire in the shape of a cycloid with equations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  <a:ea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func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func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Solution:</a:t>
                </a:r>
              </a:p>
              <a:p>
                <a:r>
                  <a:rPr lang="en-US" dirty="0" smtClean="0"/>
                  <a:t>ooooooooooooouuuuuuuuuuuuuuuuuuuuuuuuuuuuuuuuuuuuuuuuuuuuuuuuuuuuuuuuuuuuuuuuuuuuuuuuuuuuuuuuuuuuuuuuuuuuuuuuuuuuuuuuuuuuuuuuuuuuuuuuuuuuuuuuuuuuuuuuuuuuuuuuuuuuuuuuuuuuuuuuuuuuuuuuuuuuuuuuuuuuuuuuuuuuuuuuuuuuuuuuuuuuuuuuuuuuuuuuuuuuuuuuuuuuuuuuuuuuuuuuuuuuuuuuuuuuuuuuuuuuuuuuuuuuuuuuuuuuuuuuuuuu---jjjjjjjjjjjjjjjjjjjjjjjjjjjjjjjjjjjjjjjjjjjjjjjjjjjjjjjjjjjjjjjjjjjjjjjjjjjjjjjjjjjjjjjjjjjjjjjjjjjjjjjjjjjjjjjjjjjjjjjjjjjjjjjjjjjjjjjjjjjjjjjjjjjjjjjjjjjjjjjjjjjjjjjjjjjjjk-[[jikkkkkkkkkkkkkkkkkkkkkkkkkkkkkkkkkkkkkkkkkkkkkkkkkkkkkkkkkkkkkkkkkkkkkkkkkkkkkkkkkkkkkkkkkk----jjjjjjjjjjjjjjjjjjjjjjjjjjjjjjjjjjjjjjjjjjjjjjjjjjjjjjjjjjjjjjjjjjjjjjjjjjjjjjjjjjjjjjjjjjjjjjjjjjjjjjjjjjjjjkkkkkkkkkkkkkkkkkkkkkkkkkkkkkkkkkkkkkkkkllllllllllllllllllllllllllllllllllllllllllllllllllll;;;;;</a:t>
                </a:r>
                <a:r>
                  <a:rPr lang="en-US" dirty="0" err="1" smtClean="0"/>
                  <a:t>llllllllllllllllllllll</a:t>
                </a:r>
                <a:r>
                  <a:rPr lang="en-US" dirty="0" smtClean="0"/>
                  <a:t>;;;;;;;;;;;;;;;;;;;;;;;;;;;;;;;vvvvvvvvvvvvvvvvvvvvvvvvvvvvvvvvvvvvvvvvvvvvvvvvvvvvvvvvvvvvvvvvvvvvvvvvvvvvvvvvvvvvvvvvvvvvvvvvsssssssssssssssssssssssssssssssssssss \/////////////////////////////////////////////////////////////////////////////////////////////////////////////=========================================================================================================================\\\\\\\\.;/\\\</a:t>
                </a:r>
                <a:r>
                  <a:rPr lang="en-US" dirty="0" err="1" smtClean="0"/>
                  <a:t>vvvvvvvviokkkkkkkkkkkkkkkk</a:t>
                </a:r>
                <a:r>
                  <a:rPr lang="en-US" dirty="0" smtClean="0"/>
                  <a:t>,,,,,,,,,,,,,,,,,,,,,,,,,,,,,,,,,,,,</a:t>
                </a:r>
                <a:endParaRPr lang="en-US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685800"/>
                <a:ext cx="7543800" cy="6463308"/>
              </a:xfrm>
              <a:prstGeom prst="rect">
                <a:avLst/>
              </a:prstGeom>
              <a:blipFill rotWithShape="1">
                <a:blip r:embed="rId2"/>
                <a:stretch>
                  <a:fillRect l="-728" t="-472" r="-728" b="-4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2036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050062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333</Words>
  <Application>Microsoft Office PowerPoint</Application>
  <PresentationFormat>On-screen Show (4:3)</PresentationFormat>
  <Paragraphs>40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Revision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</dc:title>
  <dc:creator>UMBER</dc:creator>
  <cp:lastModifiedBy>UMBER</cp:lastModifiedBy>
  <cp:revision>4</cp:revision>
  <dcterms:created xsi:type="dcterms:W3CDTF">2012-12-29T10:07:15Z</dcterms:created>
  <dcterms:modified xsi:type="dcterms:W3CDTF">2012-12-31T06:20:38Z</dcterms:modified>
</cp:coreProperties>
</file>