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4" r:id="rId3"/>
    <p:sldId id="275" r:id="rId4"/>
    <p:sldId id="276" r:id="rId5"/>
    <p:sldId id="272" r:id="rId6"/>
    <p:sldId id="277" r:id="rId7"/>
    <p:sldId id="273" r:id="rId8"/>
    <p:sldId id="278"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66293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371431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2080EF-694A-4BBB-8D7D-F93975B4F490}" type="datetimeFigureOut">
              <a:rPr lang="en-US" smtClean="0"/>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055630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2080EF-694A-4BBB-8D7D-F93975B4F490}" type="datetimeFigureOut">
              <a:rPr lang="en-US" smtClean="0"/>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4081918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2080EF-694A-4BBB-8D7D-F93975B4F490}" type="datetimeFigureOut">
              <a:rPr lang="en-US" smtClean="0"/>
              <a:t>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3379386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2080EF-694A-4BBB-8D7D-F93975B4F490}" type="datetimeFigureOut">
              <a:rPr lang="en-US" smtClean="0"/>
              <a:t>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928044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080EF-694A-4BBB-8D7D-F93975B4F490}" type="datetimeFigureOut">
              <a:rPr lang="en-US" smtClean="0"/>
              <a:t>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3083255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080EF-694A-4BBB-8D7D-F93975B4F490}" type="datetimeFigureOut">
              <a:rPr lang="en-US" smtClean="0"/>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419948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080EF-694A-4BBB-8D7D-F93975B4F490}" type="datetimeFigureOut">
              <a:rPr lang="en-US" smtClean="0"/>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1743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124913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t>‹#›</a:t>
            </a:fld>
            <a:endParaRPr lang="en-US"/>
          </a:p>
        </p:txBody>
      </p:sp>
    </p:spTree>
    <p:extLst>
      <p:ext uri="{BB962C8B-B14F-4D97-AF65-F5344CB8AC3E}">
        <p14:creationId xmlns:p14="http://schemas.microsoft.com/office/powerpoint/2010/main" val="2947029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080EF-694A-4BBB-8D7D-F93975B4F490}" type="datetimeFigureOut">
              <a:rPr lang="en-US" smtClean="0"/>
              <a:t>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19957-DAA1-44AB-BB28-9113689F32E9}" type="slidenum">
              <a:rPr lang="en-US" smtClean="0"/>
              <a:t>‹#›</a:t>
            </a:fld>
            <a:endParaRPr lang="en-US"/>
          </a:p>
        </p:txBody>
      </p:sp>
    </p:spTree>
    <p:extLst>
      <p:ext uri="{BB962C8B-B14F-4D97-AF65-F5344CB8AC3E}">
        <p14:creationId xmlns:p14="http://schemas.microsoft.com/office/powerpoint/2010/main" val="3532186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2677656"/>
          </a:xfrm>
          <a:prstGeom prst="rect">
            <a:avLst/>
          </a:prstGeom>
          <a:noFill/>
        </p:spPr>
        <p:txBody>
          <a:bodyPr wrap="square" rtlCol="0">
            <a:spAutoFit/>
          </a:bodyPr>
          <a:lstStyle/>
          <a:p>
            <a:r>
              <a:rPr lang="en-US" sz="2400" dirty="0" smtClean="0"/>
              <a:t>Previous lecture was </a:t>
            </a:r>
            <a:r>
              <a:rPr lang="en-US" sz="2400" dirty="0" smtClean="0"/>
              <a:t>about</a:t>
            </a:r>
          </a:p>
          <a:p>
            <a:endParaRPr lang="en-US" sz="2400" dirty="0"/>
          </a:p>
          <a:p>
            <a:r>
              <a:rPr lang="en-US" sz="2400" dirty="0" smtClean="0"/>
              <a:t>Generating Function Approach</a:t>
            </a:r>
          </a:p>
          <a:p>
            <a:endParaRPr lang="en-US" sz="2400" dirty="0"/>
          </a:p>
          <a:p>
            <a:r>
              <a:rPr lang="en-US" sz="2400" dirty="0" smtClean="0"/>
              <a:t>Derivation of Conservation Laws</a:t>
            </a:r>
          </a:p>
          <a:p>
            <a:pPr marL="342900" indent="-342900">
              <a:buFont typeface="Arial" pitchFamily="34" charset="0"/>
              <a:buChar char="•"/>
            </a:pPr>
            <a:r>
              <a:rPr lang="en-US" sz="2400" dirty="0"/>
              <a:t>v</a:t>
            </a:r>
            <a:r>
              <a:rPr lang="en-US" sz="2400" dirty="0" smtClean="0"/>
              <a:t>ia </a:t>
            </a:r>
            <a:r>
              <a:rPr lang="en-US" sz="2400" dirty="0" err="1" smtClean="0"/>
              <a:t>Lagrangian</a:t>
            </a:r>
            <a:endParaRPr lang="en-US" sz="2400" dirty="0" smtClean="0"/>
          </a:p>
          <a:p>
            <a:pPr marL="342900" indent="-342900">
              <a:buFont typeface="Arial" pitchFamily="34" charset="0"/>
              <a:buChar char="•"/>
            </a:pPr>
            <a:r>
              <a:rPr lang="en-US" sz="2400" dirty="0"/>
              <a:t>v</a:t>
            </a:r>
            <a:r>
              <a:rPr lang="en-US" sz="2400" dirty="0" smtClean="0"/>
              <a:t>ia Hamiltonian</a:t>
            </a:r>
            <a:endParaRPr lang="en-US" sz="2400" dirty="0"/>
          </a:p>
        </p:txBody>
      </p:sp>
    </p:spTree>
    <p:extLst>
      <p:ext uri="{BB962C8B-B14F-4D97-AF65-F5344CB8AC3E}">
        <p14:creationId xmlns:p14="http://schemas.microsoft.com/office/powerpoint/2010/main" val="924104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74638"/>
            <a:ext cx="8229600" cy="1143000"/>
          </a:xfrm>
        </p:spPr>
        <p:txBody>
          <a:bodyPr>
            <a:normAutofit/>
          </a:bodyPr>
          <a:lstStyle/>
          <a:p>
            <a:r>
              <a:rPr lang="en-US" dirty="0" err="1" smtClean="0"/>
              <a:t>Lagrangian</a:t>
            </a:r>
            <a:r>
              <a:rPr lang="en-US" dirty="0" smtClean="0"/>
              <a:t> Mechanics</a:t>
            </a:r>
            <a:endParaRPr lang="en-US" dirty="0"/>
          </a:p>
        </p:txBody>
      </p:sp>
      <p:sp>
        <p:nvSpPr>
          <p:cNvPr id="3" name="TextBox 2"/>
          <p:cNvSpPr txBox="1"/>
          <p:nvPr/>
        </p:nvSpPr>
        <p:spPr>
          <a:xfrm>
            <a:off x="1295400" y="1765280"/>
            <a:ext cx="6781800" cy="3416320"/>
          </a:xfrm>
          <a:prstGeom prst="rect">
            <a:avLst/>
          </a:prstGeom>
          <a:noFill/>
        </p:spPr>
        <p:txBody>
          <a:bodyPr wrap="square" rtlCol="0">
            <a:spAutoFit/>
          </a:bodyPr>
          <a:lstStyle/>
          <a:p>
            <a:pPr algn="just"/>
            <a:r>
              <a:rPr lang="en-US" sz="2400" b="1" dirty="0" err="1"/>
              <a:t>Lagrangian</a:t>
            </a:r>
            <a:r>
              <a:rPr lang="en-US" sz="2400" b="1" dirty="0"/>
              <a:t> mechanics</a:t>
            </a:r>
            <a:r>
              <a:rPr lang="en-US" sz="2400" dirty="0"/>
              <a:t> is a re-formulation of classical mechanics using Hamilton's Principle of stationary action. </a:t>
            </a:r>
            <a:r>
              <a:rPr lang="en-US" sz="2400" dirty="0" err="1"/>
              <a:t>Lagrangian</a:t>
            </a:r>
            <a:r>
              <a:rPr lang="en-US" sz="2400" dirty="0"/>
              <a:t> mechanics applies to systems whether or not they conserve energy or momentum, and it provides conditions under which energy and/or momentum are conserved. It was introduced by the Italian-French mathematician Joseph-Louis Lagrange in 1788.</a:t>
            </a:r>
          </a:p>
          <a:p>
            <a:pPr algn="just"/>
            <a:endParaRPr lang="en-US" sz="2400" dirty="0"/>
          </a:p>
        </p:txBody>
      </p:sp>
    </p:spTree>
    <p:extLst>
      <p:ext uri="{BB962C8B-B14F-4D97-AF65-F5344CB8AC3E}">
        <p14:creationId xmlns:p14="http://schemas.microsoft.com/office/powerpoint/2010/main" val="3161798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962085"/>
            <a:ext cx="7543800" cy="4524315"/>
          </a:xfrm>
          <a:prstGeom prst="rect">
            <a:avLst/>
          </a:prstGeom>
        </p:spPr>
        <p:txBody>
          <a:bodyPr wrap="square">
            <a:spAutoFit/>
          </a:bodyPr>
          <a:lstStyle/>
          <a:p>
            <a:pPr algn="just"/>
            <a:r>
              <a:rPr lang="en-US" sz="2400" dirty="0" smtClean="0"/>
              <a:t>In </a:t>
            </a:r>
            <a:r>
              <a:rPr lang="en-US" sz="2400" dirty="0" err="1" smtClean="0"/>
              <a:t>Lagrangian</a:t>
            </a:r>
            <a:r>
              <a:rPr lang="en-US" sz="2400" dirty="0" smtClean="0"/>
              <a:t> mechanics, the trajectory of a system of particles is derived by solving the Lagrange equations in one of two forms, either the </a:t>
            </a:r>
            <a:r>
              <a:rPr lang="en-US" sz="2400" b="1" dirty="0" smtClean="0"/>
              <a:t>Lagrange equations of the first kind</a:t>
            </a:r>
            <a:r>
              <a:rPr lang="en-US" sz="2400" dirty="0" smtClean="0"/>
              <a:t>, which treat constraints explicitly as extra equations, often using Lagrange multipliers; or the </a:t>
            </a:r>
            <a:r>
              <a:rPr lang="en-US" sz="2400" b="1" dirty="0" smtClean="0"/>
              <a:t>Lagrange equations of the second kind</a:t>
            </a:r>
            <a:r>
              <a:rPr lang="en-US" sz="2400" dirty="0" smtClean="0"/>
              <a:t>, which incorporate the constraints directly by judicious choice of generalized coordinates. The fundamental lemma of the calculus of variations shows that solving the Lagrange equations is equivalent to finding the path for which the action functional is stationary, a quantity that is the integral of the </a:t>
            </a:r>
            <a:r>
              <a:rPr lang="en-US" sz="2400" dirty="0" err="1" smtClean="0"/>
              <a:t>Lagrangian</a:t>
            </a:r>
            <a:r>
              <a:rPr lang="en-US" sz="2400" dirty="0" smtClean="0"/>
              <a:t> over time.</a:t>
            </a:r>
          </a:p>
        </p:txBody>
      </p:sp>
    </p:spTree>
    <p:extLst>
      <p:ext uri="{BB962C8B-B14F-4D97-AF65-F5344CB8AC3E}">
        <p14:creationId xmlns:p14="http://schemas.microsoft.com/office/powerpoint/2010/main" val="953250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7315200" cy="5632311"/>
          </a:xfrm>
          <a:prstGeom prst="rect">
            <a:avLst/>
          </a:prstGeom>
        </p:spPr>
        <p:txBody>
          <a:bodyPr wrap="square">
            <a:spAutoFit/>
          </a:bodyPr>
          <a:lstStyle/>
          <a:p>
            <a:pPr algn="just"/>
            <a:r>
              <a:rPr lang="en-US" sz="2400" dirty="0" smtClean="0"/>
              <a:t>The use of generalized coordinates may considerably simplify a system's analysis. For example, consider a small frictionless bead traveling in a groove. If one is tracking the bead as a particle, calculation of the motion of the bead using Newtonian mechanics would require solving for the time-varying constraint force required to keep the bead in the groove. For the same problem using </a:t>
            </a:r>
            <a:r>
              <a:rPr lang="en-US" sz="2400" dirty="0" err="1" smtClean="0"/>
              <a:t>Lagrangian</a:t>
            </a:r>
            <a:r>
              <a:rPr lang="en-US" sz="2400" dirty="0" smtClean="0"/>
              <a:t> mechanics, one looks at the path of the groove and chooses a set of </a:t>
            </a:r>
            <a:r>
              <a:rPr lang="en-US" sz="2400" i="1" dirty="0" smtClean="0"/>
              <a:t>independent </a:t>
            </a:r>
            <a:r>
              <a:rPr lang="en-US" sz="2400" dirty="0" smtClean="0"/>
              <a:t>generalized coordinates that completely characterize the possible motion of the bead. This choice eliminates the need for the constraint force to enter into the resultant system of equations. There are fewer equations since one is not directly calculating the influence of the groove on the bead at a given moment.</a:t>
            </a:r>
            <a:endParaRPr lang="en-US" sz="2400" dirty="0"/>
          </a:p>
        </p:txBody>
      </p:sp>
    </p:spTree>
    <p:extLst>
      <p:ext uri="{BB962C8B-B14F-4D97-AF65-F5344CB8AC3E}">
        <p14:creationId xmlns:p14="http://schemas.microsoft.com/office/powerpoint/2010/main" val="2794170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Hamiltonian</a:t>
            </a:r>
            <a:r>
              <a:rPr lang="en-US" dirty="0" smtClean="0"/>
              <a:t> Mechanics</a:t>
            </a:r>
            <a:endParaRPr lang="en-US" dirty="0"/>
          </a:p>
        </p:txBody>
      </p:sp>
      <p:sp>
        <p:nvSpPr>
          <p:cNvPr id="3" name="TextBox 2"/>
          <p:cNvSpPr txBox="1"/>
          <p:nvPr/>
        </p:nvSpPr>
        <p:spPr>
          <a:xfrm>
            <a:off x="838200" y="1676400"/>
            <a:ext cx="7620000" cy="4893647"/>
          </a:xfrm>
          <a:prstGeom prst="rect">
            <a:avLst/>
          </a:prstGeom>
          <a:noFill/>
        </p:spPr>
        <p:txBody>
          <a:bodyPr wrap="square" rtlCol="0">
            <a:spAutoFit/>
          </a:bodyPr>
          <a:lstStyle/>
          <a:p>
            <a:pPr algn="just"/>
            <a:r>
              <a:rPr lang="en-US" sz="2400" b="1" dirty="0"/>
              <a:t>Hamiltonian mechanics</a:t>
            </a:r>
            <a:r>
              <a:rPr lang="en-US" sz="2400" dirty="0"/>
              <a:t> is a reformulation of classical mechanics that was introduced in 1833 by Irish mathematician William Rowan Hamilton.</a:t>
            </a:r>
          </a:p>
          <a:p>
            <a:pPr algn="just"/>
            <a:r>
              <a:rPr lang="en-US" sz="2400" dirty="0"/>
              <a:t>It arose from </a:t>
            </a:r>
            <a:r>
              <a:rPr lang="en-US" sz="2400" dirty="0" err="1"/>
              <a:t>Lagrangian</a:t>
            </a:r>
            <a:r>
              <a:rPr lang="en-US" sz="2400" dirty="0"/>
              <a:t> mechanics, a previous reformulation of classical mechanics introduced by Joseph Louis Lagrange in 1788, but can be formulated </a:t>
            </a:r>
            <a:r>
              <a:rPr lang="en-US" sz="2400" i="1" dirty="0"/>
              <a:t>without </a:t>
            </a:r>
            <a:r>
              <a:rPr lang="en-US" sz="2400" dirty="0"/>
              <a:t>recourse to </a:t>
            </a:r>
            <a:r>
              <a:rPr lang="en-US" sz="2400" dirty="0" err="1"/>
              <a:t>Lagrangian</a:t>
            </a:r>
            <a:r>
              <a:rPr lang="en-US" sz="2400" dirty="0"/>
              <a:t> mechanics using </a:t>
            </a:r>
            <a:r>
              <a:rPr lang="en-US" sz="2400" dirty="0" err="1"/>
              <a:t>symplectic</a:t>
            </a:r>
            <a:r>
              <a:rPr lang="en-US" sz="2400" dirty="0"/>
              <a:t> spaces. The Hamiltonian method differs from the </a:t>
            </a:r>
            <a:r>
              <a:rPr lang="en-US" sz="2400" dirty="0" err="1"/>
              <a:t>Lagrangian</a:t>
            </a:r>
            <a:r>
              <a:rPr lang="en-US" sz="2400" dirty="0"/>
              <a:t> method in that instead of expressing second-order differential constraints on an </a:t>
            </a:r>
            <a:r>
              <a:rPr lang="en-US" sz="2400" i="1" dirty="0"/>
              <a:t>n</a:t>
            </a:r>
            <a:r>
              <a:rPr lang="en-US" sz="2400" dirty="0"/>
              <a:t>-dimensional coordinate space (where </a:t>
            </a:r>
            <a:r>
              <a:rPr lang="en-US" sz="2400" i="1" dirty="0"/>
              <a:t>n</a:t>
            </a:r>
            <a:r>
              <a:rPr lang="en-US" sz="2400" dirty="0"/>
              <a:t> is the number of degrees of freedom of the system), it expresses first-order constraints on a 2</a:t>
            </a:r>
            <a:r>
              <a:rPr lang="en-US" sz="2400" i="1" dirty="0"/>
              <a:t>n</a:t>
            </a:r>
            <a:r>
              <a:rPr lang="en-US" sz="2400" dirty="0"/>
              <a:t>-dimensional phase space. </a:t>
            </a:r>
          </a:p>
        </p:txBody>
      </p:sp>
    </p:spTree>
    <p:extLst>
      <p:ext uri="{BB962C8B-B14F-4D97-AF65-F5344CB8AC3E}">
        <p14:creationId xmlns:p14="http://schemas.microsoft.com/office/powerpoint/2010/main" val="3075823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14400" y="1600200"/>
            <a:ext cx="7315200" cy="3785652"/>
          </a:xfrm>
          <a:prstGeom prst="rect">
            <a:avLst/>
          </a:prstGeom>
          <a:noFill/>
        </p:spPr>
        <p:txBody>
          <a:bodyPr wrap="square" rtlCol="0">
            <a:spAutoFit/>
          </a:bodyPr>
          <a:lstStyle/>
          <a:p>
            <a:pPr algn="just"/>
            <a:r>
              <a:rPr lang="en-US" sz="2400" dirty="0" smtClean="0"/>
              <a:t>As with </a:t>
            </a:r>
            <a:r>
              <a:rPr lang="en-US" sz="2400" dirty="0" err="1" smtClean="0"/>
              <a:t>Lagrangian</a:t>
            </a:r>
            <a:r>
              <a:rPr lang="en-US" sz="2400" dirty="0" smtClean="0"/>
              <a:t> mechanics, </a:t>
            </a:r>
            <a:r>
              <a:rPr lang="en-US" sz="2400" b="1" dirty="0" smtClean="0"/>
              <a:t>Hamilton’s equations</a:t>
            </a:r>
            <a:r>
              <a:rPr lang="en-US" sz="2400" dirty="0" smtClean="0"/>
              <a:t> </a:t>
            </a:r>
            <a:r>
              <a:rPr lang="en-US" sz="2400" dirty="0" smtClean="0"/>
              <a:t>provide a new and equivalent way of looking at Newtonian physics. Generally, these equations do not provide a more convenient way of solving a particular problem in classical mechanics. Rather, they provide deeper insights into both the general structure of classical mechanics and its connection to quantum mechanics as understood through Hamiltonian mechanics, as well as its connection to other areas of science.</a:t>
            </a:r>
          </a:p>
        </p:txBody>
      </p:sp>
    </p:spTree>
    <p:extLst>
      <p:ext uri="{BB962C8B-B14F-4D97-AF65-F5344CB8AC3E}">
        <p14:creationId xmlns:p14="http://schemas.microsoft.com/office/powerpoint/2010/main" val="3919198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457200"/>
            <a:ext cx="8229600" cy="1143000"/>
          </a:xfrm>
        </p:spPr>
        <p:txBody>
          <a:bodyPr/>
          <a:lstStyle/>
          <a:p>
            <a:r>
              <a:rPr lang="en-US" dirty="0" smtClean="0"/>
              <a:t>Hamilton-Jacobi’s Equations</a:t>
            </a:r>
            <a:endParaRPr lang="en-US" dirty="0"/>
          </a:p>
        </p:txBody>
      </p:sp>
      <p:sp>
        <p:nvSpPr>
          <p:cNvPr id="3" name="Rectangle 2"/>
          <p:cNvSpPr/>
          <p:nvPr/>
        </p:nvSpPr>
        <p:spPr>
          <a:xfrm>
            <a:off x="1066800" y="1599486"/>
            <a:ext cx="7162800" cy="4893647"/>
          </a:xfrm>
          <a:prstGeom prst="rect">
            <a:avLst/>
          </a:prstGeom>
        </p:spPr>
        <p:txBody>
          <a:bodyPr wrap="square">
            <a:spAutoFit/>
          </a:bodyPr>
          <a:lstStyle/>
          <a:p>
            <a:pPr algn="just"/>
            <a:r>
              <a:rPr lang="en-US" sz="2400" dirty="0"/>
              <a:t>In mathematics, the </a:t>
            </a:r>
            <a:r>
              <a:rPr lang="en-US" sz="2400" b="1" dirty="0"/>
              <a:t>Hamilton–Jacobi </a:t>
            </a:r>
            <a:r>
              <a:rPr lang="en-US" sz="2400" b="1" dirty="0" smtClean="0"/>
              <a:t>equations</a:t>
            </a:r>
            <a:r>
              <a:rPr lang="en-US" sz="2400" dirty="0"/>
              <a:t> is a necessary condition describing </a:t>
            </a:r>
            <a:r>
              <a:rPr lang="en-US" sz="2400" dirty="0" err="1"/>
              <a:t>extremal</a:t>
            </a:r>
            <a:r>
              <a:rPr lang="en-US" sz="2400" dirty="0"/>
              <a:t> geometry in generalizations of problems from the calculus of variations. It is named for William Rowan Hamilton and Carl Gustav Jacob Jacobi. In physics, it is a formulation of classical mechanics, equivalent to other formulations such as Newton's laws of motion, </a:t>
            </a:r>
            <a:r>
              <a:rPr lang="en-US" sz="2400" dirty="0" err="1"/>
              <a:t>Lagrangian</a:t>
            </a:r>
            <a:r>
              <a:rPr lang="en-US" sz="2400" dirty="0"/>
              <a:t> mechanics and Hamiltonian mechanics. The Hamilton–Jacobi equation is particularly useful in identifying conserved quantities for mechanical systems, which may be possible even when the mechanical problem itself cannot be solved completely</a:t>
            </a:r>
            <a:r>
              <a:rPr lang="en-US" sz="2400" dirty="0" smtClean="0"/>
              <a:t>.</a:t>
            </a:r>
            <a:endParaRPr lang="en-US" sz="2400" dirty="0"/>
          </a:p>
        </p:txBody>
      </p:sp>
    </p:spTree>
    <p:extLst>
      <p:ext uri="{BB962C8B-B14F-4D97-AF65-F5344CB8AC3E}">
        <p14:creationId xmlns:p14="http://schemas.microsoft.com/office/powerpoint/2010/main" val="1607874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143000"/>
            <a:ext cx="7391400" cy="4524315"/>
          </a:xfrm>
          <a:prstGeom prst="rect">
            <a:avLst/>
          </a:prstGeom>
        </p:spPr>
        <p:txBody>
          <a:bodyPr wrap="square">
            <a:spAutoFit/>
          </a:bodyPr>
          <a:lstStyle/>
          <a:p>
            <a:pPr algn="just"/>
            <a:r>
              <a:rPr lang="en-US" sz="2400" dirty="0" smtClean="0"/>
              <a:t>The Hamilton–Jacobi equations is also the only formulation of mechanics in which the motion of a particle can be represented as a wave. In this sense, the Hamilton–Jacobi equations fulfilled a long-held goal of theoretical physics (dating at least to Johann Bernoulli in the 18th century) of finding an analogy between the propagation of light and the motion of a particle. The wave equation followed by mechanical systems is similar to, but not identical with, Schrödinger's equations, as described below; for this reason, the Hamilton–Jacobi equation is considered the "closest approach" of classical mechanics to quantum mechanics</a:t>
            </a:r>
            <a:endParaRPr lang="en-US" sz="2400" dirty="0"/>
          </a:p>
        </p:txBody>
      </p:sp>
    </p:spTree>
    <p:extLst>
      <p:ext uri="{BB962C8B-B14F-4D97-AF65-F5344CB8AC3E}">
        <p14:creationId xmlns:p14="http://schemas.microsoft.com/office/powerpoint/2010/main" val="3469280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Hamilton-Jacobi Theory</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1066800" y="1295400"/>
                <a:ext cx="7239000" cy="5357300"/>
              </a:xfrm>
              <a:prstGeom prst="rect">
                <a:avLst/>
              </a:prstGeom>
              <a:noFill/>
            </p:spPr>
            <p:txBody>
              <a:bodyPr wrap="square" rtlCol="0">
                <a:spAutoFit/>
              </a:bodyPr>
              <a:lstStyle/>
              <a:p>
                <a:pPr algn="just"/>
                <a:r>
                  <a:rPr lang="en-US" sz="2400" dirty="0" smtClean="0"/>
                  <a:t>Hamilton-Jacobi theory gives us a general procedure for finding a canonical transformation so that the Hamilton equations of motion for the transformed Hamiltonian are trivially solvable.</a:t>
                </a:r>
              </a:p>
              <a:p>
                <a:pPr algn="just"/>
                <a:endParaRPr lang="en-US" sz="2400" dirty="0"/>
              </a:p>
              <a:p>
                <a:pPr algn="just"/>
                <a:r>
                  <a:rPr lang="en-US" sz="2400" dirty="0" smtClean="0"/>
                  <a:t>We require the transformed Hamiltonian </a:t>
                </a:r>
                <a14:m>
                  <m:oMath xmlns:m="http://schemas.openxmlformats.org/officeDocument/2006/math">
                    <m:r>
                      <a:rPr lang="en-US" sz="2400" b="0" i="1" smtClean="0">
                        <a:latin typeface="Cambria Math"/>
                      </a:rPr>
                      <m:t>𝐾</m:t>
                    </m:r>
                  </m:oMath>
                </a14:m>
                <a:r>
                  <a:rPr lang="en-US" sz="2400" dirty="0" smtClean="0"/>
                  <a:t> to be identically zero:</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𝐾</m:t>
                      </m:r>
                      <m:r>
                        <a:rPr lang="en-US" sz="2400" b="0" i="1" smtClean="0">
                          <a:latin typeface="Cambria Math"/>
                        </a:rPr>
                        <m:t>=0</m:t>
                      </m:r>
                    </m:oMath>
                  </m:oMathPara>
                </a14:m>
                <a:endParaRPr lang="en-US" sz="2400" dirty="0" smtClean="0"/>
              </a:p>
              <a:p>
                <a:pPr algn="just"/>
                <a:r>
                  <a:rPr lang="en-US" sz="2400" dirty="0" smtClean="0"/>
                  <a:t>So that the new variables </a:t>
                </a:r>
                <a14:m>
                  <m:oMath xmlns:m="http://schemas.openxmlformats.org/officeDocument/2006/math">
                    <m:r>
                      <a:rPr lang="en-US" sz="2400" b="0" i="1" smtClean="0">
                        <a:latin typeface="Cambria Math"/>
                      </a:rPr>
                      <m:t>𝑄</m:t>
                    </m:r>
                    <m:r>
                      <a:rPr lang="en-US" sz="2400" b="0" i="1" smtClean="0">
                        <a:latin typeface="Cambria Math"/>
                      </a:rPr>
                      <m:t>,</m:t>
                    </m:r>
                    <m:r>
                      <a:rPr lang="en-US" sz="2400" b="0" i="1" smtClean="0">
                        <a:latin typeface="Cambria Math"/>
                      </a:rPr>
                      <m:t>𝑃</m:t>
                    </m:r>
                  </m:oMath>
                </a14:m>
                <a:r>
                  <a:rPr lang="en-US" sz="2400" dirty="0" smtClean="0"/>
                  <a:t> are constant in time:</a:t>
                </a:r>
              </a:p>
              <a:p>
                <a:pPr algn="just"/>
                <a14:m>
                  <m:oMathPara xmlns:m="http://schemas.openxmlformats.org/officeDocument/2006/math">
                    <m:oMathParaPr>
                      <m:jc m:val="centerGroup"/>
                    </m:oMathParaPr>
                    <m:oMath xmlns:m="http://schemas.openxmlformats.org/officeDocument/2006/math">
                      <m:f>
                        <m:fPr>
                          <m:ctrlPr>
                            <a:rPr lang="en-US" sz="2400" i="1" smtClean="0">
                              <a:latin typeface="Cambria Math"/>
                            </a:rPr>
                          </m:ctrlPr>
                        </m:fPr>
                        <m:num>
                          <m:r>
                            <a:rPr lang="en-US" sz="2400" i="1" smtClean="0">
                              <a:latin typeface="Cambria Math"/>
                            </a:rPr>
                            <m:t>𝜕</m:t>
                          </m:r>
                          <m:r>
                            <a:rPr lang="en-US" sz="2400" b="0" i="1" smtClean="0">
                              <a:latin typeface="Cambria Math"/>
                            </a:rPr>
                            <m:t>𝐾</m:t>
                          </m:r>
                        </m:num>
                        <m:den>
                          <m:r>
                            <a:rPr lang="en-US" sz="2400" i="1" smtClean="0">
                              <a:latin typeface="Cambria Math"/>
                            </a:rPr>
                            <m:t>𝜕</m:t>
                          </m:r>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den>
                      </m:f>
                      <m:r>
                        <a:rPr lang="en-US" sz="2400" b="0" i="1" smtClean="0">
                          <a:latin typeface="Cambria Math"/>
                        </a:rPr>
                        <m:t>=</m:t>
                      </m:r>
                      <m:sSub>
                        <m:sSubPr>
                          <m:ctrlPr>
                            <a:rPr lang="en-US" sz="2400" b="0" i="1" smtClean="0">
                              <a:latin typeface="Cambria Math"/>
                            </a:rPr>
                          </m:ctrlPr>
                        </m:sSubPr>
                        <m:e>
                          <m:acc>
                            <m:accPr>
                              <m:chr m:val="̇"/>
                              <m:ctrlPr>
                                <a:rPr lang="en-US" sz="2400" b="0" i="1" smtClean="0">
                                  <a:latin typeface="Cambria Math"/>
                                </a:rPr>
                              </m:ctrlPr>
                            </m:accPr>
                            <m:e>
                              <m:r>
                                <a:rPr lang="en-US" sz="2400" b="0" i="1" smtClean="0">
                                  <a:latin typeface="Cambria Math"/>
                                </a:rPr>
                                <m:t>𝑄</m:t>
                              </m:r>
                            </m:e>
                          </m:acc>
                        </m:e>
                        <m:sub>
                          <m:r>
                            <a:rPr lang="en-US" sz="2400" b="0" i="1" smtClean="0">
                              <a:latin typeface="Cambria Math"/>
                            </a:rPr>
                            <m:t>𝑖</m:t>
                          </m:r>
                        </m:sub>
                      </m:sSub>
                      <m:r>
                        <a:rPr lang="en-US" sz="2400" b="0" i="1" smtClean="0">
                          <a:latin typeface="Cambria Math"/>
                        </a:rPr>
                        <m:t>=0</m:t>
                      </m:r>
                    </m:oMath>
                  </m:oMathPara>
                </a14:m>
                <a:endParaRPr lang="en-US" sz="2400" b="0"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rPr>
                        <m:t>−</m:t>
                      </m:r>
                      <m:f>
                        <m:fPr>
                          <m:ctrlPr>
                            <a:rPr lang="en-US" sz="2400" i="1" smtClean="0">
                              <a:latin typeface="Cambria Math"/>
                            </a:rPr>
                          </m:ctrlPr>
                        </m:fPr>
                        <m:num>
                          <m:r>
                            <a:rPr lang="en-US" sz="2400" i="1" smtClean="0">
                              <a:latin typeface="Cambria Math"/>
                            </a:rPr>
                            <m:t>𝜕</m:t>
                          </m:r>
                          <m:r>
                            <a:rPr lang="en-US" sz="2400" b="0" i="1" smtClean="0">
                              <a:latin typeface="Cambria Math"/>
                            </a:rPr>
                            <m:t>𝐾</m:t>
                          </m:r>
                        </m:num>
                        <m:den>
                          <m:r>
                            <a:rPr lang="en-US" sz="2400" i="1" smtClean="0">
                              <a:latin typeface="Cambria Math"/>
                            </a:rPr>
                            <m:t>𝜕</m:t>
                          </m:r>
                          <m:sSub>
                            <m:sSubPr>
                              <m:ctrlPr>
                                <a:rPr lang="en-US" sz="2400" i="1" smtClean="0">
                                  <a:latin typeface="Cambria Math"/>
                                </a:rPr>
                              </m:ctrlPr>
                            </m:sSubPr>
                            <m:e>
                              <m:r>
                                <a:rPr lang="en-US" sz="2400" b="0" i="1" smtClean="0">
                                  <a:latin typeface="Cambria Math"/>
                                </a:rPr>
                                <m:t>𝑄</m:t>
                              </m:r>
                            </m:e>
                            <m:sub>
                              <m:r>
                                <a:rPr lang="en-US" sz="2400" b="0" i="1" smtClean="0">
                                  <a:latin typeface="Cambria Math"/>
                                </a:rPr>
                                <m:t>𝑖</m:t>
                              </m:r>
                            </m:sub>
                          </m:sSub>
                        </m:den>
                      </m:f>
                      <m:r>
                        <a:rPr lang="en-US" sz="2400" b="0" i="1" smtClean="0">
                          <a:latin typeface="Cambria Math"/>
                        </a:rPr>
                        <m:t>=</m:t>
                      </m:r>
                      <m:sSub>
                        <m:sSubPr>
                          <m:ctrlPr>
                            <a:rPr lang="en-US" sz="2400" b="0" i="1" smtClean="0">
                              <a:latin typeface="Cambria Math"/>
                            </a:rPr>
                          </m:ctrlPr>
                        </m:sSubPr>
                        <m:e>
                          <m:acc>
                            <m:accPr>
                              <m:chr m:val="̇"/>
                              <m:ctrlPr>
                                <a:rPr lang="en-US" sz="2400" b="0" i="1" smtClean="0">
                                  <a:latin typeface="Cambria Math"/>
                                </a:rPr>
                              </m:ctrlPr>
                            </m:accPr>
                            <m:e>
                              <m:r>
                                <a:rPr lang="en-US" sz="2400" b="0" i="1" smtClean="0">
                                  <a:latin typeface="Cambria Math"/>
                                </a:rPr>
                                <m:t>𝑃</m:t>
                              </m:r>
                            </m:e>
                          </m:acc>
                        </m:e>
                        <m:sub>
                          <m:r>
                            <a:rPr lang="en-US" sz="2400" b="0" i="1" smtClean="0">
                              <a:latin typeface="Cambria Math"/>
                            </a:rPr>
                            <m:t>𝑖</m:t>
                          </m:r>
                        </m:sub>
                      </m:sSub>
                      <m:r>
                        <a:rPr lang="en-US" sz="2400" b="0" i="1" smtClean="0">
                          <a:latin typeface="Cambria Math"/>
                        </a:rPr>
                        <m:t>=0</m:t>
                      </m:r>
                    </m:oMath>
                  </m:oMathPara>
                </a14:m>
                <a:endParaRPr lang="en-US" sz="2400" dirty="0" smtClean="0"/>
              </a:p>
              <a:p>
                <a:pPr algn="just"/>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1066800" y="1295400"/>
                <a:ext cx="7239000" cy="5357300"/>
              </a:xfrm>
              <a:prstGeom prst="rect">
                <a:avLst/>
              </a:prstGeom>
              <a:blipFill rotWithShape="1">
                <a:blip r:embed="rId2"/>
                <a:stretch>
                  <a:fillRect l="-1263" t="-911" r="-1178"/>
                </a:stretch>
              </a:blipFill>
            </p:spPr>
            <p:txBody>
              <a:bodyPr/>
              <a:lstStyle/>
              <a:p>
                <a:r>
                  <a:rPr lang="en-US">
                    <a:noFill/>
                  </a:rPr>
                  <a:t> </a:t>
                </a:r>
              </a:p>
            </p:txBody>
          </p:sp>
        </mc:Fallback>
      </mc:AlternateContent>
    </p:spTree>
    <p:extLst>
      <p:ext uri="{BB962C8B-B14F-4D97-AF65-F5344CB8AC3E}">
        <p14:creationId xmlns:p14="http://schemas.microsoft.com/office/powerpoint/2010/main" val="1332744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762000" y="781204"/>
                <a:ext cx="7848600" cy="4820807"/>
              </a:xfrm>
              <a:prstGeom prst="rect">
                <a:avLst/>
              </a:prstGeom>
            </p:spPr>
            <p:txBody>
              <a:bodyPr wrap="square">
                <a:spAutoFit/>
              </a:bodyPr>
              <a:lstStyle/>
              <a:p>
                <a:pPr algn="just"/>
                <a:r>
                  <a:rPr lang="en-US" sz="2400" dirty="0" smtClean="0"/>
                  <a:t>For the old Hamiltonian </a:t>
                </a:r>
                <a14:m>
                  <m:oMath xmlns:m="http://schemas.openxmlformats.org/officeDocument/2006/math">
                    <m:r>
                      <a:rPr lang="en-US" sz="2400" b="0" i="1" smtClean="0">
                        <a:latin typeface="Cambria Math"/>
                      </a:rPr>
                      <m:t>𝐻</m:t>
                    </m:r>
                  </m:oMath>
                </a14:m>
                <a:r>
                  <a:rPr lang="en-US" sz="2400" dirty="0" smtClean="0"/>
                  <a:t> and the new one </a:t>
                </a:r>
                <a14:m>
                  <m:oMath xmlns:m="http://schemas.openxmlformats.org/officeDocument/2006/math">
                    <m:r>
                      <a:rPr lang="en-US" sz="2400" b="0" i="1" smtClean="0">
                        <a:latin typeface="Cambria Math"/>
                      </a:rPr>
                      <m:t>𝐾</m:t>
                    </m:r>
                  </m:oMath>
                </a14:m>
                <a:r>
                  <a:rPr lang="en-US" sz="2400" dirty="0" smtClean="0"/>
                  <a:t> holds:</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𝐾</m:t>
                      </m:r>
                      <m:r>
                        <a:rPr lang="en-US" sz="2400" b="0" i="1" smtClean="0">
                          <a:latin typeface="Cambria Math"/>
                        </a:rPr>
                        <m:t>=</m:t>
                      </m:r>
                      <m:r>
                        <a:rPr lang="en-US" sz="2400" b="0" i="1" smtClean="0">
                          <a:latin typeface="Cambria Math"/>
                        </a:rPr>
                        <m:t>𝐻</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𝐹</m:t>
                          </m:r>
                        </m:num>
                        <m:den>
                          <m:r>
                            <a:rPr lang="en-US" sz="2400" b="0" i="1" smtClean="0">
                              <a:latin typeface="Cambria Math"/>
                            </a:rPr>
                            <m:t>𝜕</m:t>
                          </m:r>
                          <m:r>
                            <a:rPr lang="en-US" sz="2400" b="0" i="1" smtClean="0">
                              <a:latin typeface="Cambria Math"/>
                            </a:rPr>
                            <m:t>𝑡</m:t>
                          </m:r>
                        </m:den>
                      </m:f>
                    </m:oMath>
                  </m:oMathPara>
                </a14:m>
                <a:endParaRPr lang="en-US" sz="2400" dirty="0" smtClean="0"/>
              </a:p>
              <a:p>
                <a:pPr algn="just"/>
                <a:r>
                  <a:rPr lang="en-US" sz="2400" dirty="0" smtClean="0"/>
                  <a:t>Where </a:t>
                </a:r>
                <a14:m>
                  <m:oMath xmlns:m="http://schemas.openxmlformats.org/officeDocument/2006/math">
                    <m:r>
                      <a:rPr lang="en-US" sz="2400" b="0" i="1" smtClean="0">
                        <a:latin typeface="Cambria Math"/>
                      </a:rPr>
                      <m:t>𝐹</m:t>
                    </m:r>
                  </m:oMath>
                </a14:m>
                <a:r>
                  <a:rPr lang="en-US" sz="2400" dirty="0" smtClean="0"/>
                  <a:t> is the generating function of the canonical transformation.</a:t>
                </a:r>
              </a:p>
              <a:p>
                <a:pPr algn="just"/>
                <a:r>
                  <a:rPr lang="en-US" sz="2400" dirty="0" smtClean="0"/>
                  <a:t>Since </a:t>
                </a:r>
                <a14:m>
                  <m:oMath xmlns:m="http://schemas.openxmlformats.org/officeDocument/2006/math">
                    <m:r>
                      <a:rPr lang="en-US" sz="2400" b="0" i="1" smtClean="0">
                        <a:latin typeface="Cambria Math"/>
                      </a:rPr>
                      <m:t>𝐾</m:t>
                    </m:r>
                    <m:r>
                      <a:rPr lang="en-US" sz="2400" b="0" i="1" smtClean="0">
                        <a:latin typeface="Cambria Math"/>
                      </a:rPr>
                      <m:t>=0,</m:t>
                    </m:r>
                  </m:oMath>
                </a14:m>
                <a:r>
                  <a:rPr lang="en-US" sz="2400" dirty="0" smtClean="0"/>
                  <a:t> this equation becomes </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𝐻</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𝐹</m:t>
                          </m:r>
                        </m:num>
                        <m:den>
                          <m:r>
                            <a:rPr lang="en-US" sz="2400" b="0" i="1" smtClean="0">
                              <a:latin typeface="Cambria Math"/>
                            </a:rPr>
                            <m:t>𝜕</m:t>
                          </m:r>
                          <m:r>
                            <a:rPr lang="en-US" sz="2400" b="0" i="1" smtClean="0">
                              <a:latin typeface="Cambria Math"/>
                            </a:rPr>
                            <m:t>𝑡</m:t>
                          </m:r>
                        </m:den>
                      </m:f>
                      <m:r>
                        <a:rPr lang="en-US" sz="2400" b="0" i="1" smtClean="0">
                          <a:latin typeface="Cambria Math"/>
                        </a:rPr>
                        <m:t>=0</m:t>
                      </m:r>
                    </m:oMath>
                  </m:oMathPara>
                </a14:m>
                <a:endParaRPr lang="en-US" sz="2400" dirty="0" smtClean="0"/>
              </a:p>
              <a:p>
                <a:pPr algn="just"/>
                <a:r>
                  <a:rPr lang="en-US" sz="2400" dirty="0" smtClean="0"/>
                  <a:t>Let us consider a generating function </a:t>
                </a:r>
                <a14:m>
                  <m:oMath xmlns:m="http://schemas.openxmlformats.org/officeDocument/2006/math">
                    <m:sSub>
                      <m:sSubPr>
                        <m:ctrlPr>
                          <a:rPr lang="en-US" sz="2400" i="1" smtClean="0">
                            <a:latin typeface="Cambria Math"/>
                          </a:rPr>
                        </m:ctrlPr>
                      </m:sSubPr>
                      <m:e>
                        <m:r>
                          <a:rPr lang="en-US" sz="2400" b="0" i="1" smtClean="0">
                            <a:latin typeface="Cambria Math"/>
                          </a:rPr>
                          <m:t>𝐹</m:t>
                        </m:r>
                      </m:e>
                      <m:sub>
                        <m:r>
                          <a:rPr lang="en-US" sz="2400" b="0" i="1" smtClean="0">
                            <a:latin typeface="Cambria Math"/>
                          </a:rPr>
                          <m:t>2</m:t>
                        </m:r>
                      </m:sub>
                    </m:sSub>
                    <m:r>
                      <a:rPr lang="en-US" sz="2400" b="0" i="1" smtClean="0">
                        <a:latin typeface="Cambria Math"/>
                      </a:rPr>
                      <m:t>(</m:t>
                    </m:r>
                    <m:r>
                      <a:rPr lang="en-US" sz="2400" b="0" i="1" smtClean="0">
                        <a:latin typeface="Cambria Math"/>
                      </a:rPr>
                      <m:t>𝑞</m:t>
                    </m:r>
                    <m:r>
                      <a:rPr lang="en-US" sz="2400" b="0" i="1" smtClean="0">
                        <a:latin typeface="Cambria Math"/>
                      </a:rPr>
                      <m:t>,</m:t>
                    </m:r>
                    <m:r>
                      <a:rPr lang="en-US" sz="2400" b="0" i="1" smtClean="0">
                        <a:latin typeface="Cambria Math"/>
                      </a:rPr>
                      <m:t>𝑃</m:t>
                    </m:r>
                    <m:r>
                      <a:rPr lang="en-US" sz="2400" b="0" i="1" smtClean="0">
                        <a:latin typeface="Cambria Math"/>
                      </a:rPr>
                      <m:t>,</m:t>
                    </m:r>
                    <m:r>
                      <a:rPr lang="en-US" sz="2400" b="0" i="1" smtClean="0">
                        <a:latin typeface="Cambria Math"/>
                      </a:rPr>
                      <m:t>𝑡</m:t>
                    </m:r>
                    <m:r>
                      <a:rPr lang="en-US" sz="2400" b="0" i="1" smtClean="0">
                        <a:latin typeface="Cambria Math"/>
                      </a:rPr>
                      <m:t>)</m:t>
                    </m:r>
                  </m:oMath>
                </a14:m>
                <a:r>
                  <a:rPr lang="en-US" sz="2400" dirty="0" smtClean="0"/>
                  <a:t> which is a function of the old coordinates </a:t>
                </a:r>
                <a14:m>
                  <m:oMath xmlns:m="http://schemas.openxmlformats.org/officeDocument/2006/math">
                    <m:sSub>
                      <m:sSubPr>
                        <m:ctrlPr>
                          <a:rPr lang="en-US" sz="2400" i="1" smtClean="0">
                            <a:latin typeface="Cambria Math"/>
                          </a:rPr>
                        </m:ctrlPr>
                      </m:sSubPr>
                      <m:e>
                        <m:r>
                          <a:rPr lang="en-US" sz="2400" b="0" i="1" smtClean="0">
                            <a:latin typeface="Cambria Math"/>
                          </a:rPr>
                          <m:t>𝑞</m:t>
                        </m:r>
                      </m:e>
                      <m:sub>
                        <m:r>
                          <a:rPr lang="en-US" sz="2400" b="0" i="1" smtClean="0">
                            <a:latin typeface="Cambria Math"/>
                          </a:rPr>
                          <m:t>𝑖</m:t>
                        </m:r>
                      </m:sub>
                    </m:sSub>
                  </m:oMath>
                </a14:m>
                <a:r>
                  <a:rPr lang="en-US" sz="2400" dirty="0" smtClean="0"/>
                  <a:t> and new constant momenta </a:t>
                </a:r>
                <a14:m>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oMath>
                </a14:m>
                <a:r>
                  <a:rPr lang="en-US" sz="2400" dirty="0" smtClean="0"/>
                  <a:t> We denote this function as </a:t>
                </a:r>
                <a14:m>
                  <m:oMath xmlns:m="http://schemas.openxmlformats.org/officeDocument/2006/math">
                    <m:r>
                      <a:rPr lang="en-US" sz="2400" b="0" i="1" smtClean="0">
                        <a:latin typeface="Cambria Math"/>
                      </a:rPr>
                      <m:t>𝑆</m:t>
                    </m:r>
                    <m:d>
                      <m:dPr>
                        <m:ctrlPr>
                          <a:rPr lang="en-US" sz="2400" b="0" i="1" smtClean="0">
                            <a:latin typeface="Cambria Math"/>
                          </a:rPr>
                        </m:ctrlPr>
                      </m:dPr>
                      <m:e>
                        <m:r>
                          <a:rPr lang="en-US" sz="2400" b="0" i="1" smtClean="0">
                            <a:latin typeface="Cambria Math"/>
                          </a:rPr>
                          <m:t>𝑞</m:t>
                        </m:r>
                        <m:r>
                          <a:rPr lang="en-US" sz="2400" b="0" i="1" smtClean="0">
                            <a:latin typeface="Cambria Math"/>
                          </a:rPr>
                          <m:t>,</m:t>
                        </m:r>
                        <m:r>
                          <a:rPr lang="en-US" sz="2400" b="0" i="1" smtClean="0">
                            <a:latin typeface="Cambria Math"/>
                          </a:rPr>
                          <m:t>𝑃</m:t>
                        </m:r>
                        <m:r>
                          <a:rPr lang="en-US" sz="2400" b="0" i="1" smtClean="0">
                            <a:latin typeface="Cambria Math"/>
                          </a:rPr>
                          <m:t>,</m:t>
                        </m:r>
                        <m:r>
                          <a:rPr lang="en-US" sz="2400" b="0" i="1" smtClean="0">
                            <a:latin typeface="Cambria Math"/>
                          </a:rPr>
                          <m:t>𝑡</m:t>
                        </m:r>
                      </m:e>
                    </m:d>
                    <m:r>
                      <a:rPr lang="en-US" sz="2400" b="0" i="1" smtClean="0">
                        <a:latin typeface="Cambria Math"/>
                      </a:rPr>
                      <m:t>,</m:t>
                    </m:r>
                  </m:oMath>
                </a14:m>
                <a:r>
                  <a:rPr lang="en-US" sz="2400" dirty="0" smtClean="0"/>
                  <a:t> (action).</a:t>
                </a:r>
              </a:p>
              <a:p>
                <a:pPr algn="just"/>
                <a:endParaRPr lang="en-US" sz="2400" dirty="0" smtClean="0"/>
              </a:p>
              <a:p>
                <a:pPr algn="just"/>
                <a:endParaRPr lang="en-US" sz="2400" dirty="0" smtClean="0"/>
              </a:p>
            </p:txBody>
          </p:sp>
        </mc:Choice>
        <mc:Fallback xmlns="">
          <p:sp>
            <p:nvSpPr>
              <p:cNvPr id="2" name="Rectangle 1"/>
              <p:cNvSpPr>
                <a:spLocks noRot="1" noChangeAspect="1" noMove="1" noResize="1" noEditPoints="1" noAdjustHandles="1" noChangeArrowheads="1" noChangeShapeType="1" noTextEdit="1"/>
              </p:cNvSpPr>
              <p:nvPr/>
            </p:nvSpPr>
            <p:spPr>
              <a:xfrm>
                <a:off x="762000" y="781204"/>
                <a:ext cx="7848600" cy="4820807"/>
              </a:xfrm>
              <a:prstGeom prst="rect">
                <a:avLst/>
              </a:prstGeom>
              <a:blipFill rotWithShape="1">
                <a:blip r:embed="rId2"/>
                <a:stretch>
                  <a:fillRect l="-1165" t="-1011" r="-1087"/>
                </a:stretch>
              </a:blipFill>
            </p:spPr>
            <p:txBody>
              <a:bodyPr/>
              <a:lstStyle/>
              <a:p>
                <a:r>
                  <a:rPr lang="en-US">
                    <a:noFill/>
                  </a:rPr>
                  <a:t> </a:t>
                </a:r>
              </a:p>
            </p:txBody>
          </p:sp>
        </mc:Fallback>
      </mc:AlternateContent>
    </p:spTree>
    <p:extLst>
      <p:ext uri="{BB962C8B-B14F-4D97-AF65-F5344CB8AC3E}">
        <p14:creationId xmlns:p14="http://schemas.microsoft.com/office/powerpoint/2010/main" val="2609785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14400" y="528079"/>
                <a:ext cx="7239000" cy="5415521"/>
              </a:xfrm>
              <a:prstGeom prst="rect">
                <a:avLst/>
              </a:prstGeom>
            </p:spPr>
            <p:txBody>
              <a:bodyPr wrap="square">
                <a:spAutoFit/>
              </a:bodyPr>
              <a:lstStyle/>
              <a:p>
                <a:pPr algn="just"/>
                <a:r>
                  <a:rPr lang="en-US" sz="2400" dirty="0" smtClean="0"/>
                  <a:t>The transformation equations give:</a:t>
                </a:r>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oMath>
                  </m:oMathPara>
                </a14:m>
                <a:endParaRPr lang="en-US" sz="2400" dirty="0" smtClean="0"/>
              </a:p>
              <a:p>
                <a:pPr algn="just"/>
                <a:r>
                  <a:rPr lang="en-US" sz="2400" dirty="0" smtClean="0"/>
                  <a:t>So that the equation</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𝐻</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𝐹</m:t>
                          </m:r>
                        </m:num>
                        <m:den>
                          <m:r>
                            <a:rPr lang="en-US" sz="2400" b="0" i="1" smtClean="0">
                              <a:latin typeface="Cambria Math"/>
                            </a:rPr>
                            <m:t>𝜕</m:t>
                          </m:r>
                          <m:r>
                            <a:rPr lang="en-US" sz="2400" b="0" i="1" smtClean="0">
                              <a:latin typeface="Cambria Math"/>
                            </a:rPr>
                            <m:t>𝑡</m:t>
                          </m:r>
                        </m:den>
                      </m:f>
                      <m:r>
                        <a:rPr lang="en-US" sz="2400" b="0" i="1" smtClean="0">
                          <a:latin typeface="Cambria Math"/>
                        </a:rPr>
                        <m:t>=0</m:t>
                      </m:r>
                    </m:oMath>
                  </m:oMathPara>
                </a14:m>
                <a:endParaRPr lang="en-US" sz="2400" dirty="0" smtClean="0"/>
              </a:p>
              <a:p>
                <a:pPr algn="just"/>
                <a:r>
                  <a:rPr lang="en-US" sz="2400" dirty="0" smtClean="0"/>
                  <a:t>Becomes</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𝐻</m:t>
                      </m:r>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𝑛</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den>
                      </m:f>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2</m:t>
                              </m:r>
                            </m:sub>
                          </m:sSub>
                        </m:den>
                      </m:f>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𝑛</m:t>
                              </m:r>
                            </m:sub>
                          </m:sSub>
                        </m:den>
                      </m:f>
                      <m:r>
                        <a:rPr lang="en-US" sz="2400" b="0" i="1" smtClean="0">
                          <a:latin typeface="Cambria Math"/>
                        </a:rPr>
                        <m:t>,</m:t>
                      </m:r>
                      <m:r>
                        <a:rPr lang="en-US" sz="2400" b="0" i="1" smtClean="0">
                          <a:latin typeface="Cambria Math"/>
                        </a:rPr>
                        <m:t>𝑡</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r>
                            <a:rPr lang="en-US" sz="2400" b="0" i="1" smtClean="0">
                              <a:latin typeface="Cambria Math"/>
                            </a:rPr>
                            <m:t>𝑡</m:t>
                          </m:r>
                        </m:den>
                      </m:f>
                      <m:r>
                        <a:rPr lang="en-US" sz="2400" b="0" i="1" smtClean="0">
                          <a:latin typeface="Cambria Math"/>
                        </a:rPr>
                        <m:t>=0</m:t>
                      </m:r>
                    </m:oMath>
                  </m:oMathPara>
                </a14:m>
                <a:endParaRPr lang="en-US" sz="2400" dirty="0" smtClean="0"/>
              </a:p>
              <a:p>
                <a:pPr algn="just"/>
                <a:r>
                  <a:rPr lang="en-US" sz="2400" dirty="0" smtClean="0"/>
                  <a:t>This equation is known as the </a:t>
                </a:r>
                <a:r>
                  <a:rPr lang="en-US" sz="2400" dirty="0" err="1" smtClean="0"/>
                  <a:t>Hanilton</a:t>
                </a:r>
                <a:r>
                  <a:rPr lang="en-US" sz="2400" dirty="0" smtClean="0"/>
                  <a:t>-Jacobi equation. This is a partial differential equation in </a:t>
                </a:r>
                <a14:m>
                  <m:oMath xmlns:m="http://schemas.openxmlformats.org/officeDocument/2006/math">
                    <m:r>
                      <a:rPr lang="en-US" sz="2400" b="0" i="1" smtClean="0">
                        <a:latin typeface="Cambria Math"/>
                      </a:rPr>
                      <m:t>(</m:t>
                    </m:r>
                    <m:r>
                      <a:rPr lang="en-US" sz="2400" b="0" i="1" smtClean="0">
                        <a:latin typeface="Cambria Math"/>
                      </a:rPr>
                      <m:t>𝑛</m:t>
                    </m:r>
                    <m:r>
                      <a:rPr lang="en-US" sz="2400" b="0" i="1" smtClean="0">
                        <a:latin typeface="Cambria Math"/>
                      </a:rPr>
                      <m:t>+1)</m:t>
                    </m:r>
                  </m:oMath>
                </a14:m>
                <a:r>
                  <a:rPr lang="en-US" sz="2400" dirty="0" smtClean="0"/>
                  <a:t> variables </a:t>
                </a:r>
                <a14:m>
                  <m:oMath xmlns:m="http://schemas.openxmlformats.org/officeDocument/2006/math">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𝑛</m:t>
                        </m:r>
                      </m:sub>
                    </m:sSub>
                    <m:r>
                      <a:rPr lang="en-US" sz="2400" b="0" i="1" smtClean="0">
                        <a:latin typeface="Cambria Math"/>
                      </a:rPr>
                      <m:t>,</m:t>
                    </m:r>
                    <m:r>
                      <a:rPr lang="en-US" sz="2400" b="0" i="1" smtClean="0">
                        <a:latin typeface="Cambria Math"/>
                      </a:rPr>
                      <m:t>𝑡</m:t>
                    </m:r>
                  </m:oMath>
                </a14:m>
                <a:r>
                  <a:rPr lang="en-US" sz="2400" dirty="0" smtClean="0"/>
                  <a:t> for the generating function </a:t>
                </a:r>
                <a14:m>
                  <m:oMath xmlns:m="http://schemas.openxmlformats.org/officeDocument/2006/math">
                    <m:r>
                      <a:rPr lang="en-US" sz="2400" b="0" i="1" smtClean="0">
                        <a:latin typeface="Cambria Math"/>
                      </a:rPr>
                      <m:t>𝑆</m:t>
                    </m:r>
                  </m:oMath>
                </a14:m>
                <a:r>
                  <a:rPr lang="en-US" sz="2400" dirty="0" smtClean="0"/>
                  <a:t> which is called Hamilton’s principle function.</a:t>
                </a:r>
              </a:p>
              <a:p>
                <a:pPr algn="just"/>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914400" y="528079"/>
                <a:ext cx="7239000" cy="5415521"/>
              </a:xfrm>
              <a:prstGeom prst="rect">
                <a:avLst/>
              </a:prstGeom>
              <a:blipFill rotWithShape="1">
                <a:blip r:embed="rId2"/>
                <a:stretch>
                  <a:fillRect l="-1263" t="-901" r="-1178"/>
                </a:stretch>
              </a:blipFill>
            </p:spPr>
            <p:txBody>
              <a:bodyPr/>
              <a:lstStyle/>
              <a:p>
                <a:r>
                  <a:rPr lang="en-US">
                    <a:noFill/>
                  </a:rPr>
                  <a:t> </a:t>
                </a:r>
              </a:p>
            </p:txBody>
          </p:sp>
        </mc:Fallback>
      </mc:AlternateContent>
    </p:spTree>
    <p:extLst>
      <p:ext uri="{BB962C8B-B14F-4D97-AF65-F5344CB8AC3E}">
        <p14:creationId xmlns:p14="http://schemas.microsoft.com/office/powerpoint/2010/main" val="3490826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14400" y="762000"/>
                <a:ext cx="7543800" cy="4968796"/>
              </a:xfrm>
              <a:prstGeom prst="rect">
                <a:avLst/>
              </a:prstGeom>
            </p:spPr>
            <p:txBody>
              <a:bodyPr wrap="square">
                <a:spAutoFit/>
              </a:bodyPr>
              <a:lstStyle/>
              <a:p>
                <a:pPr algn="just"/>
                <a:r>
                  <a:rPr lang="en-US" sz="2400" dirty="0" smtClean="0"/>
                  <a:t>Suppose there exists a solution of the equation of the form</a:t>
                </a:r>
              </a:p>
              <a:p>
                <a:pPr algn="just"/>
                <a14:m>
                  <m:oMathPara xmlns:m="http://schemas.openxmlformats.org/officeDocument/2006/math">
                    <m:oMathParaPr>
                      <m:jc m:val="centerGroup"/>
                    </m:oMathParaPr>
                    <m:oMath xmlns:m="http://schemas.openxmlformats.org/officeDocument/2006/math">
                      <m:r>
                        <a:rPr lang="en-US" sz="2400" i="1">
                          <a:latin typeface="Cambria Math"/>
                        </a:rPr>
                        <m:t>𝑆</m:t>
                      </m:r>
                      <m:r>
                        <a:rPr lang="en-US" sz="2400" i="1">
                          <a:latin typeface="Cambria Math"/>
                        </a:rPr>
                        <m:t>=</m:t>
                      </m:r>
                      <m:r>
                        <a:rPr lang="en-US" sz="2400" i="1">
                          <a:latin typeface="Cambria Math"/>
                        </a:rPr>
                        <m:t>𝑆</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𝑛</m:t>
                          </m:r>
                        </m:sub>
                      </m:sSub>
                      <m:r>
                        <a:rPr lang="en-US" sz="2400" i="1">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rPr>
                            <m:t>1</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2</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𝑛</m:t>
                          </m:r>
                          <m:r>
                            <a:rPr lang="en-US" sz="2400" b="0" i="1" smtClean="0">
                              <a:latin typeface="Cambria Math"/>
                              <a:ea typeface="Cambria Math"/>
                            </a:rPr>
                            <m:t>+1</m:t>
                          </m:r>
                        </m:sub>
                      </m:sSub>
                      <m:r>
                        <a:rPr lang="en-US" sz="2400" b="0" i="1" smtClean="0">
                          <a:latin typeface="Cambria Math"/>
                        </a:rPr>
                        <m:t>;</m:t>
                      </m:r>
                      <m:r>
                        <a:rPr lang="en-US" sz="2400" i="1">
                          <a:latin typeface="Cambria Math"/>
                        </a:rPr>
                        <m:t>𝑡</m:t>
                      </m:r>
                      <m:r>
                        <a:rPr lang="en-US" sz="2400" i="1">
                          <a:latin typeface="Cambria Math"/>
                        </a:rPr>
                        <m:t>)</m:t>
                      </m:r>
                    </m:oMath>
                  </m:oMathPara>
                </a14:m>
                <a:endParaRPr lang="en-US" sz="2400" dirty="0" smtClean="0"/>
              </a:p>
              <a:p>
                <a:pPr algn="just"/>
                <a:r>
                  <a:rPr lang="en-US" sz="2400" dirty="0"/>
                  <a:t>w</a:t>
                </a:r>
                <a:r>
                  <a:rPr lang="en-US" sz="2400" dirty="0" smtClean="0"/>
                  <a:t>here the quantities </a:t>
                </a:r>
                <a14:m>
                  <m:oMath xmlns:m="http://schemas.openxmlformats.org/officeDocument/2006/math">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rPr>
                          <m:t>1</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2</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𝑛</m:t>
                        </m:r>
                        <m:r>
                          <a:rPr lang="en-US" sz="2400" b="0" i="1" smtClean="0">
                            <a:latin typeface="Cambria Math"/>
                            <a:ea typeface="Cambria Math"/>
                          </a:rPr>
                          <m:t>+1</m:t>
                        </m:r>
                      </m:sub>
                    </m:sSub>
                  </m:oMath>
                </a14:m>
                <a:r>
                  <a:rPr lang="en-US" sz="2400" dirty="0" smtClean="0"/>
                  <a:t> are </a:t>
                </a:r>
                <a14:m>
                  <m:oMath xmlns:m="http://schemas.openxmlformats.org/officeDocument/2006/math">
                    <m:r>
                      <a:rPr lang="en-US" sz="2400" b="0" i="1" smtClean="0">
                        <a:latin typeface="Cambria Math"/>
                        <a:ea typeface="Cambria Math"/>
                      </a:rPr>
                      <m:t>𝑛</m:t>
                    </m:r>
                    <m:r>
                      <a:rPr lang="en-US" sz="2400" b="0" i="1" smtClean="0">
                        <a:latin typeface="Cambria Math"/>
                        <a:ea typeface="Cambria Math"/>
                      </a:rPr>
                      <m:t>+1</m:t>
                    </m:r>
                  </m:oMath>
                </a14:m>
                <a:r>
                  <a:rPr lang="en-US" sz="2400" dirty="0" smtClean="0"/>
                  <a:t> independent constants of integration. Since </a:t>
                </a:r>
                <a14:m>
                  <m:oMath xmlns:m="http://schemas.openxmlformats.org/officeDocument/2006/math">
                    <m:r>
                      <a:rPr lang="en-US" sz="2400" b="0" i="1" smtClean="0">
                        <a:latin typeface="Cambria Math"/>
                      </a:rPr>
                      <m:t>𝑆</m:t>
                    </m:r>
                  </m:oMath>
                </a14:m>
                <a:r>
                  <a:rPr lang="en-US" sz="2400" dirty="0" smtClean="0"/>
                  <a:t> itself does not appear in equation, but only partial derivatives with respect to</a:t>
                </a:r>
                <a14:m>
                  <m:oMath xmlns:m="http://schemas.openxmlformats.org/officeDocument/2006/math">
                    <m:r>
                      <a:rPr lang="en-US" sz="2400">
                        <a:latin typeface="Cambria Math"/>
                      </a:rPr>
                      <m:t> </m:t>
                    </m:r>
                    <m:r>
                      <a:rPr lang="en-US" sz="2400" b="0" i="1" smtClean="0">
                        <a:latin typeface="Cambria Math"/>
                      </a:rPr>
                      <m:t>𝑞</m:t>
                    </m:r>
                  </m:oMath>
                </a14:m>
                <a:r>
                  <a:rPr lang="en-US" sz="2400" dirty="0" smtClean="0"/>
                  <a:t> or </a:t>
                </a:r>
                <a14:m>
                  <m:oMath xmlns:m="http://schemas.openxmlformats.org/officeDocument/2006/math">
                    <m:r>
                      <a:rPr lang="en-US" sz="2400" b="0" i="1" smtClean="0">
                        <a:latin typeface="Cambria Math"/>
                      </a:rPr>
                      <m:t>𝑡</m:t>
                    </m:r>
                  </m:oMath>
                </a14:m>
                <a:r>
                  <a:rPr lang="en-US" sz="2400" dirty="0" smtClean="0"/>
                  <a:t> are involved, one of the </a:t>
                </a:r>
                <a14:m>
                  <m:oMath xmlns:m="http://schemas.openxmlformats.org/officeDocument/2006/math">
                    <m:r>
                      <a:rPr lang="en-US" sz="2400" b="0" i="1" smtClean="0">
                        <a:latin typeface="Cambria Math"/>
                        <a:ea typeface="Cambria Math"/>
                      </a:rPr>
                      <m:t>𝑛</m:t>
                    </m:r>
                    <m:r>
                      <a:rPr lang="en-US" sz="2400" b="0" i="1" smtClean="0">
                        <a:latin typeface="Cambria Math"/>
                        <a:ea typeface="Cambria Math"/>
                      </a:rPr>
                      <m:t>+1</m:t>
                    </m:r>
                  </m:oMath>
                </a14:m>
                <a:r>
                  <a:rPr lang="en-US" sz="2400" dirty="0" smtClean="0"/>
                  <a:t> constants </a:t>
                </a:r>
                <a14:m>
                  <m:oMath xmlns:m="http://schemas.openxmlformats.org/officeDocument/2006/math">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rPr>
                          <m:t>1</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2</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𝑛</m:t>
                        </m:r>
                        <m:r>
                          <a:rPr lang="en-US" sz="2400" b="0" i="1" smtClean="0">
                            <a:latin typeface="Cambria Math"/>
                            <a:ea typeface="Cambria Math"/>
                          </a:rPr>
                          <m:t>+1</m:t>
                        </m:r>
                      </m:sub>
                    </m:sSub>
                  </m:oMath>
                </a14:m>
                <a:r>
                  <a:rPr lang="en-US" sz="2400" dirty="0" smtClean="0"/>
                  <a:t> must appear only as an additive constant in </a:t>
                </a:r>
                <a14:m>
                  <m:oMath xmlns:m="http://schemas.openxmlformats.org/officeDocument/2006/math">
                    <m:r>
                      <a:rPr lang="en-US" sz="2400" b="0" i="1" smtClean="0">
                        <a:latin typeface="Cambria Math"/>
                      </a:rPr>
                      <m:t>𝑆</m:t>
                    </m:r>
                    <m:r>
                      <a:rPr lang="en-US" sz="2400" b="0" i="1" smtClean="0">
                        <a:latin typeface="Cambria Math"/>
                      </a:rPr>
                      <m:t>.</m:t>
                    </m:r>
                  </m:oMath>
                </a14:m>
                <a:endParaRPr lang="en-US" sz="2400" dirty="0" smtClean="0"/>
              </a:p>
              <a:p>
                <a:pPr algn="just"/>
                <a:endParaRPr lang="en-US" sz="2400" dirty="0"/>
              </a:p>
              <a:p>
                <a:pPr algn="just"/>
                <a:r>
                  <a:rPr lang="en-US" sz="2400" dirty="0" smtClean="0"/>
                  <a:t>So for our purposes </a:t>
                </a:r>
                <a14:m>
                  <m:oMath xmlns:m="http://schemas.openxmlformats.org/officeDocument/2006/math">
                    <m:r>
                      <a:rPr lang="en-US" sz="2400" b="0" i="1" smtClean="0">
                        <a:latin typeface="Cambria Math"/>
                      </a:rPr>
                      <m:t>𝑆</m:t>
                    </m:r>
                  </m:oMath>
                </a14:m>
                <a:r>
                  <a:rPr lang="en-US" sz="2400" dirty="0" smtClean="0"/>
                  <a:t> can be written as:</a:t>
                </a:r>
              </a:p>
              <a:p>
                <a:pPr algn="just"/>
                <a14:m>
                  <m:oMathPara xmlns:m="http://schemas.openxmlformats.org/officeDocument/2006/math">
                    <m:oMathParaPr>
                      <m:jc m:val="centerGroup"/>
                    </m:oMathParaPr>
                    <m:oMath xmlns:m="http://schemas.openxmlformats.org/officeDocument/2006/math">
                      <m:r>
                        <a:rPr lang="en-US" sz="2400" i="1" smtClean="0">
                          <a:latin typeface="Cambria Math"/>
                        </a:rPr>
                        <m:t>𝑆</m:t>
                      </m:r>
                      <m:r>
                        <a:rPr lang="en-US" sz="2400" i="1" smtClean="0">
                          <a:latin typeface="Cambria Math"/>
                        </a:rPr>
                        <m:t>=</m:t>
                      </m:r>
                      <m:r>
                        <a:rPr lang="en-US" sz="2400" i="1" smtClean="0">
                          <a:latin typeface="Cambria Math"/>
                        </a:rPr>
                        <m:t>𝑆</m:t>
                      </m:r>
                      <m:r>
                        <a:rPr lang="en-US" sz="2400" i="1" smtClean="0">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𝑛</m:t>
                          </m:r>
                        </m:sub>
                      </m:sSub>
                      <m:r>
                        <a:rPr lang="en-US" sz="2400" i="1">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rPr>
                            <m:t>1</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2</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𝑛</m:t>
                          </m:r>
                        </m:sub>
                      </m:sSub>
                      <m:r>
                        <a:rPr lang="en-US" sz="2400" b="0" i="1" smtClean="0">
                          <a:latin typeface="Cambria Math"/>
                        </a:rPr>
                        <m:t>;</m:t>
                      </m:r>
                      <m:r>
                        <a:rPr lang="en-US" sz="2400" i="1">
                          <a:latin typeface="Cambria Math"/>
                        </a:rPr>
                        <m:t>𝑡</m:t>
                      </m:r>
                      <m:r>
                        <a:rPr lang="en-US" sz="2400" i="1">
                          <a:latin typeface="Cambria Math"/>
                        </a:rPr>
                        <m:t>)</m:t>
                      </m:r>
                    </m:oMath>
                  </m:oMathPara>
                </a14:m>
                <a:endParaRPr lang="en-US" sz="2400" dirty="0" smtClean="0"/>
              </a:p>
              <a:p>
                <a:pPr algn="just"/>
                <a:r>
                  <a:rPr lang="en-US" sz="2400" dirty="0"/>
                  <a:t>w</a:t>
                </a:r>
                <a:r>
                  <a:rPr lang="en-US" sz="2400" dirty="0" smtClean="0"/>
                  <a:t>here none of the independent constants is solely additive.</a:t>
                </a:r>
              </a:p>
            </p:txBody>
          </p:sp>
        </mc:Choice>
        <mc:Fallback xmlns="">
          <p:sp>
            <p:nvSpPr>
              <p:cNvPr id="2" name="Rectangle 1"/>
              <p:cNvSpPr>
                <a:spLocks noRot="1" noChangeAspect="1" noMove="1" noResize="1" noEditPoints="1" noAdjustHandles="1" noChangeArrowheads="1" noChangeShapeType="1" noTextEdit="1"/>
              </p:cNvSpPr>
              <p:nvPr/>
            </p:nvSpPr>
            <p:spPr>
              <a:xfrm>
                <a:off x="914400" y="762000"/>
                <a:ext cx="7543800" cy="4968796"/>
              </a:xfrm>
              <a:prstGeom prst="rect">
                <a:avLst/>
              </a:prstGeom>
              <a:blipFill rotWithShape="1">
                <a:blip r:embed="rId2"/>
                <a:stretch>
                  <a:fillRect l="-1212" t="-982" r="-1131" b="-1840"/>
                </a:stretch>
              </a:blipFill>
            </p:spPr>
            <p:txBody>
              <a:bodyPr/>
              <a:lstStyle/>
              <a:p>
                <a:r>
                  <a:rPr lang="en-US">
                    <a:noFill/>
                  </a:rPr>
                  <a:t> </a:t>
                </a:r>
              </a:p>
            </p:txBody>
          </p:sp>
        </mc:Fallback>
      </mc:AlternateContent>
    </p:spTree>
    <p:extLst>
      <p:ext uri="{BB962C8B-B14F-4D97-AF65-F5344CB8AC3E}">
        <p14:creationId xmlns:p14="http://schemas.microsoft.com/office/powerpoint/2010/main" val="1413019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066800" y="1295400"/>
                <a:ext cx="7315200" cy="3840154"/>
              </a:xfrm>
              <a:prstGeom prst="rect">
                <a:avLst/>
              </a:prstGeom>
            </p:spPr>
            <p:txBody>
              <a:bodyPr wrap="square">
                <a:spAutoFit/>
              </a:bodyPr>
              <a:lstStyle/>
              <a:p>
                <a:pPr algn="just"/>
                <a:r>
                  <a:rPr lang="en-US" sz="2400" dirty="0" smtClean="0"/>
                  <a:t>We can take </a:t>
                </a:r>
                <a14:m>
                  <m:oMath xmlns:m="http://schemas.openxmlformats.org/officeDocument/2006/math">
                    <m:r>
                      <a:rPr lang="en-US" sz="2400" b="0" i="1" smtClean="0">
                        <a:latin typeface="Cambria Math"/>
                        <a:ea typeface="Cambria Math"/>
                      </a:rPr>
                      <m:t>𝑛</m:t>
                    </m:r>
                  </m:oMath>
                </a14:m>
                <a:r>
                  <a:rPr lang="en-US" sz="2400" dirty="0" smtClean="0"/>
                  <a:t> constants of integration to be the new constant momenta:</a:t>
                </a:r>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𝑖</m:t>
                          </m:r>
                        </m:sub>
                      </m:sSub>
                    </m:oMath>
                  </m:oMathPara>
                </a14:m>
                <a:endParaRPr lang="en-US" sz="2400" dirty="0" smtClean="0"/>
              </a:p>
              <a:p>
                <a:pPr algn="just"/>
                <a:r>
                  <a:rPr lang="en-US" sz="2400" dirty="0" smtClean="0"/>
                  <a:t>So that</a:t>
                </a:r>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r>
                            <a:rPr lang="en-US" sz="2400" b="0" i="1" smtClean="0">
                              <a:latin typeface="Cambria Math"/>
                            </a:rPr>
                            <m:t>(</m:t>
                          </m:r>
                          <m:r>
                            <a:rPr lang="en-US" sz="2400" b="1" i="1" smtClean="0">
                              <a:latin typeface="Cambria Math"/>
                            </a:rPr>
                            <m:t>𝒒</m:t>
                          </m:r>
                          <m:r>
                            <a:rPr lang="en-US" sz="2400" b="0" i="1" smtClean="0">
                              <a:latin typeface="Cambria Math"/>
                            </a:rPr>
                            <m:t>,</m:t>
                          </m:r>
                          <m:r>
                            <a:rPr lang="en-US" sz="2400" b="1" i="1" smtClean="0">
                              <a:latin typeface="Cambria Math"/>
                              <a:ea typeface="Cambria Math"/>
                            </a:rPr>
                            <m:t>𝜶</m:t>
                          </m:r>
                          <m:r>
                            <a:rPr lang="en-US" sz="2400" b="0" i="1" smtClean="0">
                              <a:latin typeface="Cambria Math"/>
                              <a:ea typeface="Cambria Math"/>
                            </a:rPr>
                            <m:t>,</m:t>
                          </m:r>
                          <m:r>
                            <a:rPr lang="en-US" sz="2400" b="0" i="1" smtClean="0">
                              <a:latin typeface="Cambria Math"/>
                              <a:ea typeface="Cambria Math"/>
                            </a:rPr>
                            <m:t>𝑡</m:t>
                          </m:r>
                          <m:r>
                            <a:rPr lang="en-US" sz="2400" b="0" i="1" smtClean="0">
                              <a:latin typeface="Cambria Math"/>
                            </a:rPr>
                            <m:t>)</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oMath>
                  </m:oMathPara>
                </a14:m>
                <a:endParaRPr lang="en-US" sz="2400" dirty="0" smtClean="0"/>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𝑄</m:t>
                          </m:r>
                        </m:e>
                        <m:sub>
                          <m:r>
                            <a:rPr lang="en-US" sz="2400" b="0" i="1" smtClean="0">
                              <a:latin typeface="Cambria Math"/>
                            </a:rPr>
                            <m:t>𝑖</m:t>
                          </m:r>
                        </m:sub>
                      </m:sSub>
                      <m:r>
                        <a:rPr lang="en-US" sz="2400" b="0" i="1" smtClean="0">
                          <a:latin typeface="Cambria Math"/>
                        </a:rPr>
                        <m:t>=</m:t>
                      </m:r>
                      <m:sSub>
                        <m:sSubPr>
                          <m:ctrlPr>
                            <a:rPr lang="en-US" sz="2400" i="1" smtClean="0">
                              <a:latin typeface="Cambria Math"/>
                            </a:rPr>
                          </m:ctrlPr>
                        </m:sSubPr>
                        <m:e>
                          <m:r>
                            <a:rPr lang="en-US" sz="2400" b="0" i="1" smtClean="0">
                              <a:latin typeface="Cambria Math"/>
                            </a:rPr>
                            <m:t>𝑏</m:t>
                          </m:r>
                        </m:e>
                        <m:sub>
                          <m:r>
                            <a:rPr lang="en-US" sz="2400" b="0" i="1" smtClean="0">
                              <a:latin typeface="Cambria Math"/>
                              <a:ea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r>
                            <a:rPr lang="en-US" sz="2400" b="0" i="1" smtClean="0">
                              <a:latin typeface="Cambria Math"/>
                            </a:rPr>
                            <m:t>(</m:t>
                          </m:r>
                          <m:r>
                            <a:rPr lang="en-US" sz="2400" b="1" i="1" smtClean="0">
                              <a:latin typeface="Cambria Math"/>
                            </a:rPr>
                            <m:t>𝒒</m:t>
                          </m:r>
                          <m:r>
                            <a:rPr lang="en-US" sz="2400" b="0" i="1" smtClean="0">
                              <a:latin typeface="Cambria Math"/>
                            </a:rPr>
                            <m:t>,</m:t>
                          </m:r>
                          <m:r>
                            <a:rPr lang="en-US" sz="2400" b="1" i="1" smtClean="0">
                              <a:latin typeface="Cambria Math"/>
                              <a:ea typeface="Cambria Math"/>
                            </a:rPr>
                            <m:t>𝜶</m:t>
                          </m:r>
                          <m:r>
                            <a:rPr lang="en-US" sz="2400" b="0" i="1" smtClean="0">
                              <a:latin typeface="Cambria Math"/>
                              <a:ea typeface="Cambria Math"/>
                            </a:rPr>
                            <m:t>,</m:t>
                          </m:r>
                          <m:r>
                            <a:rPr lang="en-US" sz="2400" b="0" i="1" smtClean="0">
                              <a:latin typeface="Cambria Math"/>
                              <a:ea typeface="Cambria Math"/>
                            </a:rPr>
                            <m:t>𝑡</m:t>
                          </m:r>
                          <m:r>
                            <a:rPr lang="en-US" sz="2400" b="0" i="1" smtClean="0">
                              <a:latin typeface="Cambria Math"/>
                            </a:rPr>
                            <m:t>)</m:t>
                          </m:r>
                        </m:num>
                        <m:den>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𝑖</m:t>
                              </m:r>
                            </m:sub>
                          </m:sSub>
                        </m:den>
                      </m:f>
                    </m:oMath>
                  </m:oMathPara>
                </a14:m>
                <a:endParaRPr lang="en-US" sz="2400" dirty="0" smtClean="0"/>
              </a:p>
              <a:p>
                <a:pPr algn="just"/>
                <a:r>
                  <a:rPr lang="en-US" sz="2400" dirty="0"/>
                  <a:t>w</a:t>
                </a:r>
                <a:r>
                  <a:rPr lang="en-US" sz="2400" dirty="0" smtClean="0"/>
                  <a:t>here </a:t>
                </a:r>
                <a14:m>
                  <m:oMath xmlns:m="http://schemas.openxmlformats.org/officeDocument/2006/math">
                    <m:sSub>
                      <m:sSubPr>
                        <m:ctrlPr>
                          <a:rPr lang="en-US" sz="2400" i="1" smtClean="0">
                            <a:latin typeface="Cambria Math"/>
                          </a:rPr>
                        </m:ctrlPr>
                      </m:sSubPr>
                      <m:e>
                        <m:r>
                          <a:rPr lang="en-US" sz="2400" b="0" i="1" smtClean="0">
                            <a:latin typeface="Cambria Math"/>
                          </a:rPr>
                          <m:t>𝑏</m:t>
                        </m:r>
                      </m:e>
                      <m:sub>
                        <m:r>
                          <a:rPr lang="en-US" sz="2400" b="0" i="1" smtClean="0">
                            <a:latin typeface="Cambria Math"/>
                            <a:ea typeface="Cambria Math"/>
                          </a:rPr>
                          <m:t>𝑖</m:t>
                        </m:r>
                      </m:sub>
                    </m:sSub>
                  </m:oMath>
                </a14:m>
                <a:r>
                  <a:rPr lang="en-US" sz="2400" dirty="0" smtClean="0"/>
                  <a:t> are constants obtained from the initial conditions.</a:t>
                </a:r>
              </a:p>
            </p:txBody>
          </p:sp>
        </mc:Choice>
        <mc:Fallback xmlns="">
          <p:sp>
            <p:nvSpPr>
              <p:cNvPr id="2" name="Rectangle 1"/>
              <p:cNvSpPr>
                <a:spLocks noRot="1" noChangeAspect="1" noMove="1" noResize="1" noEditPoints="1" noAdjustHandles="1" noChangeArrowheads="1" noChangeShapeType="1" noTextEdit="1"/>
              </p:cNvSpPr>
              <p:nvPr/>
            </p:nvSpPr>
            <p:spPr>
              <a:xfrm>
                <a:off x="1066800" y="1295400"/>
                <a:ext cx="7315200" cy="3840154"/>
              </a:xfrm>
              <a:prstGeom prst="rect">
                <a:avLst/>
              </a:prstGeom>
              <a:blipFill rotWithShape="1">
                <a:blip r:embed="rId2"/>
                <a:stretch>
                  <a:fillRect l="-1250" t="-1272" r="-1250" b="-2703"/>
                </a:stretch>
              </a:blipFill>
            </p:spPr>
            <p:txBody>
              <a:bodyPr/>
              <a:lstStyle/>
              <a:p>
                <a:r>
                  <a:rPr lang="en-US">
                    <a:noFill/>
                  </a:rPr>
                  <a:t> </a:t>
                </a:r>
              </a:p>
            </p:txBody>
          </p:sp>
        </mc:Fallback>
      </mc:AlternateContent>
    </p:spTree>
    <p:extLst>
      <p:ext uri="{BB962C8B-B14F-4D97-AF65-F5344CB8AC3E}">
        <p14:creationId xmlns:p14="http://schemas.microsoft.com/office/powerpoint/2010/main" val="4123652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85800" y="838682"/>
                <a:ext cx="7620000" cy="5010859"/>
              </a:xfrm>
              <a:prstGeom prst="rect">
                <a:avLst/>
              </a:prstGeom>
            </p:spPr>
            <p:txBody>
              <a:bodyPr wrap="square">
                <a:spAutoFit/>
              </a:bodyPr>
              <a:lstStyle/>
              <a:p>
                <a:pPr algn="just"/>
                <a:r>
                  <a:rPr lang="en-US" sz="2400" dirty="0" smtClean="0"/>
                  <a:t>If the Hamiltonian does not depend on time explicitly, the above procedure is simplified. The Hamilton-Jacobi equation becomes:</a:t>
                </a:r>
              </a:p>
              <a:p>
                <a:pPr algn="just"/>
                <a14:m>
                  <m:oMathPara xmlns:m="http://schemas.openxmlformats.org/officeDocument/2006/math">
                    <m:oMathParaPr>
                      <m:jc m:val="centerGroup"/>
                    </m:oMathParaPr>
                    <m:oMath xmlns:m="http://schemas.openxmlformats.org/officeDocument/2006/math">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r>
                            <a:rPr lang="en-US" sz="2400" b="0" i="1" smtClean="0">
                              <a:latin typeface="Cambria Math"/>
                            </a:rPr>
                            <m:t>𝑡</m:t>
                          </m:r>
                        </m:den>
                      </m:f>
                      <m:r>
                        <a:rPr lang="en-US" sz="2400" b="0" i="1" smtClean="0">
                          <a:latin typeface="Cambria Math"/>
                        </a:rPr>
                        <m:t>+</m:t>
                      </m:r>
                      <m:r>
                        <a:rPr lang="en-US" sz="2400" b="0" i="1" smtClean="0">
                          <a:latin typeface="Cambria Math"/>
                        </a:rPr>
                        <m:t>𝐻</m:t>
                      </m:r>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r>
                        <a:rPr lang="en-US" sz="2400" b="0" i="1" smtClean="0">
                          <a:latin typeface="Cambria Math"/>
                        </a:rPr>
                        <m:t>)=0</m:t>
                      </m:r>
                    </m:oMath>
                  </m:oMathPara>
                </a14:m>
                <a:endParaRPr lang="en-US" sz="2400" dirty="0" smtClean="0"/>
              </a:p>
              <a:p>
                <a:pPr algn="just"/>
                <a:r>
                  <a:rPr lang="en-US" sz="2400" dirty="0" smtClean="0"/>
                  <a:t>The first term involves the dependence on </a:t>
                </a:r>
                <a14:m>
                  <m:oMath xmlns:m="http://schemas.openxmlformats.org/officeDocument/2006/math">
                    <m:r>
                      <a:rPr lang="en-US" sz="2400" b="0" i="1" smtClean="0">
                        <a:latin typeface="Cambria Math"/>
                      </a:rPr>
                      <m:t>𝑡</m:t>
                    </m:r>
                    <m:r>
                      <a:rPr lang="en-US" sz="2400" b="0" i="1" smtClean="0">
                        <a:latin typeface="Cambria Math"/>
                      </a:rPr>
                      <m:t>,</m:t>
                    </m:r>
                  </m:oMath>
                </a14:m>
                <a:r>
                  <a:rPr lang="en-US" sz="2400" dirty="0" smtClean="0"/>
                  <a:t> whereas the second term correspond only with the dependence of </a:t>
                </a:r>
                <a14:m>
                  <m:oMath xmlns:m="http://schemas.openxmlformats.org/officeDocument/2006/math">
                    <m:r>
                      <a:rPr lang="en-US" sz="2400" b="0" i="1" smtClean="0">
                        <a:latin typeface="Cambria Math"/>
                      </a:rPr>
                      <m:t>𝑆</m:t>
                    </m:r>
                  </m:oMath>
                </a14:m>
                <a:r>
                  <a:rPr lang="en-US" sz="2400" dirty="0" smtClean="0"/>
                  <a:t> on the </a:t>
                </a:r>
                <a14:m>
                  <m:oMath xmlns:m="http://schemas.openxmlformats.org/officeDocument/2006/math">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r>
                      <a:rPr lang="en-US" sz="2400" b="0" i="1" smtClean="0">
                        <a:latin typeface="Cambria Math"/>
                      </a:rPr>
                      <m:t>.</m:t>
                    </m:r>
                  </m:oMath>
                </a14:m>
                <a:r>
                  <a:rPr lang="en-US" sz="2400" dirty="0" smtClean="0"/>
                  <a:t> The time variable can therefore be represented by assuming a solution for </a:t>
                </a:r>
                <a14:m>
                  <m:oMath xmlns:m="http://schemas.openxmlformats.org/officeDocument/2006/math">
                    <m:r>
                      <a:rPr lang="en-US" sz="2400" b="0" i="1" smtClean="0">
                        <a:latin typeface="Cambria Math"/>
                      </a:rPr>
                      <m:t>𝑆</m:t>
                    </m:r>
                  </m:oMath>
                </a14:m>
                <a:r>
                  <a:rPr lang="en-US" sz="2400" dirty="0" smtClean="0"/>
                  <a:t> of the form:</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𝑆</m:t>
                      </m:r>
                      <m:d>
                        <m:dPr>
                          <m:ctrlPr>
                            <a:rPr lang="en-US" sz="2400" b="0" i="1" smtClean="0">
                              <a:latin typeface="Cambria Math"/>
                            </a:rPr>
                          </m:ctrlPr>
                        </m:dPr>
                        <m:e>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r>
                            <a:rPr lang="en-US" sz="2400" b="0" i="1" smtClean="0">
                              <a:latin typeface="Cambria Math"/>
                            </a:rPr>
                            <m:t>,</m:t>
                          </m:r>
                          <m:r>
                            <a:rPr lang="en-US" sz="2400" b="0" i="1" smtClean="0">
                              <a:latin typeface="Cambria Math"/>
                            </a:rPr>
                            <m:t>𝑡</m:t>
                          </m:r>
                        </m:e>
                      </m:d>
                      <m:r>
                        <a:rPr lang="en-US" sz="2400" b="0" i="1" smtClean="0">
                          <a:latin typeface="Cambria Math"/>
                        </a:rPr>
                        <m:t>=</m:t>
                      </m:r>
                      <m:r>
                        <a:rPr lang="en-US" sz="2400" b="0" i="1" smtClean="0">
                          <a:latin typeface="Cambria Math"/>
                        </a:rPr>
                        <m:t>𝑤</m:t>
                      </m:r>
                      <m:d>
                        <m:dPr>
                          <m:ctrlPr>
                            <a:rPr lang="en-US" sz="2400" b="0" i="1" smtClean="0">
                              <a:latin typeface="Cambria Math"/>
                            </a:rPr>
                          </m:ctrlPr>
                        </m:dPr>
                        <m:e>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e>
                      </m:d>
                      <m:r>
                        <a:rPr lang="en-US" sz="2400" b="0" i="1"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r>
                        <a:rPr lang="en-US" sz="2400" b="0" i="1" smtClean="0">
                          <a:latin typeface="Cambria Math"/>
                        </a:rPr>
                        <m:t>𝑡</m:t>
                      </m:r>
                    </m:oMath>
                  </m:oMathPara>
                </a14:m>
                <a:endParaRPr lang="en-US" sz="2400" dirty="0" smtClean="0"/>
              </a:p>
              <a:p>
                <a:pPr algn="just"/>
                <a:r>
                  <a:rPr lang="en-US" sz="2400" dirty="0" smtClean="0"/>
                  <a:t>So the Hamilton-Jacobi equation becomes:</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𝐻</m:t>
                      </m:r>
                      <m:d>
                        <m:dPr>
                          <m:ctrlPr>
                            <a:rPr lang="en-US" sz="2400" b="0" i="1" smtClean="0">
                              <a:latin typeface="Cambria Math"/>
                            </a:rPr>
                          </m:ctrlPr>
                        </m:dPr>
                        <m:e>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e>
                      </m:d>
                      <m:r>
                        <a:rPr lang="en-US" sz="2400" b="0" i="1"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oMath>
                  </m:oMathPara>
                </a14:m>
                <a:endParaRPr lang="en-US" sz="2400" dirty="0" smtClean="0"/>
              </a:p>
            </p:txBody>
          </p:sp>
        </mc:Choice>
        <mc:Fallback xmlns="">
          <p:sp>
            <p:nvSpPr>
              <p:cNvPr id="2" name="Rectangle 1"/>
              <p:cNvSpPr>
                <a:spLocks noRot="1" noChangeAspect="1" noMove="1" noResize="1" noEditPoints="1" noAdjustHandles="1" noChangeArrowheads="1" noChangeShapeType="1" noTextEdit="1"/>
              </p:cNvSpPr>
              <p:nvPr/>
            </p:nvSpPr>
            <p:spPr>
              <a:xfrm>
                <a:off x="685800" y="838682"/>
                <a:ext cx="7620000" cy="5010859"/>
              </a:xfrm>
              <a:prstGeom prst="rect">
                <a:avLst/>
              </a:prstGeom>
              <a:blipFill rotWithShape="1">
                <a:blip r:embed="rId2"/>
                <a:stretch>
                  <a:fillRect l="-1280" t="-973" r="-1200"/>
                </a:stretch>
              </a:blipFill>
            </p:spPr>
            <p:txBody>
              <a:bodyPr/>
              <a:lstStyle/>
              <a:p>
                <a:r>
                  <a:rPr lang="en-US">
                    <a:noFill/>
                  </a:rPr>
                  <a:t> </a:t>
                </a:r>
              </a:p>
            </p:txBody>
          </p:sp>
        </mc:Fallback>
      </mc:AlternateContent>
    </p:spTree>
    <p:extLst>
      <p:ext uri="{BB962C8B-B14F-4D97-AF65-F5344CB8AC3E}">
        <p14:creationId xmlns:p14="http://schemas.microsoft.com/office/powerpoint/2010/main" val="910672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09600" y="381000"/>
                <a:ext cx="8077200" cy="6135269"/>
              </a:xfrm>
              <a:prstGeom prst="rect">
                <a:avLst/>
              </a:prstGeom>
            </p:spPr>
            <p:txBody>
              <a:bodyPr wrap="square">
                <a:spAutoFit/>
              </a:bodyPr>
              <a:lstStyle/>
              <a:p>
                <a:pPr algn="just"/>
                <a14:m>
                  <m:oMath xmlns:m="http://schemas.openxmlformats.org/officeDocument/2006/math">
                    <m:r>
                      <a:rPr lang="en-US" sz="2400" b="0" i="1" smtClean="0">
                        <a:latin typeface="Cambria Math"/>
                      </a:rPr>
                      <m:t>𝐻</m:t>
                    </m:r>
                  </m:oMath>
                </a14:m>
                <a:r>
                  <a:rPr lang="en-US" sz="2400" dirty="0" smtClean="0"/>
                  <a:t> can be shown that </a:t>
                </a:r>
                <a14:m>
                  <m:oMath xmlns:m="http://schemas.openxmlformats.org/officeDocument/2006/math">
                    <m:r>
                      <a:rPr lang="en-US" sz="2400" b="0" i="1" smtClean="0">
                        <a:latin typeface="Cambria Math"/>
                      </a:rPr>
                      <m:t>𝑤</m:t>
                    </m:r>
                  </m:oMath>
                </a14:m>
                <a:r>
                  <a:rPr lang="en-US" sz="2400" dirty="0" smtClean="0"/>
                  <a:t> generates a canonical transformation in which the new momenta </a:t>
                </a:r>
                <a14:m>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oMath>
                </a14:m>
                <a:r>
                  <a:rPr lang="en-US" sz="2400" dirty="0" smtClean="0"/>
                  <a:t> are all constants of the motion </a:t>
                </a:r>
                <a14:m>
                  <m:oMath xmlns:m="http://schemas.openxmlformats.org/officeDocument/2006/math">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𝑖</m:t>
                        </m:r>
                      </m:sub>
                    </m:sSub>
                  </m:oMath>
                </a14:m>
                <a:r>
                  <a:rPr lang="en-US" sz="2400" dirty="0" smtClean="0"/>
                  <a:t>, where </a:t>
                </a:r>
                <a14:m>
                  <m:oMath xmlns:m="http://schemas.openxmlformats.org/officeDocument/2006/math">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oMath>
                </a14:m>
                <a:r>
                  <a:rPr lang="en-US" sz="2400" dirty="0" smtClean="0"/>
                  <a:t> in particular is the constant of motion </a:t>
                </a:r>
                <a14:m>
                  <m:oMath xmlns:m="http://schemas.openxmlformats.org/officeDocument/2006/math">
                    <m:r>
                      <a:rPr lang="en-US" sz="2400" b="0" i="1" smtClean="0">
                        <a:latin typeface="Cambria Math"/>
                      </a:rPr>
                      <m:t>𝐻</m:t>
                    </m:r>
                    <m:r>
                      <a:rPr lang="en-US" sz="2400" b="0" i="1" smtClean="0">
                        <a:latin typeface="Cambria Math"/>
                      </a:rPr>
                      <m:t>.</m:t>
                    </m:r>
                  </m:oMath>
                </a14:m>
                <a:r>
                  <a:rPr lang="en-US" sz="2400" dirty="0" smtClean="0"/>
                  <a:t> The generating function </a:t>
                </a:r>
                <a14:m>
                  <m:oMath xmlns:m="http://schemas.openxmlformats.org/officeDocument/2006/math">
                    <m:r>
                      <a:rPr lang="en-US" sz="2400" b="0" i="1" smtClean="0">
                        <a:latin typeface="Cambria Math"/>
                      </a:rPr>
                      <m:t>𝑤</m:t>
                    </m:r>
                  </m:oMath>
                </a14:m>
                <a:r>
                  <a:rPr lang="en-US" sz="2400" dirty="0" smtClean="0"/>
                  <a:t> is called Hamiltonian characteristic function.</a:t>
                </a:r>
              </a:p>
              <a:p>
                <a:pPr algn="just"/>
                <a:r>
                  <a:rPr lang="en-US" sz="2400" dirty="0" smtClean="0"/>
                  <a:t>The equation of the transformation are:</a:t>
                </a:r>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𝑤</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r>
                        <a:rPr lang="en-US" sz="2400" b="0" i="0" smtClean="0">
                          <a:latin typeface="Cambria Math"/>
                        </a:rPr>
                        <m:t>,</m:t>
                      </m:r>
                      <m:sSub>
                        <m:sSubPr>
                          <m:ctrlPr>
                            <a:rPr lang="en-US" sz="2400" i="1" smtClean="0">
                              <a:latin typeface="Cambria Math"/>
                            </a:rPr>
                          </m:ctrlPr>
                        </m:sSubPr>
                        <m:e>
                          <m:r>
                            <a:rPr lang="en-US" sz="2400" b="0" i="1" smtClean="0">
                              <a:latin typeface="Cambria Math"/>
                            </a:rPr>
                            <m:t>𝑄</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𝑤</m:t>
                          </m:r>
                        </m:num>
                        <m:den>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𝑖</m:t>
                              </m:r>
                            </m:sub>
                          </m:sSub>
                        </m:den>
                      </m:f>
                    </m:oMath>
                  </m:oMathPara>
                </a14:m>
                <a:endParaRPr lang="en-US" sz="2400" dirty="0" smtClean="0"/>
              </a:p>
              <a:p>
                <a:pPr algn="just"/>
                <a:r>
                  <a:rPr lang="en-US" sz="2400" dirty="0" smtClean="0"/>
                  <a:t>and the new Hamiltonian</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𝐾</m:t>
                      </m:r>
                      <m:r>
                        <a:rPr lang="en-US" sz="2400" b="0" i="1" smtClean="0">
                          <a:latin typeface="Cambria Math"/>
                        </a:rPr>
                        <m:t>=</m:t>
                      </m:r>
                      <m:r>
                        <a:rPr lang="en-US" sz="2400" b="0" i="1" smtClean="0">
                          <a:latin typeface="Cambria Math"/>
                        </a:rPr>
                        <m:t>𝐻</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𝑤</m:t>
                          </m:r>
                        </m:num>
                        <m:den>
                          <m:r>
                            <a:rPr lang="en-US" sz="2400" b="0" i="1" smtClean="0">
                              <a:latin typeface="Cambria Math"/>
                            </a:rPr>
                            <m:t>𝜕</m:t>
                          </m:r>
                          <m:r>
                            <a:rPr lang="en-US" sz="2400" b="0" i="1" smtClean="0">
                              <a:latin typeface="Cambria Math"/>
                            </a:rPr>
                            <m:t>𝑡</m:t>
                          </m:r>
                        </m:den>
                      </m:f>
                      <m:r>
                        <a:rPr lang="en-US" sz="2400" b="0" i="1" smtClean="0">
                          <a:latin typeface="Cambria Math"/>
                          <a:ea typeface="Cambria Math"/>
                        </a:rPr>
                        <m:t>⟹</m:t>
                      </m:r>
                      <m:r>
                        <a:rPr lang="en-US" sz="2400" b="0" i="1" smtClean="0">
                          <a:latin typeface="Cambria Math"/>
                        </a:rPr>
                        <m:t>𝐾</m:t>
                      </m:r>
                      <m:r>
                        <a:rPr lang="en-US" sz="2400" b="0" i="1" smtClean="0">
                          <a:latin typeface="Cambria Math"/>
                        </a:rPr>
                        <m:t>=</m:t>
                      </m:r>
                      <m:r>
                        <a:rPr lang="en-US" sz="2400" b="0" i="1" smtClean="0">
                          <a:latin typeface="Cambria Math"/>
                        </a:rPr>
                        <m:t>𝐻</m:t>
                      </m:r>
                      <m:r>
                        <a:rPr lang="en-US" sz="2400" b="0" i="0"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oMath>
                  </m:oMathPara>
                </a14:m>
                <a:endParaRPr lang="en-US" sz="2400" dirty="0" smtClean="0"/>
              </a:p>
              <a:p>
                <a:pPr algn="just"/>
                <a:r>
                  <a:rPr lang="en-US" sz="2400" dirty="0" smtClean="0"/>
                  <a:t>The Hamilton’s equations of motion give</a:t>
                </a:r>
              </a:p>
              <a:p>
                <a:pPr algn="just"/>
                <a14:m>
                  <m:oMathPara xmlns:m="http://schemas.openxmlformats.org/officeDocument/2006/math">
                    <m:oMathParaPr>
                      <m:jc m:val="centerGroup"/>
                    </m:oMathParaPr>
                    <m:oMath xmlns:m="http://schemas.openxmlformats.org/officeDocument/2006/math">
                      <m:sSub>
                        <m:sSubPr>
                          <m:ctrlPr>
                            <a:rPr lang="en-US" sz="2400" b="0" i="1" smtClean="0">
                              <a:latin typeface="Cambria Math"/>
                            </a:rPr>
                          </m:ctrlPr>
                        </m:sSubPr>
                        <m:e>
                          <m:acc>
                            <m:accPr>
                              <m:chr m:val="̇"/>
                              <m:ctrlPr>
                                <a:rPr lang="en-US" sz="2400" b="0" i="1" smtClean="0">
                                  <a:latin typeface="Cambria Math"/>
                                </a:rPr>
                              </m:ctrlPr>
                            </m:accPr>
                            <m:e>
                              <m:r>
                                <a:rPr lang="en-US" sz="2400" b="0" i="1" smtClean="0">
                                  <a:latin typeface="Cambria Math"/>
                                </a:rPr>
                                <m:t>𝑃</m:t>
                              </m:r>
                            </m:e>
                          </m:acc>
                        </m:e>
                        <m:sub>
                          <m:r>
                            <a:rPr lang="en-US" sz="2400" b="0" i="1" smtClean="0">
                              <a:latin typeface="Cambria Math"/>
                            </a:rPr>
                            <m:t>𝑖</m:t>
                          </m:r>
                        </m:sub>
                      </m:sSub>
                      <m:r>
                        <a:rPr lang="en-US" sz="2400" b="0" i="1" smtClean="0">
                          <a:latin typeface="Cambria Math"/>
                        </a:rPr>
                        <m:t>=−</m:t>
                      </m:r>
                      <m:f>
                        <m:fPr>
                          <m:ctrlPr>
                            <a:rPr lang="en-US" sz="2400" i="1" smtClean="0">
                              <a:latin typeface="Cambria Math"/>
                            </a:rPr>
                          </m:ctrlPr>
                        </m:fPr>
                        <m:num>
                          <m:r>
                            <a:rPr lang="en-US" sz="2400" i="1" smtClean="0">
                              <a:latin typeface="Cambria Math"/>
                            </a:rPr>
                            <m:t>𝜕</m:t>
                          </m:r>
                          <m:r>
                            <a:rPr lang="en-US" sz="2400" b="0" i="1" smtClean="0">
                              <a:latin typeface="Cambria Math"/>
                            </a:rPr>
                            <m:t>𝐾</m:t>
                          </m:r>
                        </m:num>
                        <m:den>
                          <m:r>
                            <a:rPr lang="en-US" sz="2400" i="1" smtClean="0">
                              <a:latin typeface="Cambria Math"/>
                            </a:rPr>
                            <m:t>𝜕</m:t>
                          </m:r>
                          <m:sSub>
                            <m:sSubPr>
                              <m:ctrlPr>
                                <a:rPr lang="en-US" sz="2400" i="1" smtClean="0">
                                  <a:latin typeface="Cambria Math"/>
                                </a:rPr>
                              </m:ctrlPr>
                            </m:sSubPr>
                            <m:e>
                              <m:r>
                                <a:rPr lang="en-US" sz="2400" b="0" i="1" smtClean="0">
                                  <a:latin typeface="Cambria Math"/>
                                </a:rPr>
                                <m:t>𝑄</m:t>
                              </m:r>
                            </m:e>
                            <m:sub>
                              <m:r>
                                <a:rPr lang="en-US" sz="2400" b="0" i="1" smtClean="0">
                                  <a:latin typeface="Cambria Math"/>
                                </a:rPr>
                                <m:t>𝑖</m:t>
                              </m:r>
                            </m:sub>
                          </m:sSub>
                        </m:den>
                      </m:f>
                      <m:r>
                        <a:rPr lang="en-US" sz="2400" b="0" i="1" smtClean="0">
                          <a:latin typeface="Cambria Math"/>
                        </a:rPr>
                        <m:t>=0</m:t>
                      </m:r>
                      <m:r>
                        <a:rPr lang="en-US" sz="2400" b="0" i="1" smtClean="0">
                          <a:latin typeface="Cambria Math"/>
                          <a:ea typeface="Cambria Math"/>
                        </a:rPr>
                        <m:t>⟹</m:t>
                      </m:r>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0"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ea typeface="Cambria Math"/>
                            </a:rPr>
                            <m:t>𝑖</m:t>
                          </m:r>
                        </m:sub>
                      </m:sSub>
                    </m:oMath>
                  </m:oMathPara>
                </a14:m>
                <a:endParaRPr lang="en-US" sz="2400" dirty="0" smtClean="0"/>
              </a:p>
              <a:p>
                <a:pPr algn="just"/>
                <a14:m>
                  <m:oMathPara xmlns:m="http://schemas.openxmlformats.org/officeDocument/2006/math">
                    <m:oMathParaPr>
                      <m:jc m:val="centerGroup"/>
                    </m:oMathParaPr>
                    <m:oMath xmlns:m="http://schemas.openxmlformats.org/officeDocument/2006/math">
                      <m:sSub>
                        <m:sSubPr>
                          <m:ctrlPr>
                            <a:rPr lang="en-US" sz="2400" b="0" i="1" smtClean="0">
                              <a:latin typeface="Cambria Math"/>
                            </a:rPr>
                          </m:ctrlPr>
                        </m:sSubPr>
                        <m:e>
                          <m:acc>
                            <m:accPr>
                              <m:chr m:val="̇"/>
                              <m:ctrlPr>
                                <a:rPr lang="en-US" sz="2400" b="0" i="1" smtClean="0">
                                  <a:latin typeface="Cambria Math"/>
                                </a:rPr>
                              </m:ctrlPr>
                            </m:accPr>
                            <m:e>
                              <m:r>
                                <a:rPr lang="en-US" sz="2400" b="0" i="1" smtClean="0">
                                  <a:latin typeface="Cambria Math"/>
                                </a:rPr>
                                <m:t>𝑄</m:t>
                              </m:r>
                            </m:e>
                          </m:acc>
                        </m:e>
                        <m:sub>
                          <m:r>
                            <a:rPr lang="en-US" sz="2400" b="0" i="1" smtClean="0">
                              <a:latin typeface="Cambria Math"/>
                            </a:rPr>
                            <m:t>𝑖</m:t>
                          </m:r>
                        </m:sub>
                      </m:sSub>
                      <m:r>
                        <a:rPr lang="en-US" sz="2400" b="0" i="1" smtClean="0">
                          <a:latin typeface="Cambria Math"/>
                        </a:rPr>
                        <m:t>=</m:t>
                      </m:r>
                      <m:f>
                        <m:fPr>
                          <m:ctrlPr>
                            <a:rPr lang="en-US" sz="2400" i="1" smtClean="0">
                              <a:latin typeface="Cambria Math"/>
                            </a:rPr>
                          </m:ctrlPr>
                        </m:fPr>
                        <m:num>
                          <m:r>
                            <a:rPr lang="en-US" sz="2400" i="1" smtClean="0">
                              <a:latin typeface="Cambria Math"/>
                            </a:rPr>
                            <m:t>𝜕</m:t>
                          </m:r>
                          <m:r>
                            <a:rPr lang="en-US" sz="2400" b="0" i="1" smtClean="0">
                              <a:latin typeface="Cambria Math"/>
                            </a:rPr>
                            <m:t>𝐾</m:t>
                          </m:r>
                        </m:num>
                        <m:den>
                          <m:r>
                            <a:rPr lang="en-US" sz="2400" i="1" smtClean="0">
                              <a:latin typeface="Cambria Math"/>
                            </a:rPr>
                            <m:t>𝜕</m:t>
                          </m:r>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den>
                      </m:f>
                      <m:r>
                        <a:rPr lang="en-US" sz="2400" b="0" i="1" smtClean="0">
                          <a:latin typeface="Cambria Math"/>
                        </a:rPr>
                        <m:t>=</m:t>
                      </m:r>
                      <m:d>
                        <m:dPr>
                          <m:begChr m:val="{"/>
                          <m:endChr m:val=""/>
                          <m:ctrlPr>
                            <a:rPr lang="en-US" sz="2400" b="0" i="1" smtClean="0">
                              <a:latin typeface="Cambria Math"/>
                            </a:rPr>
                          </m:ctrlPr>
                        </m:dPr>
                        <m:e>
                          <m:eqArr>
                            <m:eqArrPr>
                              <m:ctrlPr>
                                <a:rPr lang="en-US" sz="2400" b="0" i="1" smtClean="0">
                                  <a:latin typeface="Cambria Math"/>
                                </a:rPr>
                              </m:ctrlPr>
                            </m:eqArrPr>
                            <m:e>
                              <m:r>
                                <a:rPr lang="en-US" sz="2400" b="0" i="1" smtClean="0">
                                  <a:latin typeface="Cambria Math"/>
                                </a:rPr>
                                <m:t>1,</m:t>
                              </m:r>
                              <m:r>
                                <a:rPr lang="en-US" sz="2400" b="0" i="1" smtClean="0">
                                  <a:latin typeface="Cambria Math"/>
                                </a:rPr>
                                <m:t>𝑖</m:t>
                              </m:r>
                              <m:r>
                                <a:rPr lang="en-US" sz="2400" b="0" i="1" smtClean="0">
                                  <a:latin typeface="Cambria Math"/>
                                </a:rPr>
                                <m:t>=1</m:t>
                              </m:r>
                            </m:e>
                            <m:e>
                              <m:r>
                                <a:rPr lang="en-US" sz="2400" b="0" i="1" smtClean="0">
                                  <a:latin typeface="Cambria Math"/>
                                </a:rPr>
                                <m:t>0,</m:t>
                              </m:r>
                              <m:r>
                                <a:rPr lang="en-US" sz="2400" b="0" i="1" smtClean="0">
                                  <a:latin typeface="Cambria Math"/>
                                </a:rPr>
                                <m:t>𝑖</m:t>
                              </m:r>
                              <m:r>
                                <a:rPr lang="en-US" sz="2400" b="0" i="1" smtClean="0">
                                  <a:latin typeface="Cambria Math"/>
                                  <a:ea typeface="Cambria Math"/>
                                </a:rPr>
                                <m:t>≠1</m:t>
                              </m:r>
                            </m:e>
                          </m:eqArr>
                        </m:e>
                      </m:d>
                    </m:oMath>
                  </m:oMathPara>
                </a14:m>
                <a:endParaRPr lang="en-US" sz="2400" b="0" dirty="0" smtClean="0"/>
              </a:p>
            </p:txBody>
          </p:sp>
        </mc:Choice>
        <mc:Fallback xmlns="">
          <p:sp>
            <p:nvSpPr>
              <p:cNvPr id="2" name="Rectangle 1"/>
              <p:cNvSpPr>
                <a:spLocks noRot="1" noChangeAspect="1" noMove="1" noResize="1" noEditPoints="1" noAdjustHandles="1" noChangeArrowheads="1" noChangeShapeType="1" noTextEdit="1"/>
              </p:cNvSpPr>
              <p:nvPr/>
            </p:nvSpPr>
            <p:spPr>
              <a:xfrm>
                <a:off x="609600" y="381000"/>
                <a:ext cx="8077200" cy="6135269"/>
              </a:xfrm>
              <a:prstGeom prst="rect">
                <a:avLst/>
              </a:prstGeom>
              <a:blipFill rotWithShape="1">
                <a:blip r:embed="rId2"/>
                <a:stretch>
                  <a:fillRect l="-1132" t="-795" r="-1132"/>
                </a:stretch>
              </a:blipFill>
            </p:spPr>
            <p:txBody>
              <a:bodyPr/>
              <a:lstStyle/>
              <a:p>
                <a:r>
                  <a:rPr lang="en-US">
                    <a:noFill/>
                  </a:rPr>
                  <a:t> </a:t>
                </a:r>
              </a:p>
            </p:txBody>
          </p:sp>
        </mc:Fallback>
      </mc:AlternateContent>
    </p:spTree>
    <p:extLst>
      <p:ext uri="{BB962C8B-B14F-4D97-AF65-F5344CB8AC3E}">
        <p14:creationId xmlns:p14="http://schemas.microsoft.com/office/powerpoint/2010/main" val="1947700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219200" y="533400"/>
                <a:ext cx="7315200" cy="4789196"/>
              </a:xfrm>
              <a:prstGeom prst="rect">
                <a:avLst/>
              </a:prstGeom>
            </p:spPr>
            <p:txBody>
              <a:bodyPr wrap="square">
                <a:spAutoFit/>
              </a:bodyPr>
              <a:lstStyle/>
              <a:p>
                <a:r>
                  <a:rPr lang="en-US" sz="2400" b="1" dirty="0"/>
                  <a:t>Example: The </a:t>
                </a:r>
                <a:r>
                  <a:rPr lang="en-US" sz="2400" b="1"/>
                  <a:t>Harmonic </a:t>
                </a:r>
                <a:r>
                  <a:rPr lang="en-US" sz="2400" b="1" smtClean="0"/>
                  <a:t>Oscillator</a:t>
                </a:r>
              </a:p>
              <a:p>
                <a:endParaRPr lang="en-US" sz="2400" dirty="0"/>
              </a:p>
              <a:p>
                <a:r>
                  <a:rPr lang="en-US" sz="2400" dirty="0"/>
                  <a:t>The Hamiltonian is </a:t>
                </a:r>
              </a:p>
              <a:p>
                <a:pPr/>
                <a14:m>
                  <m:oMathPara xmlns:m="http://schemas.openxmlformats.org/officeDocument/2006/math">
                    <m:oMathParaPr>
                      <m:jc m:val="centerGroup"/>
                    </m:oMathParaPr>
                    <m:oMath xmlns:m="http://schemas.openxmlformats.org/officeDocument/2006/math">
                      <m:r>
                        <a:rPr lang="en-US" sz="2400" i="1">
                          <a:latin typeface="Cambria Math"/>
                        </a:rPr>
                        <m:t>𝐻</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r>
                            <a:rPr lang="en-US" sz="2400" i="1">
                              <a:latin typeface="Cambria Math"/>
                            </a:rPr>
                            <m:t>𝑚</m:t>
                          </m:r>
                        </m:den>
                      </m:f>
                      <m:r>
                        <a:rPr lang="en-US" sz="2400" i="1">
                          <a:latin typeface="Cambria Math"/>
                        </a:rPr>
                        <m:t>(</m:t>
                      </m:r>
                      <m:sSup>
                        <m:sSupPr>
                          <m:ctrlPr>
                            <a:rPr lang="en-US" sz="2400" i="1">
                              <a:latin typeface="Cambria Math"/>
                            </a:rPr>
                          </m:ctrlPr>
                        </m:sSupPr>
                        <m:e>
                          <m:r>
                            <a:rPr lang="en-US" sz="2400" i="1">
                              <a:latin typeface="Cambria Math"/>
                            </a:rPr>
                            <m:t>𝑝</m:t>
                          </m:r>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r>
                        <a:rPr lang="en-US" sz="2400" i="1">
                          <a:latin typeface="Cambria Math"/>
                        </a:rPr>
                        <m:t>)</m:t>
                      </m:r>
                    </m:oMath>
                  </m:oMathPara>
                </a14:m>
                <a:endParaRPr lang="en-US" sz="2400" dirty="0"/>
              </a:p>
              <a:p>
                <a:r>
                  <a:rPr lang="en-US" sz="2400" dirty="0"/>
                  <a:t>Where</a:t>
                </a:r>
              </a:p>
              <a:p>
                <a:pPr/>
                <a14:m>
                  <m:oMathPara xmlns:m="http://schemas.openxmlformats.org/officeDocument/2006/math">
                    <m:oMathParaPr>
                      <m:jc m:val="centerGroup"/>
                    </m:oMathParaPr>
                    <m:oMath xmlns:m="http://schemas.openxmlformats.org/officeDocument/2006/math">
                      <m:r>
                        <a:rPr lang="en-US" sz="2400" i="1">
                          <a:latin typeface="Cambria Math"/>
                        </a:rPr>
                        <m:t>𝜔</m:t>
                      </m:r>
                      <m:r>
                        <a:rPr lang="en-US" sz="2400" i="1">
                          <a:latin typeface="Cambria Math"/>
                        </a:rPr>
                        <m:t>=</m:t>
                      </m:r>
                      <m:rad>
                        <m:radPr>
                          <m:degHide m:val="on"/>
                          <m:ctrlPr>
                            <a:rPr lang="en-US" sz="2400" i="1">
                              <a:latin typeface="Cambria Math"/>
                            </a:rPr>
                          </m:ctrlPr>
                        </m:radPr>
                        <m:deg/>
                        <m:e>
                          <m:f>
                            <m:fPr>
                              <m:type m:val="skw"/>
                              <m:ctrlPr>
                                <a:rPr lang="en-US" sz="2400" i="1">
                                  <a:latin typeface="Cambria Math"/>
                                </a:rPr>
                              </m:ctrlPr>
                            </m:fPr>
                            <m:num>
                              <m:r>
                                <a:rPr lang="en-US" sz="2400" i="1">
                                  <a:latin typeface="Cambria Math"/>
                                </a:rPr>
                                <m:t>𝑘</m:t>
                              </m:r>
                            </m:num>
                            <m:den>
                              <m:r>
                                <a:rPr lang="en-US" sz="2400" i="1">
                                  <a:latin typeface="Cambria Math"/>
                                </a:rPr>
                                <m:t>𝑚</m:t>
                              </m:r>
                            </m:den>
                          </m:f>
                        </m:e>
                      </m:rad>
                    </m:oMath>
                  </m:oMathPara>
                </a14:m>
                <a:endParaRPr lang="en-US" sz="2400" dirty="0"/>
              </a:p>
              <a:p>
                <a:r>
                  <a:rPr lang="en-US" sz="2400" dirty="0"/>
                  <a:t>Setting </a:t>
                </a:r>
                <a14:m>
                  <m:oMath xmlns:m="http://schemas.openxmlformats.org/officeDocument/2006/math">
                    <m:r>
                      <a:rPr lang="en-US" sz="2400" i="1">
                        <a:latin typeface="Cambria Math"/>
                      </a:rPr>
                      <m:t>𝑝</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m:t>
                        </m:r>
                        <m:r>
                          <a:rPr lang="en-US" sz="2400" i="1">
                            <a:latin typeface="Cambria Math"/>
                          </a:rPr>
                          <m:t>𝑞</m:t>
                        </m:r>
                      </m:den>
                    </m:f>
                    <m:r>
                      <a:rPr lang="en-US" sz="2400" i="1">
                        <a:latin typeface="Cambria Math"/>
                      </a:rPr>
                      <m:t>,</m:t>
                    </m:r>
                  </m:oMath>
                </a14:m>
                <a:r>
                  <a:rPr lang="en-US" sz="2400" dirty="0"/>
                  <a:t> the Hamilton-Jacobi equation is:</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r>
                            <a:rPr lang="en-US" sz="2400" i="1">
                              <a:latin typeface="Cambria Math"/>
                            </a:rPr>
                            <m:t>𝑚</m:t>
                          </m:r>
                        </m:den>
                      </m:f>
                      <m:d>
                        <m:dPr>
                          <m:ctrlPr>
                            <a:rPr lang="en-US" sz="2400" i="1">
                              <a:latin typeface="Cambria Math"/>
                            </a:rPr>
                          </m:ctrlPr>
                        </m:dPr>
                        <m:e>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m:t>
                                      </m:r>
                                      <m:r>
                                        <a:rPr lang="en-US" sz="2400" i="1">
                                          <a:latin typeface="Cambria Math"/>
                                        </a:rPr>
                                        <m:t>𝑞</m:t>
                                      </m:r>
                                    </m:den>
                                  </m:f>
                                </m:e>
                              </m:d>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m:t>
                          </m:r>
                          <m:r>
                            <a:rPr lang="en-US" sz="2400" i="1">
                              <a:latin typeface="Cambria Math"/>
                            </a:rPr>
                            <m:t>𝑡</m:t>
                          </m:r>
                        </m:den>
                      </m:f>
                      <m:r>
                        <a:rPr lang="en-US" sz="2400" i="1">
                          <a:latin typeface="Cambria Math"/>
                        </a:rPr>
                        <m:t>=0</m:t>
                      </m:r>
                    </m:oMath>
                  </m:oMathPara>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1219200" y="533400"/>
                <a:ext cx="7315200" cy="4789196"/>
              </a:xfrm>
              <a:prstGeom prst="rect">
                <a:avLst/>
              </a:prstGeom>
              <a:blipFill rotWithShape="1">
                <a:blip r:embed="rId2"/>
                <a:stretch>
                  <a:fillRect l="-1250" t="-1019"/>
                </a:stretch>
              </a:blipFill>
            </p:spPr>
            <p:txBody>
              <a:bodyPr/>
              <a:lstStyle/>
              <a:p>
                <a:r>
                  <a:rPr lang="en-US">
                    <a:noFill/>
                  </a:rPr>
                  <a:t> </a:t>
                </a:r>
              </a:p>
            </p:txBody>
          </p:sp>
        </mc:Fallback>
      </mc:AlternateContent>
    </p:spTree>
    <p:extLst>
      <p:ext uri="{BB962C8B-B14F-4D97-AF65-F5344CB8AC3E}">
        <p14:creationId xmlns:p14="http://schemas.microsoft.com/office/powerpoint/2010/main" val="1710657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762000" y="457200"/>
                <a:ext cx="7772400" cy="5132624"/>
              </a:xfrm>
              <a:prstGeom prst="rect">
                <a:avLst/>
              </a:prstGeom>
            </p:spPr>
            <p:txBody>
              <a:bodyPr wrap="square">
                <a:spAutoFit/>
              </a:bodyPr>
              <a:lstStyle/>
              <a:p>
                <a:r>
                  <a:rPr lang="en-US" sz="2400" dirty="0" smtClean="0"/>
                  <a:t>Let</a:t>
                </a:r>
              </a:p>
              <a:p>
                <a:pPr/>
                <a14:m>
                  <m:oMathPara xmlns:m="http://schemas.openxmlformats.org/officeDocument/2006/math">
                    <m:oMathParaPr>
                      <m:jc m:val="centerGroup"/>
                    </m:oMathParaPr>
                    <m:oMath xmlns:m="http://schemas.openxmlformats.org/officeDocument/2006/math">
                      <m:r>
                        <a:rPr lang="en-US" sz="2400" i="1">
                          <a:latin typeface="Cambria Math"/>
                        </a:rPr>
                        <m:t>𝑆</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𝛼</m:t>
                          </m:r>
                          <m:r>
                            <a:rPr lang="en-US" sz="2400" i="1">
                              <a:latin typeface="Cambria Math"/>
                            </a:rPr>
                            <m:t>,</m:t>
                          </m:r>
                          <m:r>
                            <a:rPr lang="en-US" sz="2400" i="1">
                              <a:latin typeface="Cambria Math"/>
                            </a:rPr>
                            <m:t>𝑡</m:t>
                          </m:r>
                        </m:e>
                      </m:d>
                      <m:r>
                        <a:rPr lang="en-US" sz="2400" i="1">
                          <a:latin typeface="Cambria Math"/>
                        </a:rPr>
                        <m:t>=</m:t>
                      </m:r>
                      <m:r>
                        <a:rPr lang="en-US" sz="2400" i="1">
                          <a:latin typeface="Cambria Math"/>
                        </a:rPr>
                        <m:t>𝑤</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𝛼</m:t>
                          </m:r>
                        </m:e>
                      </m:d>
                      <m:r>
                        <a:rPr lang="en-US" sz="2400" i="1">
                          <a:latin typeface="Cambria Math"/>
                        </a:rPr>
                        <m:t>−</m:t>
                      </m:r>
                      <m:r>
                        <a:rPr lang="en-US" sz="2400" i="1">
                          <a:latin typeface="Cambria Math"/>
                        </a:rPr>
                        <m:t>𝛼</m:t>
                      </m:r>
                      <m:r>
                        <a:rPr lang="en-US" sz="2400" i="1">
                          <a:latin typeface="Cambria Math"/>
                        </a:rPr>
                        <m:t>𝑡</m:t>
                      </m:r>
                    </m:oMath>
                  </m:oMathPara>
                </a14:m>
                <a:endParaRPr lang="en-US" sz="2400" dirty="0"/>
              </a:p>
              <a:p>
                <a:r>
                  <a:rPr lang="en-US" sz="2400" dirty="0"/>
                  <a:t>Then</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r>
                            <a:rPr lang="en-US" sz="2400" i="1">
                              <a:latin typeface="Cambria Math"/>
                            </a:rPr>
                            <m:t>𝑚</m:t>
                          </m:r>
                        </m:den>
                      </m:f>
                      <m:d>
                        <m:dPr>
                          <m:ctrlPr>
                            <a:rPr lang="en-US" sz="2400" i="1">
                              <a:latin typeface="Cambria Math"/>
                            </a:rPr>
                          </m:ctrlPr>
                        </m:dPr>
                        <m:e>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𝑤</m:t>
                                      </m:r>
                                    </m:num>
                                    <m:den>
                                      <m:r>
                                        <a:rPr lang="en-US" sz="2400" i="1">
                                          <a:latin typeface="Cambria Math"/>
                                        </a:rPr>
                                        <m:t>𝜕</m:t>
                                      </m:r>
                                      <m:r>
                                        <a:rPr lang="en-US" sz="2400" i="1">
                                          <a:latin typeface="Cambria Math"/>
                                        </a:rPr>
                                        <m:t>𝑞</m:t>
                                      </m:r>
                                    </m:den>
                                  </m:f>
                                </m:e>
                              </m:d>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e>
                      </m:d>
                      <m:r>
                        <a:rPr lang="en-US" sz="2400" i="1">
                          <a:latin typeface="Cambria Math"/>
                        </a:rPr>
                        <m:t>=</m:t>
                      </m:r>
                      <m:r>
                        <a:rPr lang="en-US" sz="2400" i="1">
                          <a:latin typeface="Cambria Math"/>
                        </a:rPr>
                        <m:t>𝛼</m:t>
                      </m:r>
                    </m:oMath>
                  </m:oMathPara>
                </a14:m>
                <a:endParaRPr lang="en-US" sz="2400" dirty="0"/>
              </a:p>
              <a:p>
                <a:pPr/>
                <a14:m>
                  <m:oMathPara xmlns:m="http://schemas.openxmlformats.org/officeDocument/2006/math">
                    <m:oMathParaPr>
                      <m:jc m:val="centerGroup"/>
                    </m:oMathParaPr>
                    <m:oMath xmlns:m="http://schemas.openxmlformats.org/officeDocument/2006/math">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𝑤</m:t>
                                  </m:r>
                                </m:num>
                                <m:den>
                                  <m:r>
                                    <a:rPr lang="en-US" sz="2400" i="1">
                                      <a:latin typeface="Cambria Math"/>
                                    </a:rPr>
                                    <m:t>𝜕</m:t>
                                  </m:r>
                                  <m:r>
                                    <a:rPr lang="en-US" sz="2400" i="1">
                                      <a:latin typeface="Cambria Math"/>
                                    </a:rPr>
                                    <m:t>𝑞</m:t>
                                  </m:r>
                                </m:den>
                              </m:f>
                            </m:e>
                          </m:d>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r>
                        <a:rPr lang="en-US" sz="2400" i="1">
                          <a:latin typeface="Cambria Math"/>
                        </a:rPr>
                        <m:t>=2</m:t>
                      </m:r>
                      <m:r>
                        <a:rPr lang="en-US" sz="2400" i="1">
                          <a:latin typeface="Cambria Math"/>
                        </a:rPr>
                        <m:t>𝑚</m:t>
                      </m:r>
                      <m:r>
                        <a:rPr lang="en-US" sz="2400" i="1">
                          <a:latin typeface="Cambria Math"/>
                        </a:rPr>
                        <m:t>𝛼</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m:t>
                          </m:r>
                          <m:r>
                            <a:rPr lang="en-US" sz="2400" i="1">
                              <a:latin typeface="Cambria Math"/>
                            </a:rPr>
                            <m:t>𝑤</m:t>
                          </m:r>
                        </m:num>
                        <m:den>
                          <m:r>
                            <a:rPr lang="en-US" sz="2400" i="1">
                              <a:latin typeface="Cambria Math"/>
                            </a:rPr>
                            <m:t>𝜕</m:t>
                          </m:r>
                          <m:r>
                            <a:rPr lang="en-US" sz="2400" i="1">
                              <a:latin typeface="Cambria Math"/>
                            </a:rPr>
                            <m:t>𝑞</m:t>
                          </m:r>
                        </m:den>
                      </m:f>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e>
                      </m:rad>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r>
                        <a:rPr lang="en-US" sz="2400" i="1">
                          <a:latin typeface="Cambria Math"/>
                        </a:rPr>
                        <m:t>/</m:t>
                      </m:r>
                      <m:rad>
                        <m:radPr>
                          <m:degHide m:val="on"/>
                          <m:ctrlPr>
                            <a:rPr lang="en-US" sz="2400" i="1">
                              <a:latin typeface="Cambria Math"/>
                            </a:rPr>
                          </m:ctrlPr>
                        </m:radPr>
                        <m:deg/>
                        <m:e>
                          <m:r>
                            <a:rPr lang="en-US" sz="2400" i="1">
                              <a:latin typeface="Cambria Math"/>
                            </a:rPr>
                            <m:t>1−</m:t>
                          </m:r>
                          <m:f>
                            <m:fPr>
                              <m:type m:val="skw"/>
                              <m:ctrlPr>
                                <a:rPr lang="en-US" sz="2400" i="1">
                                  <a:latin typeface="Cambria Math"/>
                                </a:rPr>
                              </m:ctrlPr>
                            </m:fPr>
                            <m:num>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𝑚</m:t>
                              </m:r>
                              <m:r>
                                <a:rPr lang="en-US" sz="2400" i="1">
                                  <a:latin typeface="Cambria Math"/>
                                </a:rPr>
                                <m:t>𝛼</m:t>
                              </m:r>
                            </m:den>
                          </m:f>
                        </m:e>
                      </m:rad>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𝑤</m:t>
                      </m:r>
                      <m:r>
                        <a:rPr lang="en-US" sz="2400" i="1">
                          <a:latin typeface="Cambria Math"/>
                        </a:rPr>
                        <m:t>=</m:t>
                      </m:r>
                      <m:nary>
                        <m:naryPr>
                          <m:limLoc m:val="undOvr"/>
                          <m:subHide m:val="on"/>
                          <m:supHide m:val="on"/>
                          <m:ctrlPr>
                            <a:rPr lang="en-US" sz="2400" i="1">
                              <a:latin typeface="Cambria Math"/>
                            </a:rPr>
                          </m:ctrlPr>
                        </m:naryPr>
                        <m:sub/>
                        <m:sup/>
                        <m:e>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r>
                            <a:rPr lang="en-US" sz="2400" i="1">
                              <a:latin typeface="Cambria Math"/>
                            </a:rPr>
                            <m:t>/</m:t>
                          </m:r>
                          <m:rad>
                            <m:radPr>
                              <m:degHide m:val="on"/>
                              <m:ctrlPr>
                                <a:rPr lang="en-US" sz="2400" i="1">
                                  <a:latin typeface="Cambria Math"/>
                                </a:rPr>
                              </m:ctrlPr>
                            </m:radPr>
                            <m:deg/>
                            <m:e>
                              <m:r>
                                <a:rPr lang="en-US" sz="2400" i="1">
                                  <a:latin typeface="Cambria Math"/>
                                </a:rPr>
                                <m:t>1−</m:t>
                              </m:r>
                              <m:f>
                                <m:fPr>
                                  <m:type m:val="skw"/>
                                  <m:ctrlPr>
                                    <a:rPr lang="en-US" sz="2400" i="1">
                                      <a:latin typeface="Cambria Math"/>
                                    </a:rPr>
                                  </m:ctrlPr>
                                </m:fPr>
                                <m:num>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𝑚</m:t>
                                  </m:r>
                                  <m:r>
                                    <a:rPr lang="en-US" sz="2400" i="1">
                                      <a:latin typeface="Cambria Math"/>
                                    </a:rPr>
                                    <m:t>𝛼</m:t>
                                  </m:r>
                                </m:den>
                              </m:f>
                            </m:e>
                          </m:rad>
                        </m:e>
                      </m:nary>
                      <m:r>
                        <a:rPr lang="en-US" sz="2400" i="1">
                          <a:latin typeface="Cambria Math"/>
                        </a:rPr>
                        <m:t>𝑑𝑞</m:t>
                      </m:r>
                    </m:oMath>
                  </m:oMathPara>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762000" y="457200"/>
                <a:ext cx="7772400" cy="5132624"/>
              </a:xfrm>
              <a:prstGeom prst="rect">
                <a:avLst/>
              </a:prstGeom>
              <a:blipFill rotWithShape="1">
                <a:blip r:embed="rId2"/>
                <a:stretch>
                  <a:fillRect l="-1176" t="-950"/>
                </a:stretch>
              </a:blipFill>
            </p:spPr>
            <p:txBody>
              <a:bodyPr/>
              <a:lstStyle/>
              <a:p>
                <a:r>
                  <a:rPr lang="en-US">
                    <a:noFill/>
                  </a:rPr>
                  <a:t> </a:t>
                </a:r>
              </a:p>
            </p:txBody>
          </p:sp>
        </mc:Fallback>
      </mc:AlternateContent>
    </p:spTree>
    <p:extLst>
      <p:ext uri="{BB962C8B-B14F-4D97-AF65-F5344CB8AC3E}">
        <p14:creationId xmlns:p14="http://schemas.microsoft.com/office/powerpoint/2010/main" val="79871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09600" y="685800"/>
                <a:ext cx="7924800" cy="501368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𝑆</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𝛼</m:t>
                          </m:r>
                          <m:r>
                            <a:rPr lang="en-US" sz="2400" i="1">
                              <a:latin typeface="Cambria Math"/>
                            </a:rPr>
                            <m:t>,</m:t>
                          </m:r>
                          <m:r>
                            <a:rPr lang="en-US" sz="2400" i="1">
                              <a:latin typeface="Cambria Math"/>
                            </a:rPr>
                            <m:t>𝑡</m:t>
                          </m:r>
                        </m:e>
                      </m:d>
                      <m:r>
                        <a:rPr lang="en-US" sz="2400" i="1">
                          <a:latin typeface="Cambria Math"/>
                        </a:rPr>
                        <m:t>=</m:t>
                      </m:r>
                      <m:nary>
                        <m:naryPr>
                          <m:limLoc m:val="undOvr"/>
                          <m:subHide m:val="on"/>
                          <m:supHide m:val="on"/>
                          <m:ctrlPr>
                            <a:rPr lang="en-US" sz="2400" i="1">
                              <a:latin typeface="Cambria Math"/>
                            </a:rPr>
                          </m:ctrlPr>
                        </m:naryPr>
                        <m:sub/>
                        <m:sup/>
                        <m:e>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r>
                            <a:rPr lang="en-US" sz="2400" i="1">
                              <a:latin typeface="Cambria Math"/>
                            </a:rPr>
                            <m:t>/</m:t>
                          </m:r>
                          <m:rad>
                            <m:radPr>
                              <m:degHide m:val="on"/>
                              <m:ctrlPr>
                                <a:rPr lang="en-US" sz="2400" i="1">
                                  <a:latin typeface="Cambria Math"/>
                                </a:rPr>
                              </m:ctrlPr>
                            </m:radPr>
                            <m:deg/>
                            <m:e>
                              <m:r>
                                <a:rPr lang="en-US" sz="2400" i="1">
                                  <a:latin typeface="Cambria Math"/>
                                </a:rPr>
                                <m:t>1−</m:t>
                              </m:r>
                              <m:f>
                                <m:fPr>
                                  <m:type m:val="skw"/>
                                  <m:ctrlPr>
                                    <a:rPr lang="en-US" sz="2400" i="1">
                                      <a:latin typeface="Cambria Math"/>
                                    </a:rPr>
                                  </m:ctrlPr>
                                </m:fPr>
                                <m:num>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𝑚</m:t>
                                  </m:r>
                                  <m:r>
                                    <a:rPr lang="en-US" sz="2400" i="1">
                                      <a:latin typeface="Cambria Math"/>
                                    </a:rPr>
                                    <m:t>𝛼</m:t>
                                  </m:r>
                                </m:den>
                              </m:f>
                            </m:e>
                          </m:rad>
                        </m:e>
                      </m:nary>
                      <m:r>
                        <a:rPr lang="en-US" sz="2400" i="1">
                          <a:latin typeface="Cambria Math"/>
                        </a:rPr>
                        <m:t>𝑑𝑞</m:t>
                      </m:r>
                      <m:r>
                        <a:rPr lang="en-US" sz="2400" i="1">
                          <a:latin typeface="Cambria Math"/>
                        </a:rPr>
                        <m:t>−</m:t>
                      </m:r>
                      <m:r>
                        <a:rPr lang="en-US" sz="2400" i="1">
                          <a:latin typeface="Cambria Math"/>
                        </a:rPr>
                        <m:t>𝛼</m:t>
                      </m:r>
                      <m:r>
                        <a:rPr lang="en-US" sz="2400" i="1">
                          <a:latin typeface="Cambria Math"/>
                        </a:rPr>
                        <m:t>𝑡</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𝑆</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𝛼</m:t>
                          </m:r>
                          <m:r>
                            <a:rPr lang="en-US" sz="2400" i="1">
                              <a:latin typeface="Cambria Math"/>
                            </a:rPr>
                            <m:t>,</m:t>
                          </m:r>
                          <m:r>
                            <a:rPr lang="en-US" sz="2400" i="1">
                              <a:latin typeface="Cambria Math"/>
                            </a:rPr>
                            <m:t>𝑡</m:t>
                          </m:r>
                        </m:e>
                      </m:d>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e>
                      </m:rad>
                      <m:nary>
                        <m:naryPr>
                          <m:limLoc m:val="undOvr"/>
                          <m:subHide m:val="on"/>
                          <m:supHide m:val="on"/>
                          <m:ctrlPr>
                            <a:rPr lang="en-US" sz="2400" i="1">
                              <a:latin typeface="Cambria Math"/>
                            </a:rPr>
                          </m:ctrlPr>
                        </m:naryPr>
                        <m:sub/>
                        <m:sup/>
                        <m:e>
                          <m:rad>
                            <m:radPr>
                              <m:degHide m:val="on"/>
                              <m:ctrlPr>
                                <a:rPr lang="en-US" sz="2400" i="1">
                                  <a:latin typeface="Cambria Math"/>
                                </a:rPr>
                              </m:ctrlPr>
                            </m:radPr>
                            <m:deg/>
                            <m:e>
                              <m:r>
                                <a:rPr lang="en-US" sz="2400" i="1">
                                  <a:latin typeface="Cambria Math"/>
                                </a:rPr>
                                <m:t>𝛼</m:t>
                              </m:r>
                              <m:r>
                                <a:rPr lang="en-US" sz="2400" i="1">
                                  <a:latin typeface="Cambria Math"/>
                                </a:rPr>
                                <m:t>−</m:t>
                              </m:r>
                              <m:f>
                                <m:fPr>
                                  <m:type m:val="skw"/>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den>
                              </m:f>
                            </m:e>
                          </m:rad>
                        </m:e>
                      </m:nary>
                      <m:r>
                        <a:rPr lang="en-US" sz="2400" i="1">
                          <a:latin typeface="Cambria Math"/>
                        </a:rPr>
                        <m:t>𝑑𝑞</m:t>
                      </m:r>
                      <m:r>
                        <a:rPr lang="en-US" sz="2400" i="1">
                          <a:latin typeface="Cambria Math"/>
                        </a:rPr>
                        <m:t>−</m:t>
                      </m:r>
                      <m:r>
                        <a:rPr lang="en-US" sz="2400" i="1">
                          <a:latin typeface="Cambria Math"/>
                        </a:rPr>
                        <m:t>𝛼</m:t>
                      </m:r>
                      <m:r>
                        <a:rPr lang="en-US" sz="2400" i="1">
                          <a:latin typeface="Cambria Math"/>
                        </a:rPr>
                        <m:t>𝑡</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𝜕𝛼</m:t>
                          </m:r>
                        </m:den>
                      </m:f>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e>
                      </m:rad>
                      <m:nary>
                        <m:naryPr>
                          <m:limLoc m:val="undOvr"/>
                          <m:subHide m:val="on"/>
                          <m:supHide m:val="on"/>
                          <m:ctrlPr>
                            <a:rPr lang="en-US" sz="2400" i="1">
                              <a:latin typeface="Cambria Math"/>
                            </a:rPr>
                          </m:ctrlPr>
                        </m:naryPr>
                        <m:sub/>
                        <m:sup/>
                        <m:e>
                          <m:f>
                            <m:fPr>
                              <m:ctrlPr>
                                <a:rPr lang="en-US" sz="2400" i="1">
                                  <a:latin typeface="Cambria Math"/>
                                </a:rPr>
                              </m:ctrlPr>
                            </m:fPr>
                            <m:num>
                              <m:r>
                                <a:rPr lang="en-US" sz="2400" i="1">
                                  <a:latin typeface="Cambria Math"/>
                                </a:rPr>
                                <m:t>1</m:t>
                              </m:r>
                            </m:num>
                            <m:den>
                              <m:r>
                                <a:rPr lang="en-US" sz="2400" i="1">
                                  <a:latin typeface="Cambria Math"/>
                                </a:rPr>
                                <m:t>2</m:t>
                              </m:r>
                            </m:den>
                          </m:f>
                          <m:sSup>
                            <m:sSupPr>
                              <m:ctrlPr>
                                <a:rPr lang="en-US" sz="2400" i="1">
                                  <a:latin typeface="Cambria Math"/>
                                </a:rPr>
                              </m:ctrlPr>
                            </m:sSupPr>
                            <m:e>
                              <m:d>
                                <m:dPr>
                                  <m:ctrlPr>
                                    <a:rPr lang="en-US" sz="2400" i="1">
                                      <a:latin typeface="Cambria Math"/>
                                    </a:rPr>
                                  </m:ctrlPr>
                                </m:dPr>
                                <m:e>
                                  <m:r>
                                    <a:rPr lang="en-US" sz="2400" i="1">
                                      <a:latin typeface="Cambria Math"/>
                                    </a:rPr>
                                    <m:t>𝛼</m:t>
                                  </m:r>
                                  <m:r>
                                    <a:rPr lang="en-US" sz="2400" i="1">
                                      <a:latin typeface="Cambria Math"/>
                                    </a:rPr>
                                    <m:t>−</m:t>
                                  </m:r>
                                  <m:f>
                                    <m:fPr>
                                      <m:type m:val="skw"/>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den>
                                  </m:f>
                                </m:e>
                              </m:d>
                            </m:e>
                            <m:sup>
                              <m:r>
                                <a:rPr lang="en-US" sz="2400" i="1">
                                  <a:latin typeface="Cambria Math"/>
                                </a:rPr>
                                <m:t>−1/2</m:t>
                              </m:r>
                            </m:sup>
                          </m:sSup>
                        </m:e>
                      </m:nary>
                      <m:r>
                        <a:rPr lang="en-US" sz="2400" i="1">
                          <a:latin typeface="Cambria Math"/>
                        </a:rPr>
                        <m:t>𝑑𝑞</m:t>
                      </m:r>
                      <m:r>
                        <a:rPr lang="en-US" sz="2400" i="1">
                          <a:latin typeface="Cambria Math"/>
                        </a:rPr>
                        <m:t>−</m:t>
                      </m:r>
                      <m:r>
                        <a:rPr lang="en-US" sz="2400" i="1">
                          <a:latin typeface="Cambria Math"/>
                        </a:rPr>
                        <m:t>𝑡</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𝑏</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𝜕𝛼</m:t>
                          </m:r>
                        </m:den>
                      </m:f>
                      <m:r>
                        <a:rPr lang="en-US" sz="2400" i="1">
                          <a:latin typeface="Cambria Math"/>
                        </a:rPr>
                        <m:t>=</m:t>
                      </m:r>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num>
                            <m:den>
                              <m:r>
                                <a:rPr lang="en-US" sz="2400" i="1">
                                  <a:latin typeface="Cambria Math"/>
                                </a:rPr>
                                <m:t>2</m:t>
                              </m:r>
                              <m:r>
                                <a:rPr lang="en-US" sz="2400" i="1">
                                  <a:latin typeface="Cambria Math"/>
                                </a:rPr>
                                <m:t>𝛼</m:t>
                              </m:r>
                            </m:den>
                          </m:f>
                        </m:e>
                      </m:rad>
                      <m:nary>
                        <m:naryPr>
                          <m:limLoc m:val="undOvr"/>
                          <m:subHide m:val="on"/>
                          <m:supHide m:val="on"/>
                          <m:ctrlPr>
                            <a:rPr lang="en-US" sz="2400" i="1">
                              <a:latin typeface="Cambria Math"/>
                            </a:rPr>
                          </m:ctrlPr>
                        </m:naryPr>
                        <m:sub/>
                        <m:sup/>
                        <m:e>
                          <m:sSup>
                            <m:sSupPr>
                              <m:ctrlPr>
                                <a:rPr lang="en-US" sz="2400" i="1">
                                  <a:latin typeface="Cambria Math"/>
                                </a:rPr>
                              </m:ctrlPr>
                            </m:sSupPr>
                            <m:e>
                              <m:d>
                                <m:dPr>
                                  <m:ctrlPr>
                                    <a:rPr lang="en-US" sz="2400" i="1">
                                      <a:latin typeface="Cambria Math"/>
                                    </a:rPr>
                                  </m:ctrlPr>
                                </m:dPr>
                                <m:e>
                                  <m:r>
                                    <a:rPr lang="en-US" sz="2400" i="1">
                                      <a:latin typeface="Cambria Math"/>
                                    </a:rPr>
                                    <m:t>1−</m:t>
                                  </m:r>
                                  <m:f>
                                    <m:fPr>
                                      <m:type m:val="skw"/>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𝛼</m:t>
                                      </m:r>
                                    </m:den>
                                  </m:f>
                                </m:e>
                              </m:d>
                            </m:e>
                            <m:sup>
                              <m:r>
                                <a:rPr lang="en-US" sz="2400" i="1">
                                  <a:latin typeface="Cambria Math"/>
                                </a:rPr>
                                <m:t>−1/2</m:t>
                              </m:r>
                            </m:sup>
                          </m:sSup>
                        </m:e>
                      </m:nary>
                      <m:r>
                        <a:rPr lang="en-US" sz="2400" i="1">
                          <a:latin typeface="Cambria Math"/>
                        </a:rPr>
                        <m:t>𝑑𝑞</m:t>
                      </m:r>
                      <m:r>
                        <a:rPr lang="en-US" sz="2400" i="1">
                          <a:latin typeface="Cambria Math"/>
                        </a:rPr>
                        <m:t>−</m:t>
                      </m:r>
                      <m:r>
                        <a:rPr lang="en-US" sz="2400" i="1">
                          <a:latin typeface="Cambria Math"/>
                        </a:rPr>
                        <m:t>𝑡</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num>
                            <m:den>
                              <m:r>
                                <a:rPr lang="en-US" sz="2400" i="1">
                                  <a:latin typeface="Cambria Math"/>
                                </a:rPr>
                                <m:t>2</m:t>
                              </m:r>
                              <m:r>
                                <a:rPr lang="en-US" sz="2400" i="1">
                                  <a:latin typeface="Cambria Math"/>
                                </a:rPr>
                                <m:t>𝛼</m:t>
                              </m:r>
                            </m:den>
                          </m:f>
                        </m:e>
                      </m:rad>
                      <m:nary>
                        <m:naryPr>
                          <m:limLoc m:val="undOvr"/>
                          <m:subHide m:val="on"/>
                          <m:supHide m:val="on"/>
                          <m:ctrlPr>
                            <a:rPr lang="en-US" sz="2400" i="1">
                              <a:latin typeface="Cambria Math"/>
                            </a:rPr>
                          </m:ctrlPr>
                        </m:naryPr>
                        <m:sub/>
                        <m:sup/>
                        <m:e>
                          <m:sSup>
                            <m:sSupPr>
                              <m:ctrlPr>
                                <a:rPr lang="en-US" sz="2400" i="1">
                                  <a:latin typeface="Cambria Math"/>
                                </a:rPr>
                              </m:ctrlPr>
                            </m:sSupPr>
                            <m:e>
                              <m:d>
                                <m:dPr>
                                  <m:ctrlPr>
                                    <a:rPr lang="en-US" sz="2400" i="1">
                                      <a:latin typeface="Cambria Math"/>
                                    </a:rPr>
                                  </m:ctrlPr>
                                </m:dPr>
                                <m:e>
                                  <m:r>
                                    <a:rPr lang="en-US" sz="2400" i="1">
                                      <a:latin typeface="Cambria Math"/>
                                    </a:rPr>
                                    <m:t>1−</m:t>
                                  </m:r>
                                  <m:f>
                                    <m:fPr>
                                      <m:type m:val="skw"/>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𝛼</m:t>
                                      </m:r>
                                    </m:den>
                                  </m:f>
                                </m:e>
                              </m:d>
                            </m:e>
                            <m:sup>
                              <m:r>
                                <a:rPr lang="en-US" sz="2400" i="1">
                                  <a:latin typeface="Cambria Math"/>
                                </a:rPr>
                                <m:t>−1/2</m:t>
                              </m:r>
                            </m:sup>
                          </m:sSup>
                        </m:e>
                      </m:nary>
                      <m:r>
                        <a:rPr lang="en-US" sz="2400" i="1">
                          <a:latin typeface="Cambria Math"/>
                        </a:rPr>
                        <m:t>𝑑𝑞</m:t>
                      </m:r>
                    </m:oMath>
                  </m:oMathPara>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609600" y="685800"/>
                <a:ext cx="7924800" cy="5013680"/>
              </a:xfrm>
              <a:prstGeom prst="rect">
                <a:avLst/>
              </a:prstGeom>
              <a:blipFill rotWithShape="1">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28600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762000" y="609600"/>
                <a:ext cx="7772400" cy="386054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𝜔</m:t>
                          </m:r>
                        </m:den>
                      </m:f>
                      <m:func>
                        <m:funcPr>
                          <m:ctrlPr>
                            <a:rPr lang="en-US" sz="2400" i="1">
                              <a:latin typeface="Cambria Math"/>
                            </a:rPr>
                          </m:ctrlPr>
                        </m:funcPr>
                        <m:fName>
                          <m:sSup>
                            <m:sSupPr>
                              <m:ctrlPr>
                                <a:rPr lang="en-US" sz="2400" i="1">
                                  <a:latin typeface="Cambria Math"/>
                                </a:rPr>
                              </m:ctrlPr>
                            </m:sSupPr>
                            <m:e>
                              <m:r>
                                <m:rPr>
                                  <m:sty m:val="p"/>
                                </m:rPr>
                                <a:rPr lang="en-US" sz="2400">
                                  <a:latin typeface="Cambria Math"/>
                                </a:rPr>
                                <m:t>sin</m:t>
                              </m:r>
                            </m:e>
                            <m:sup>
                              <m:r>
                                <a:rPr lang="en-US" sz="2400" i="1">
                                  <a:latin typeface="Cambria Math"/>
                                </a:rPr>
                                <m:t>−1</m:t>
                              </m:r>
                            </m:sup>
                          </m:sSup>
                        </m:fName>
                        <m:e>
                          <m:d>
                            <m:dPr>
                              <m:ctrlPr>
                                <a:rPr lang="en-US" sz="2400" i="1">
                                  <a:latin typeface="Cambria Math"/>
                                </a:rPr>
                              </m:ctrlPr>
                            </m:dPr>
                            <m:e>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num>
                                    <m:den>
                                      <m:r>
                                        <a:rPr lang="en-US" sz="2400" i="1">
                                          <a:latin typeface="Cambria Math"/>
                                        </a:rPr>
                                        <m:t>2</m:t>
                                      </m:r>
                                      <m:r>
                                        <a:rPr lang="en-US" sz="2400" i="1">
                                          <a:latin typeface="Cambria Math"/>
                                        </a:rPr>
                                        <m:t>𝛼</m:t>
                                      </m:r>
                                    </m:den>
                                  </m:f>
                                </m:e>
                              </m:rad>
                              <m:r>
                                <a:rPr lang="en-US" sz="2400" i="1">
                                  <a:latin typeface="Cambria Math"/>
                                </a:rPr>
                                <m:t>𝑞</m:t>
                              </m:r>
                            </m:e>
                          </m:d>
                        </m:e>
                      </m:func>
                    </m:oMath>
                  </m:oMathPara>
                </a14:m>
                <a:endParaRPr lang="en-US" sz="2400" dirty="0"/>
              </a:p>
              <a:p>
                <a:pPr/>
                <a14:m>
                  <m:oMathPara xmlns:m="http://schemas.openxmlformats.org/officeDocument/2006/math">
                    <m:oMathParaPr>
                      <m:jc m:val="centerGroup"/>
                    </m:oMathParaPr>
                    <m:oMath xmlns:m="http://schemas.openxmlformats.org/officeDocument/2006/math">
                      <m:func>
                        <m:funcPr>
                          <m:ctrlPr>
                            <a:rPr lang="en-US" sz="2400" i="1">
                              <a:latin typeface="Cambria Math"/>
                            </a:rPr>
                          </m:ctrlPr>
                        </m:funcPr>
                        <m:fName>
                          <m:r>
                            <m:rPr>
                              <m:sty m:val="p"/>
                            </m:rPr>
                            <a:rPr lang="en-US" sz="2400">
                              <a:latin typeface="Cambria Math"/>
                            </a:rPr>
                            <m:t>sin</m:t>
                          </m:r>
                        </m:fName>
                        <m:e>
                          <m:r>
                            <a:rPr lang="en-US" sz="2400" i="1">
                              <a:latin typeface="Cambria Math"/>
                            </a:rPr>
                            <m:t>𝜔</m:t>
                          </m:r>
                          <m:r>
                            <a:rPr lang="en-US" sz="2400" i="1">
                              <a:latin typeface="Cambria Math"/>
                            </a:rPr>
                            <m:t>(</m:t>
                          </m:r>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e>
                      </m:func>
                      <m:r>
                        <a:rPr lang="en-US" sz="2400" i="1">
                          <a:latin typeface="Cambria Math"/>
                        </a:rPr>
                        <m:t>=</m:t>
                      </m:r>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num>
                            <m:den>
                              <m:r>
                                <a:rPr lang="en-US" sz="2400" i="1">
                                  <a:latin typeface="Cambria Math"/>
                                </a:rPr>
                                <m:t>2</m:t>
                              </m:r>
                              <m:r>
                                <a:rPr lang="en-US" sz="2400" i="1">
                                  <a:latin typeface="Cambria Math"/>
                                </a:rPr>
                                <m:t>𝛼</m:t>
                              </m:r>
                            </m:den>
                          </m:f>
                        </m:e>
                      </m:rad>
                      <m:r>
                        <a:rPr lang="en-US" sz="2400" i="1">
                          <a:latin typeface="Cambria Math"/>
                        </a:rPr>
                        <m:t>𝑞</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𝑞</m:t>
                      </m:r>
                      <m:d>
                        <m:dPr>
                          <m:ctrlPr>
                            <a:rPr lang="en-US" sz="2400" i="1">
                              <a:latin typeface="Cambria Math"/>
                            </a:rPr>
                          </m:ctrlPr>
                        </m:dPr>
                        <m:e>
                          <m:r>
                            <a:rPr lang="en-US" sz="2400" i="1">
                              <a:latin typeface="Cambria Math"/>
                            </a:rPr>
                            <m:t>𝑡</m:t>
                          </m:r>
                        </m:e>
                      </m:d>
                      <m:r>
                        <a:rPr lang="en-US" sz="2400" i="1">
                          <a:latin typeface="Cambria Math"/>
                        </a:rPr>
                        <m:t>=</m:t>
                      </m:r>
                      <m:rad>
                        <m:radPr>
                          <m:degHide m:val="on"/>
                          <m:ctrlPr>
                            <a:rPr lang="en-US" sz="2400" i="1">
                              <a:latin typeface="Cambria Math"/>
                            </a:rPr>
                          </m:ctrlPr>
                        </m:radPr>
                        <m:deg/>
                        <m:e>
                          <m:f>
                            <m:fPr>
                              <m:ctrlPr>
                                <a:rPr lang="en-US" sz="2400" i="1">
                                  <a:latin typeface="Cambria Math"/>
                                </a:rPr>
                              </m:ctrlPr>
                            </m:fPr>
                            <m:num>
                              <m:r>
                                <a:rPr lang="en-US" sz="2400" i="1">
                                  <a:latin typeface="Cambria Math"/>
                                </a:rPr>
                                <m:t>2</m:t>
                              </m:r>
                              <m:r>
                                <a:rPr lang="en-US" sz="2400" i="1">
                                  <a:latin typeface="Cambria Math"/>
                                </a:rPr>
                                <m:t>𝛼</m:t>
                              </m:r>
                            </m:num>
                            <m:den>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den>
                          </m:f>
                        </m:e>
                      </m:rad>
                      <m:func>
                        <m:funcPr>
                          <m:ctrlPr>
                            <a:rPr lang="en-US" sz="2400" i="1">
                              <a:latin typeface="Cambria Math"/>
                            </a:rPr>
                          </m:ctrlPr>
                        </m:funcPr>
                        <m:fName>
                          <m:r>
                            <m:rPr>
                              <m:sty m:val="p"/>
                            </m:rPr>
                            <a:rPr lang="en-US" sz="2400">
                              <a:latin typeface="Cambria Math"/>
                            </a:rPr>
                            <m:t>sin</m:t>
                          </m:r>
                        </m:fName>
                        <m:e>
                          <m:r>
                            <a:rPr lang="en-US" sz="2400" i="1">
                              <a:latin typeface="Cambria Math"/>
                            </a:rPr>
                            <m:t>𝜔</m:t>
                          </m:r>
                          <m:r>
                            <a:rPr lang="en-US" sz="2400" i="1">
                              <a:latin typeface="Cambria Math"/>
                            </a:rPr>
                            <m:t>(</m:t>
                          </m:r>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e>
                      </m:func>
                    </m:oMath>
                  </m:oMathPara>
                </a14:m>
                <a:endParaRPr lang="en-US" sz="2400" dirty="0"/>
              </a:p>
              <a:p>
                <a:r>
                  <a:rPr lang="en-US" sz="2400" dirty="0"/>
                  <a:t>which is the known solution of the harmonic oscillator.</a:t>
                </a:r>
              </a:p>
            </p:txBody>
          </p:sp>
        </mc:Choice>
        <mc:Fallback xmlns="">
          <p:sp>
            <p:nvSpPr>
              <p:cNvPr id="2" name="Rectangle 1"/>
              <p:cNvSpPr>
                <a:spLocks noRot="1" noChangeAspect="1" noMove="1" noResize="1" noEditPoints="1" noAdjustHandles="1" noChangeArrowheads="1" noChangeShapeType="1" noTextEdit="1"/>
              </p:cNvSpPr>
              <p:nvPr/>
            </p:nvSpPr>
            <p:spPr>
              <a:xfrm>
                <a:off x="762000" y="609600"/>
                <a:ext cx="7772400" cy="3860544"/>
              </a:xfrm>
              <a:prstGeom prst="rect">
                <a:avLst/>
              </a:prstGeom>
              <a:blipFill rotWithShape="1">
                <a:blip r:embed="rId2"/>
                <a:stretch>
                  <a:fillRect l="-1176" b="-2686"/>
                </a:stretch>
              </a:blipFill>
            </p:spPr>
            <p:txBody>
              <a:bodyPr/>
              <a:lstStyle/>
              <a:p>
                <a:r>
                  <a:rPr lang="en-US">
                    <a:noFill/>
                  </a:rPr>
                  <a:t> </a:t>
                </a:r>
              </a:p>
            </p:txBody>
          </p:sp>
        </mc:Fallback>
      </mc:AlternateContent>
    </p:spTree>
    <p:extLst>
      <p:ext uri="{BB962C8B-B14F-4D97-AF65-F5344CB8AC3E}">
        <p14:creationId xmlns:p14="http://schemas.microsoft.com/office/powerpoint/2010/main" val="3116398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14400" y="685800"/>
                <a:ext cx="7467600" cy="5479770"/>
              </a:xfrm>
              <a:prstGeom prst="rect">
                <a:avLst/>
              </a:prstGeom>
            </p:spPr>
            <p:txBody>
              <a:bodyPr wrap="square">
                <a:spAutoFit/>
              </a:bodyPr>
              <a:lstStyle/>
              <a:p>
                <a:r>
                  <a:rPr lang="en-US" sz="2400" dirty="0"/>
                  <a:t>For the momentum </a:t>
                </a:r>
                <a14:m>
                  <m:oMath xmlns:m="http://schemas.openxmlformats.org/officeDocument/2006/math">
                    <m:r>
                      <a:rPr lang="en-US" sz="2400" i="1">
                        <a:latin typeface="Cambria Math"/>
                      </a:rPr>
                      <m:t>𝑝</m:t>
                    </m:r>
                    <m:d>
                      <m:dPr>
                        <m:ctrlPr>
                          <a:rPr lang="en-US" sz="2400" i="1">
                            <a:latin typeface="Cambria Math"/>
                          </a:rPr>
                        </m:ctrlPr>
                      </m:dPr>
                      <m:e>
                        <m:r>
                          <a:rPr lang="en-US" sz="2400" i="1">
                            <a:latin typeface="Cambria Math"/>
                          </a:rPr>
                          <m:t>𝑡</m:t>
                        </m:r>
                      </m:e>
                    </m:d>
                    <m:r>
                      <a:rPr lang="en-US" sz="2400" i="1">
                        <a:latin typeface="Cambria Math"/>
                      </a:rPr>
                      <m:t>,</m:t>
                    </m:r>
                  </m:oMath>
                </a14:m>
                <a:r>
                  <a:rPr lang="en-US" sz="2400" dirty="0"/>
                  <a:t> we get</a:t>
                </a:r>
              </a:p>
              <a:p>
                <a:pPr/>
                <a14:m>
                  <m:oMathPara xmlns:m="http://schemas.openxmlformats.org/officeDocument/2006/math">
                    <m:oMathParaPr>
                      <m:jc m:val="centerGroup"/>
                    </m:oMathParaPr>
                    <m:oMath xmlns:m="http://schemas.openxmlformats.org/officeDocument/2006/math">
                      <m:r>
                        <a:rPr lang="en-US" sz="2400" i="1">
                          <a:latin typeface="Cambria Math"/>
                        </a:rPr>
                        <m:t>𝑝</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m:t>
                          </m:r>
                          <m:r>
                            <a:rPr lang="en-US" sz="2400" i="1">
                              <a:latin typeface="Cambria Math"/>
                            </a:rPr>
                            <m:t>𝑞</m:t>
                          </m:r>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𝑤</m:t>
                          </m:r>
                        </m:num>
                        <m:den>
                          <m:r>
                            <a:rPr lang="en-US" sz="2400" i="1">
                              <a:latin typeface="Cambria Math"/>
                            </a:rPr>
                            <m:t>𝜕</m:t>
                          </m:r>
                          <m:r>
                            <a:rPr lang="en-US" sz="2400" i="1">
                              <a:latin typeface="Cambria Math"/>
                            </a:rPr>
                            <m:t>𝑞</m:t>
                          </m:r>
                        </m:den>
                      </m:f>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e>
                      </m:rad>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rad>
                        <m:radPr>
                          <m:degHide m:val="on"/>
                          <m:ctrlPr>
                            <a:rPr lang="en-US" sz="2400" i="1">
                              <a:latin typeface="Cambria Math"/>
                            </a:rPr>
                          </m:ctrlPr>
                        </m:radPr>
                        <m:deg/>
                        <m:e>
                          <m:r>
                            <a:rPr lang="en-US" sz="2400" i="1">
                              <a:latin typeface="Cambria Math"/>
                            </a:rPr>
                            <m:t>1−</m:t>
                          </m:r>
                          <m:sSup>
                            <m:sSupPr>
                              <m:ctrlPr>
                                <a:rPr lang="en-US" sz="2400" i="1">
                                  <a:latin typeface="Cambria Math"/>
                                </a:rPr>
                              </m:ctrlPr>
                            </m:sSupPr>
                            <m:e>
                              <m:func>
                                <m:funcPr>
                                  <m:ctrlPr>
                                    <a:rPr lang="en-US" sz="2400" i="1">
                                      <a:latin typeface="Cambria Math"/>
                                    </a:rPr>
                                  </m:ctrlPr>
                                </m:funcPr>
                                <m:fName>
                                  <m:r>
                                    <a:rPr lang="en-US" sz="2400">
                                      <a:latin typeface="Cambria Math"/>
                                    </a:rPr>
                                    <m:t>(</m:t>
                                  </m:r>
                                  <m:r>
                                    <m:rPr>
                                      <m:sty m:val="p"/>
                                    </m:rPr>
                                    <a:rPr lang="en-US" sz="2400">
                                      <a:latin typeface="Cambria Math"/>
                                    </a:rPr>
                                    <m:t>sin</m:t>
                                  </m:r>
                                </m:fName>
                                <m:e>
                                  <m:r>
                                    <a:rPr lang="en-US" sz="2400" i="1">
                                      <a:latin typeface="Cambria Math"/>
                                    </a:rPr>
                                    <m:t>𝜔</m:t>
                                  </m:r>
                                  <m:r>
                                    <a:rPr lang="en-US" sz="2400" i="1">
                                      <a:latin typeface="Cambria Math"/>
                                    </a:rPr>
                                    <m:t>(</m:t>
                                  </m:r>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e>
                              </m:func>
                              <m:r>
                                <a:rPr lang="en-US" sz="2400" i="1">
                                  <a:latin typeface="Cambria Math"/>
                                </a:rPr>
                                <m:t>)</m:t>
                              </m:r>
                            </m:e>
                            <m:sup>
                              <m:r>
                                <a:rPr lang="en-US" sz="2400" i="1">
                                  <a:latin typeface="Cambria Math"/>
                                </a:rPr>
                                <m:t>2</m:t>
                              </m:r>
                            </m:sup>
                          </m:sSup>
                        </m:e>
                      </m:rad>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func>
                        <m:funcPr>
                          <m:ctrlPr>
                            <a:rPr lang="en-US" sz="2400" i="1">
                              <a:latin typeface="Cambria Math"/>
                            </a:rPr>
                          </m:ctrlPr>
                        </m:funcPr>
                        <m:fName>
                          <m:r>
                            <m:rPr>
                              <m:sty m:val="p"/>
                            </m:rPr>
                            <a:rPr lang="en-US" sz="2400">
                              <a:latin typeface="Cambria Math"/>
                            </a:rPr>
                            <m:t>cos</m:t>
                          </m:r>
                        </m:fName>
                        <m:e>
                          <m:r>
                            <a:rPr lang="en-US" sz="2400" i="1">
                              <a:latin typeface="Cambria Math"/>
                            </a:rPr>
                            <m:t>𝜔</m:t>
                          </m:r>
                          <m:r>
                            <a:rPr lang="en-US" sz="2400" i="1">
                              <a:latin typeface="Cambria Math"/>
                            </a:rPr>
                            <m:t>(</m:t>
                          </m:r>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e>
                      </m:func>
                    </m:oMath>
                  </m:oMathPara>
                </a14:m>
                <a:endParaRPr lang="en-US" sz="2400" dirty="0"/>
              </a:p>
              <a:p>
                <a:r>
                  <a:rPr lang="en-US" sz="2400" dirty="0"/>
                  <a:t>The constants </a:t>
                </a:r>
                <a14:m>
                  <m:oMath xmlns:m="http://schemas.openxmlformats.org/officeDocument/2006/math">
                    <m:r>
                      <a:rPr lang="en-US" sz="2400" i="1">
                        <a:latin typeface="Cambria Math"/>
                      </a:rPr>
                      <m:t>𝛼</m:t>
                    </m:r>
                    <m:r>
                      <a:rPr lang="en-US" sz="2400" i="1">
                        <a:latin typeface="Cambria Math"/>
                      </a:rPr>
                      <m:t>,</m:t>
                    </m:r>
                    <m:r>
                      <a:rPr lang="en-US" sz="2400" i="1">
                        <a:latin typeface="Cambria Math"/>
                      </a:rPr>
                      <m:t>𝑏</m:t>
                    </m:r>
                  </m:oMath>
                </a14:m>
                <a:r>
                  <a:rPr lang="en-US" sz="2400" dirty="0"/>
                  <a:t> are connected with the initial conditions </a:t>
                </a:r>
                <a14:m>
                  <m:oMath xmlns:m="http://schemas.openxmlformats.org/officeDocument/2006/math">
                    <m:sSub>
                      <m:sSubPr>
                        <m:ctrlPr>
                          <a:rPr lang="en-US" sz="2400" i="1">
                            <a:latin typeface="Cambria Math"/>
                          </a:rPr>
                        </m:ctrlPr>
                      </m:sSubPr>
                      <m:e>
                        <m:r>
                          <a:rPr lang="en-US" sz="2400" i="1">
                            <a:latin typeface="Cambria Math"/>
                          </a:rPr>
                          <m:t>𝑝</m:t>
                        </m:r>
                      </m:e>
                      <m:sub>
                        <m:r>
                          <a:rPr lang="en-US" sz="2400" i="1">
                            <a:latin typeface="Cambria Math"/>
                          </a:rPr>
                          <m:t>0</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0</m:t>
                        </m:r>
                      </m:sub>
                    </m:sSub>
                  </m:oMath>
                </a14:m>
                <a:r>
                  <a:rPr lang="en-US" sz="2400" dirty="0"/>
                  <a:t> for </a:t>
                </a:r>
                <a14:m>
                  <m:oMath xmlns:m="http://schemas.openxmlformats.org/officeDocument/2006/math">
                    <m:r>
                      <a:rPr lang="en-US" sz="2400" i="1">
                        <a:latin typeface="Cambria Math"/>
                      </a:rPr>
                      <m:t>𝑡</m:t>
                    </m:r>
                    <m:r>
                      <a:rPr lang="en-US" sz="2400" i="1">
                        <a:latin typeface="Cambria Math"/>
                      </a:rPr>
                      <m:t>=0</m:t>
                    </m:r>
                  </m:oMath>
                </a14:m>
                <a:r>
                  <a:rPr lang="en-US" sz="2400" dirty="0"/>
                  <a:t> through the relation</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num>
                        <m:den>
                          <m:r>
                            <a:rPr lang="en-US" sz="2400" i="1">
                              <a:latin typeface="Cambria Math"/>
                            </a:rPr>
                            <m:t>2</m:t>
                          </m:r>
                          <m:r>
                            <a:rPr lang="en-US" sz="2400" i="1">
                              <a:latin typeface="Cambria Math"/>
                            </a:rPr>
                            <m:t>𝛼</m:t>
                          </m:r>
                        </m:den>
                      </m:f>
                      <m:sSup>
                        <m:sSupPr>
                          <m:ctrlPr>
                            <a:rPr lang="en-US" sz="2400" i="1">
                              <a:latin typeface="Cambria Math"/>
                            </a:rPr>
                          </m:ctrlPr>
                        </m:sSupPr>
                        <m:e>
                          <m:sSub>
                            <m:sSubPr>
                              <m:ctrlPr>
                                <a:rPr lang="en-US" sz="2400" i="1">
                                  <a:latin typeface="Cambria Math"/>
                                </a:rPr>
                              </m:ctrlPr>
                            </m:sSubPr>
                            <m:e>
                              <m:r>
                                <a:rPr lang="en-US" sz="2400" i="1">
                                  <a:latin typeface="Cambria Math"/>
                                </a:rPr>
                                <m:t>𝑞</m:t>
                              </m:r>
                            </m:e>
                            <m:sub>
                              <m:r>
                                <a:rPr lang="en-US" sz="2400" i="1">
                                  <a:latin typeface="Cambria Math"/>
                                </a:rPr>
                                <m:t>0</m:t>
                              </m:r>
                            </m:sub>
                          </m:sSub>
                        </m:e>
                        <m:sup>
                          <m:r>
                            <a:rPr lang="en-US" sz="2400" i="1">
                              <a:latin typeface="Cambria Math"/>
                            </a:rPr>
                            <m:t>2</m:t>
                          </m:r>
                        </m:sup>
                      </m:sSup>
                      <m:r>
                        <a:rPr lang="en-US" sz="2400" i="1">
                          <a:latin typeface="Cambria Math"/>
                        </a:rPr>
                        <m:t>+</m:t>
                      </m:r>
                      <m:f>
                        <m:fPr>
                          <m:ctrlPr>
                            <a:rPr lang="en-US" sz="2400" i="1">
                              <a:latin typeface="Cambria Math"/>
                            </a:rPr>
                          </m:ctrlPr>
                        </m:fPr>
                        <m:num>
                          <m:sSup>
                            <m:sSupPr>
                              <m:ctrlPr>
                                <a:rPr lang="en-US" sz="2400" i="1">
                                  <a:latin typeface="Cambria Math"/>
                                </a:rPr>
                              </m:ctrlPr>
                            </m:sSupPr>
                            <m:e>
                              <m:sSub>
                                <m:sSubPr>
                                  <m:ctrlPr>
                                    <a:rPr lang="en-US" sz="2400" i="1">
                                      <a:latin typeface="Cambria Math"/>
                                    </a:rPr>
                                  </m:ctrlPr>
                                </m:sSubPr>
                                <m:e>
                                  <m:r>
                                    <a:rPr lang="en-US" sz="2400" i="1">
                                      <a:latin typeface="Cambria Math"/>
                                    </a:rPr>
                                    <m:t>𝑝</m:t>
                                  </m:r>
                                </m:e>
                                <m:sub>
                                  <m:r>
                                    <a:rPr lang="en-US" sz="2400" i="1">
                                      <a:latin typeface="Cambria Math"/>
                                    </a:rPr>
                                    <m:t>0</m:t>
                                  </m:r>
                                </m:sub>
                              </m:sSub>
                            </m:e>
                            <m:sup>
                              <m:r>
                                <a:rPr lang="en-US" sz="2400" i="1">
                                  <a:latin typeface="Cambria Math"/>
                                </a:rPr>
                                <m:t>2</m:t>
                              </m:r>
                            </m:sup>
                          </m:sSup>
                        </m:num>
                        <m:den>
                          <m:r>
                            <a:rPr lang="en-US" sz="2400" i="1">
                              <a:latin typeface="Cambria Math"/>
                            </a:rPr>
                            <m:t>2</m:t>
                          </m:r>
                          <m:r>
                            <a:rPr lang="en-US" sz="2400" i="1">
                              <a:latin typeface="Cambria Math"/>
                            </a:rPr>
                            <m:t>𝑚</m:t>
                          </m:r>
                          <m:r>
                            <a:rPr lang="en-US" sz="2400" i="1">
                              <a:latin typeface="Cambria Math"/>
                            </a:rPr>
                            <m:t>𝛼</m:t>
                          </m:r>
                        </m:den>
                      </m:f>
                      <m:r>
                        <a:rPr lang="en-US" sz="2400" i="1">
                          <a:latin typeface="Cambria Math"/>
                        </a:rPr>
                        <m:t>=1⟹2</m:t>
                      </m:r>
                      <m:r>
                        <a:rPr lang="en-US" sz="2400" i="1">
                          <a:latin typeface="Cambria Math"/>
                        </a:rPr>
                        <m:t>𝑚</m:t>
                      </m:r>
                      <m:r>
                        <a:rPr lang="en-US" sz="2400" i="1">
                          <a:latin typeface="Cambria Math"/>
                        </a:rPr>
                        <m:t>𝛼</m:t>
                      </m:r>
                      <m:r>
                        <a:rPr lang="en-US" sz="2400" i="1">
                          <a:latin typeface="Cambria Math"/>
                        </a:rPr>
                        <m:t>=</m:t>
                      </m:r>
                      <m:sSup>
                        <m:sSupPr>
                          <m:ctrlPr>
                            <a:rPr lang="en-US" sz="2400" i="1">
                              <a:latin typeface="Cambria Math"/>
                            </a:rPr>
                          </m:ctrlPr>
                        </m:sSupPr>
                        <m:e>
                          <m:sSub>
                            <m:sSubPr>
                              <m:ctrlPr>
                                <a:rPr lang="en-US" sz="2400" i="1">
                                  <a:latin typeface="Cambria Math"/>
                                </a:rPr>
                              </m:ctrlPr>
                            </m:sSubPr>
                            <m:e>
                              <m:r>
                                <a:rPr lang="en-US" sz="2400" i="1">
                                  <a:latin typeface="Cambria Math"/>
                                </a:rPr>
                                <m:t>𝑝</m:t>
                              </m:r>
                            </m:e>
                            <m:sub>
                              <m:r>
                                <a:rPr lang="en-US" sz="2400" i="1">
                                  <a:latin typeface="Cambria Math"/>
                                </a:rPr>
                                <m:t>0</m:t>
                              </m:r>
                            </m:sub>
                          </m:sSub>
                        </m:e>
                        <m:sup>
                          <m:r>
                            <a:rPr lang="en-US" sz="2400" i="1">
                              <a:latin typeface="Cambria Math"/>
                            </a:rPr>
                            <m:t>2</m:t>
                          </m:r>
                        </m:sup>
                      </m:sSup>
                      <m:r>
                        <a:rPr lang="en-US" sz="2400" i="1">
                          <a:latin typeface="Cambria Math"/>
                        </a:rPr>
                        <m:t>+</m:t>
                      </m:r>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sSub>
                            <m:sSubPr>
                              <m:ctrlPr>
                                <a:rPr lang="en-US" sz="2400" i="1">
                                  <a:latin typeface="Cambria Math"/>
                                </a:rPr>
                              </m:ctrlPr>
                            </m:sSubPr>
                            <m:e>
                              <m:r>
                                <a:rPr lang="en-US" sz="2400" i="1">
                                  <a:latin typeface="Cambria Math"/>
                                </a:rPr>
                                <m:t>𝑞</m:t>
                              </m:r>
                            </m:e>
                            <m:sub>
                              <m:r>
                                <a:rPr lang="en-US" sz="2400" i="1">
                                  <a:latin typeface="Cambria Math"/>
                                </a:rPr>
                                <m:t>0</m:t>
                              </m:r>
                            </m:sub>
                          </m:sSub>
                        </m:e>
                        <m:sup>
                          <m:r>
                            <a:rPr lang="en-US" sz="2400" i="1">
                              <a:latin typeface="Cambria Math"/>
                            </a:rPr>
                            <m:t>2</m:t>
                          </m:r>
                        </m:sup>
                      </m:sSup>
                    </m:oMath>
                  </m:oMathPara>
                </a14:m>
                <a:endParaRPr lang="en-US" sz="2400" dirty="0"/>
              </a:p>
              <a:p>
                <a:r>
                  <a:rPr lang="en-US" sz="2400" dirty="0"/>
                  <a:t>And</a:t>
                </a:r>
              </a:p>
              <a:p>
                <a:pPr/>
                <a14:m>
                  <m:oMathPara xmlns:m="http://schemas.openxmlformats.org/officeDocument/2006/math">
                    <m:oMathParaPr>
                      <m:jc m:val="centerGroup"/>
                    </m:oMathParaPr>
                    <m:oMath xmlns:m="http://schemas.openxmlformats.org/officeDocument/2006/math">
                      <m:func>
                        <m:funcPr>
                          <m:ctrlPr>
                            <a:rPr lang="en-US" sz="2400" i="1">
                              <a:latin typeface="Cambria Math"/>
                            </a:rPr>
                          </m:ctrlPr>
                        </m:funcPr>
                        <m:fName>
                          <m:r>
                            <m:rPr>
                              <m:sty m:val="p"/>
                            </m:rPr>
                            <a:rPr lang="en-US" sz="2400">
                              <a:latin typeface="Cambria Math"/>
                            </a:rPr>
                            <m:t>tan</m:t>
                          </m:r>
                        </m:fName>
                        <m:e>
                          <m:r>
                            <a:rPr lang="en-US" sz="2400" i="1">
                              <a:latin typeface="Cambria Math"/>
                            </a:rPr>
                            <m:t>𝑏</m:t>
                          </m:r>
                          <m:r>
                            <a:rPr lang="en-US" sz="2400" i="1">
                              <a:latin typeface="Cambria Math"/>
                            </a:rPr>
                            <m:t>𝜔</m:t>
                          </m:r>
                        </m:e>
                      </m:func>
                      <m:r>
                        <a:rPr lang="en-US" sz="2400" i="1">
                          <a:latin typeface="Cambria Math"/>
                        </a:rPr>
                        <m:t>=</m:t>
                      </m:r>
                      <m:f>
                        <m:fPr>
                          <m:ctrlPr>
                            <a:rPr lang="en-US" sz="2400" i="1">
                              <a:latin typeface="Cambria Math"/>
                            </a:rPr>
                          </m:ctrlPr>
                        </m:fPr>
                        <m:num>
                          <m:func>
                            <m:funcPr>
                              <m:ctrlPr>
                                <a:rPr lang="en-US" sz="2400" i="1">
                                  <a:latin typeface="Cambria Math"/>
                                </a:rPr>
                              </m:ctrlPr>
                            </m:funcPr>
                            <m:fName>
                              <m:r>
                                <m:rPr>
                                  <m:sty m:val="p"/>
                                </m:rPr>
                                <a:rPr lang="en-US" sz="2400">
                                  <a:latin typeface="Cambria Math"/>
                                </a:rPr>
                                <m:t>sin</m:t>
                              </m:r>
                            </m:fName>
                            <m:e>
                              <m:r>
                                <a:rPr lang="en-US" sz="2400" i="1">
                                  <a:latin typeface="Cambria Math"/>
                                </a:rPr>
                                <m:t>𝑏</m:t>
                              </m:r>
                              <m:r>
                                <a:rPr lang="en-US" sz="2400" i="1">
                                  <a:latin typeface="Cambria Math"/>
                                </a:rPr>
                                <m:t>𝜔</m:t>
                              </m:r>
                            </m:e>
                          </m:func>
                        </m:num>
                        <m:den>
                          <m:func>
                            <m:funcPr>
                              <m:ctrlPr>
                                <a:rPr lang="en-US" sz="2400" i="1">
                                  <a:latin typeface="Cambria Math"/>
                                </a:rPr>
                              </m:ctrlPr>
                            </m:funcPr>
                            <m:fName>
                              <m:r>
                                <m:rPr>
                                  <m:sty m:val="p"/>
                                </m:rPr>
                                <a:rPr lang="en-US" sz="2400">
                                  <a:latin typeface="Cambria Math"/>
                                </a:rPr>
                                <m:t>cos</m:t>
                              </m:r>
                            </m:fName>
                            <m:e>
                              <m:r>
                                <a:rPr lang="en-US" sz="2400" i="1">
                                  <a:latin typeface="Cambria Math"/>
                                </a:rPr>
                                <m:t>𝑏</m:t>
                              </m:r>
                              <m:r>
                                <a:rPr lang="en-US" sz="2400" i="1">
                                  <a:latin typeface="Cambria Math"/>
                                </a:rPr>
                                <m:t>𝜔</m:t>
                              </m:r>
                            </m:e>
                          </m:func>
                        </m:den>
                      </m:f>
                      <m:r>
                        <a:rPr lang="en-US" sz="2400" i="1">
                          <a:latin typeface="Cambria Math"/>
                        </a:rPr>
                        <m:t>=</m:t>
                      </m:r>
                      <m:f>
                        <m:fPr>
                          <m:ctrlPr>
                            <a:rPr lang="en-US" sz="2400" i="1">
                              <a:latin typeface="Cambria Math"/>
                            </a:rPr>
                          </m:ctrlPr>
                        </m:fPr>
                        <m:num>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num>
                                <m:den>
                                  <m:r>
                                    <a:rPr lang="en-US" sz="2400" i="1">
                                      <a:latin typeface="Cambria Math"/>
                                    </a:rPr>
                                    <m:t>2</m:t>
                                  </m:r>
                                  <m:r>
                                    <a:rPr lang="en-US" sz="2400" i="1">
                                      <a:latin typeface="Cambria Math"/>
                                    </a:rPr>
                                    <m:t>𝛼</m:t>
                                  </m:r>
                                </m:den>
                              </m:f>
                            </m:e>
                          </m:rad>
                          <m:sSub>
                            <m:sSubPr>
                              <m:ctrlPr>
                                <a:rPr lang="en-US" sz="2400" i="1">
                                  <a:latin typeface="Cambria Math"/>
                                </a:rPr>
                              </m:ctrlPr>
                            </m:sSubPr>
                            <m:e>
                              <m:r>
                                <a:rPr lang="en-US" sz="2400" i="1">
                                  <a:latin typeface="Cambria Math"/>
                                </a:rPr>
                                <m:t>𝑞</m:t>
                              </m:r>
                            </m:e>
                            <m:sub>
                              <m:r>
                                <a:rPr lang="en-US" sz="2400" i="1">
                                  <a:latin typeface="Cambria Math"/>
                                </a:rPr>
                                <m:t>0</m:t>
                              </m:r>
                            </m:sub>
                          </m:sSub>
                        </m:num>
                        <m:den>
                          <m:f>
                            <m:fPr>
                              <m:ctrlPr>
                                <a:rPr lang="en-US" sz="2400" i="1">
                                  <a:latin typeface="Cambria Math"/>
                                </a:rPr>
                              </m:ctrlPr>
                            </m:fPr>
                            <m:num>
                              <m:sSub>
                                <m:sSubPr>
                                  <m:ctrlPr>
                                    <a:rPr lang="en-US" sz="2400" i="1">
                                      <a:latin typeface="Cambria Math"/>
                                    </a:rPr>
                                  </m:ctrlPr>
                                </m:sSubPr>
                                <m:e>
                                  <m:r>
                                    <a:rPr lang="en-US" sz="2400" i="1">
                                      <a:latin typeface="Cambria Math"/>
                                    </a:rPr>
                                    <m:t>𝑝</m:t>
                                  </m:r>
                                </m:e>
                                <m:sub>
                                  <m:r>
                                    <a:rPr lang="en-US" sz="2400" i="1">
                                      <a:latin typeface="Cambria Math"/>
                                    </a:rPr>
                                    <m:t>0</m:t>
                                  </m:r>
                                </m:sub>
                              </m:sSub>
                            </m:num>
                            <m:den>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den>
                          </m:f>
                        </m:den>
                      </m:f>
                      <m:r>
                        <a:rPr lang="en-US" sz="2400" i="1">
                          <a:latin typeface="Cambria Math"/>
                        </a:rPr>
                        <m:t>=</m:t>
                      </m:r>
                      <m:r>
                        <a:rPr lang="en-US" sz="2400" i="1">
                          <a:latin typeface="Cambria Math"/>
                        </a:rPr>
                        <m:t>𝑚</m:t>
                      </m:r>
                      <m:r>
                        <a:rPr lang="en-US" sz="2400" i="1">
                          <a:latin typeface="Cambria Math"/>
                        </a:rPr>
                        <m:t>𝜔</m:t>
                      </m:r>
                      <m:f>
                        <m:fPr>
                          <m:ctrlPr>
                            <a:rPr lang="en-US" sz="2400" i="1">
                              <a:latin typeface="Cambria Math"/>
                            </a:rPr>
                          </m:ctrlPr>
                        </m:fPr>
                        <m:num>
                          <m:sSub>
                            <m:sSubPr>
                              <m:ctrlPr>
                                <a:rPr lang="en-US" sz="2400" i="1">
                                  <a:latin typeface="Cambria Math"/>
                                </a:rPr>
                              </m:ctrlPr>
                            </m:sSubPr>
                            <m:e>
                              <m:r>
                                <a:rPr lang="en-US" sz="2400" i="1">
                                  <a:latin typeface="Cambria Math"/>
                                </a:rPr>
                                <m:t>𝑞</m:t>
                              </m:r>
                            </m:e>
                            <m:sub>
                              <m:r>
                                <a:rPr lang="en-US" sz="2400" i="1">
                                  <a:latin typeface="Cambria Math"/>
                                </a:rPr>
                                <m:t>0</m:t>
                              </m:r>
                            </m:sub>
                          </m:sSub>
                        </m:num>
                        <m:den>
                          <m:sSub>
                            <m:sSubPr>
                              <m:ctrlPr>
                                <a:rPr lang="en-US" sz="2400" i="1">
                                  <a:latin typeface="Cambria Math"/>
                                </a:rPr>
                              </m:ctrlPr>
                            </m:sSubPr>
                            <m:e>
                              <m:r>
                                <a:rPr lang="en-US" sz="2400" i="1">
                                  <a:latin typeface="Cambria Math"/>
                                </a:rPr>
                                <m:t>𝑝</m:t>
                              </m:r>
                            </m:e>
                            <m:sub>
                              <m:r>
                                <a:rPr lang="en-US" sz="2400" i="1">
                                  <a:latin typeface="Cambria Math"/>
                                </a:rPr>
                                <m:t>0</m:t>
                              </m:r>
                            </m:sub>
                          </m:sSub>
                        </m:den>
                      </m:f>
                    </m:oMath>
                  </m:oMathPara>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914400" y="685800"/>
                <a:ext cx="7467600" cy="5479770"/>
              </a:xfrm>
              <a:prstGeom prst="rect">
                <a:avLst/>
              </a:prstGeom>
              <a:blipFill rotWithShape="1">
                <a:blip r:embed="rId2"/>
                <a:stretch>
                  <a:fillRect l="-1224" t="-891" b="-3898"/>
                </a:stretch>
              </a:blipFill>
            </p:spPr>
            <p:txBody>
              <a:bodyPr/>
              <a:lstStyle/>
              <a:p>
                <a:r>
                  <a:rPr lang="en-US">
                    <a:noFill/>
                  </a:rPr>
                  <a:t> </a:t>
                </a:r>
              </a:p>
            </p:txBody>
          </p:sp>
        </mc:Fallback>
      </mc:AlternateContent>
    </p:spTree>
    <p:extLst>
      <p:ext uri="{BB962C8B-B14F-4D97-AF65-F5344CB8AC3E}">
        <p14:creationId xmlns:p14="http://schemas.microsoft.com/office/powerpoint/2010/main" val="653811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0824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3626919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1656</Words>
  <Application>Microsoft Office PowerPoint</Application>
  <PresentationFormat>On-screen Show (4:3)</PresentationFormat>
  <Paragraphs>98</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Revision</vt:lpstr>
      <vt:lpstr>Lagrangian Mechanics</vt:lpstr>
      <vt:lpstr>PowerPoint Presentation</vt:lpstr>
      <vt:lpstr>PowerPoint Presentation</vt:lpstr>
      <vt:lpstr>Hamiltonian Mechanics</vt:lpstr>
      <vt:lpstr>PowerPoint Presentation</vt:lpstr>
      <vt:lpstr>Hamilton-Jacobi’s Equations</vt:lpstr>
      <vt:lpstr>PowerPoint Presentation</vt:lpstr>
      <vt:lpstr>Hamilton-Jacobi Theory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UMBER</dc:creator>
  <cp:lastModifiedBy>UMBER</cp:lastModifiedBy>
  <cp:revision>3</cp:revision>
  <dcterms:created xsi:type="dcterms:W3CDTF">2013-01-06T19:51:23Z</dcterms:created>
  <dcterms:modified xsi:type="dcterms:W3CDTF">2013-01-06T20:10:13Z</dcterms:modified>
</cp:coreProperties>
</file>