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9" r:id="rId2"/>
    <p:sldId id="290" r:id="rId3"/>
    <p:sldId id="291" r:id="rId4"/>
    <p:sldId id="292" r:id="rId5"/>
    <p:sldId id="293" r:id="rId6"/>
    <p:sldId id="294" r:id="rId7"/>
    <p:sldId id="295" r:id="rId8"/>
    <p:sldId id="296" r:id="rId9"/>
    <p:sldId id="297" r:id="rId10"/>
    <p:sldId id="298" r:id="rId11"/>
    <p:sldId id="299" r:id="rId12"/>
    <p:sldId id="300" r:id="rId13"/>
    <p:sldId id="301" r:id="rId14"/>
    <p:sldId id="274" r:id="rId15"/>
    <p:sldId id="279" r:id="rId16"/>
    <p:sldId id="280" r:id="rId17"/>
    <p:sldId id="282" r:id="rId18"/>
    <p:sldId id="283" r:id="rId19"/>
    <p:sldId id="284" r:id="rId20"/>
    <p:sldId id="285" r:id="rId21"/>
    <p:sldId id="286" r:id="rId22"/>
    <p:sldId id="287" r:id="rId23"/>
    <p:sldId id="288" r:id="rId24"/>
    <p:sldId id="270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080EF-694A-4BBB-8D7D-F93975B4F490}" type="datetimeFigureOut">
              <a:rPr lang="en-US" smtClean="0"/>
              <a:t>1/7/2013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19957-DAA1-44AB-BB28-9113689F32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939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080EF-694A-4BBB-8D7D-F93975B4F490}" type="datetimeFigureOut">
              <a:rPr lang="en-US" smtClean="0"/>
              <a:t>1/7/2013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19957-DAA1-44AB-BB28-9113689F32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431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080EF-694A-4BBB-8D7D-F93975B4F490}" type="datetimeFigureOut">
              <a:rPr lang="en-US" smtClean="0"/>
              <a:t>1/7/2013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19957-DAA1-44AB-BB28-9113689F32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630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080EF-694A-4BBB-8D7D-F93975B4F490}" type="datetimeFigureOut">
              <a:rPr lang="en-US" smtClean="0"/>
              <a:t>1/7/2013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19957-DAA1-44AB-BB28-9113689F32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918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080EF-694A-4BBB-8D7D-F93975B4F490}" type="datetimeFigureOut">
              <a:rPr lang="en-US" smtClean="0"/>
              <a:t>1/7/2013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19957-DAA1-44AB-BB28-9113689F32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386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080EF-694A-4BBB-8D7D-F93975B4F490}" type="datetimeFigureOut">
              <a:rPr lang="en-US" smtClean="0"/>
              <a:t>1/7/2013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19957-DAA1-44AB-BB28-9113689F32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0441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080EF-694A-4BBB-8D7D-F93975B4F490}" type="datetimeFigureOut">
              <a:rPr lang="en-US" smtClean="0"/>
              <a:t>1/7/2013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19957-DAA1-44AB-BB28-9113689F32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2553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080EF-694A-4BBB-8D7D-F93975B4F490}" type="datetimeFigureOut">
              <a:rPr lang="en-US" smtClean="0"/>
              <a:t>1/7/2013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19957-DAA1-44AB-BB28-9113689F32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485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080EF-694A-4BBB-8D7D-F93975B4F490}" type="datetimeFigureOut">
              <a:rPr lang="en-US" smtClean="0"/>
              <a:t>1/7/2013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19957-DAA1-44AB-BB28-9113689F32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36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080EF-694A-4BBB-8D7D-F93975B4F490}" type="datetimeFigureOut">
              <a:rPr lang="en-US" smtClean="0"/>
              <a:t>1/7/2013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19957-DAA1-44AB-BB28-9113689F32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38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080EF-694A-4BBB-8D7D-F93975B4F490}" type="datetimeFigureOut">
              <a:rPr lang="en-US" smtClean="0"/>
              <a:t>1/7/2013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19957-DAA1-44AB-BB28-9113689F32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029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2080EF-694A-4BBB-8D7D-F93975B4F490}" type="datetimeFigureOut">
              <a:rPr lang="en-US" smtClean="0"/>
              <a:t>1/7/2013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A19957-DAA1-44AB-BB28-9113689F32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186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Revision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914400" y="1905000"/>
            <a:ext cx="7391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Previous lecture was about</a:t>
            </a:r>
          </a:p>
          <a:p>
            <a:endParaRPr lang="en-US" sz="2400" dirty="0" smtClean="0"/>
          </a:p>
          <a:p>
            <a:r>
              <a:rPr lang="en-US" sz="2400" dirty="0" err="1" smtClean="0"/>
              <a:t>Lagrangian</a:t>
            </a:r>
            <a:r>
              <a:rPr lang="en-US" sz="2400" dirty="0" smtClean="0"/>
              <a:t> Mechanics</a:t>
            </a:r>
          </a:p>
          <a:p>
            <a:endParaRPr lang="en-US" sz="2400" dirty="0" smtClean="0"/>
          </a:p>
          <a:p>
            <a:r>
              <a:rPr lang="en-US" sz="2400" dirty="0" smtClean="0"/>
              <a:t>Hamiltonian Mechanics</a:t>
            </a:r>
          </a:p>
          <a:p>
            <a:endParaRPr lang="en-US" sz="2400" dirty="0" smtClean="0"/>
          </a:p>
          <a:p>
            <a:r>
              <a:rPr lang="en-US" sz="2400" dirty="0" smtClean="0"/>
              <a:t>Hamilton-Jacobi Equations</a:t>
            </a:r>
          </a:p>
          <a:p>
            <a:endParaRPr lang="en-US" sz="2400" dirty="0" smtClean="0"/>
          </a:p>
          <a:p>
            <a:r>
              <a:rPr lang="en-US" sz="2400" dirty="0" smtClean="0"/>
              <a:t>Applications of </a:t>
            </a:r>
            <a:r>
              <a:rPr lang="en-US" sz="2400" smtClean="0"/>
              <a:t>Hamiltonian-Jacobi Equations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84582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Hamiltonian as Total Energy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609600" y="1371600"/>
                <a:ext cx="7848600" cy="49137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To prove that Hamiltonian is equals to the total energy of the system, we know that</a:t>
                </a:r>
              </a:p>
              <a:p>
                <a:endParaRPr lang="en-US" sz="2400" dirty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/>
                        <m:t>𝐻</m:t>
                      </m:r>
                      <m:r>
                        <a:rPr lang="en-US" sz="2400" b="0" i="1" smtClean="0"/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400" b="0" i="1" smtClean="0"/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400" b="0" i="1" smtClean="0"/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400" b="0" i="1" smtClean="0"/>
                              </m:ctrlPr>
                            </m:sSubPr>
                            <m:e>
                              <m:r>
                                <a:rPr lang="en-US" sz="2400" b="0" i="1" smtClean="0"/>
                                <m:t>𝑝</m:t>
                              </m:r>
                            </m:e>
                            <m:sub>
                              <m:r>
                                <a:rPr lang="en-US" sz="2400" b="0" i="1" smtClean="0"/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b="0" i="1" smtClean="0"/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/>
                                  </m:ctrlPr>
                                </m:accPr>
                                <m:e>
                                  <m:r>
                                    <a:rPr lang="en-US" sz="2400" i="1"/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b="0" i="1" smtClean="0"/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2400" b="0" i="1" smtClean="0"/>
                        <m:t>−</m:t>
                      </m:r>
                      <m:r>
                        <a:rPr lang="en-US" sz="2400" b="0" i="1" smtClean="0"/>
                        <m:t>𝐿</m:t>
                      </m:r>
                    </m:oMath>
                  </m:oMathPara>
                </a14:m>
                <a:endParaRPr lang="en-US" sz="2400" dirty="0" smtClean="0"/>
              </a:p>
              <a:p>
                <a:r>
                  <a:rPr lang="en-US" sz="2400" dirty="0" smtClean="0"/>
                  <a:t>But in </a:t>
                </a:r>
                <a:r>
                  <a:rPr lang="en-US" sz="2400" dirty="0" err="1" smtClean="0"/>
                  <a:t>Lagrangian</a:t>
                </a:r>
                <a:r>
                  <a:rPr lang="en-US" sz="2400" dirty="0" smtClean="0"/>
                  <a:t> mechanics</a:t>
                </a: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/>
                          </m:ctrlPr>
                        </m:sSubPr>
                        <m:e>
                          <m:r>
                            <a:rPr lang="en-US" sz="2400" i="1"/>
                            <m:t>𝑝</m:t>
                          </m:r>
                        </m:e>
                        <m:sub>
                          <m:r>
                            <a:rPr lang="en-US" sz="2400" i="1"/>
                            <m:t>𝑖</m:t>
                          </m:r>
                        </m:sub>
                      </m:sSub>
                      <m:r>
                        <a:rPr lang="en-US" sz="2400" b="0" i="0" smtClean="0"/>
                        <m:t>=</m:t>
                      </m:r>
                      <m:f>
                        <m:fPr>
                          <m:ctrlPr>
                            <a:rPr lang="en-US" sz="2400" b="0" i="1" smtClean="0"/>
                          </m:ctrlPr>
                        </m:fPr>
                        <m:num>
                          <m:r>
                            <a:rPr lang="en-US" sz="2400" b="0" i="1" smtClean="0"/>
                            <m:t>𝑑𝐿</m:t>
                          </m:r>
                        </m:num>
                        <m:den>
                          <m:r>
                            <a:rPr lang="en-US" sz="2400" b="0" i="1" smtClean="0"/>
                            <m:t>𝑑</m:t>
                          </m:r>
                          <m:sSub>
                            <m:sSubPr>
                              <m:ctrlPr>
                                <a:rPr lang="en-US" sz="2400" i="1"/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/>
                                  </m:ctrlPr>
                                </m:accPr>
                                <m:e>
                                  <m:r>
                                    <a:rPr lang="en-US" sz="2400" i="1"/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/>
                                <m:t>𝑖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dirty="0" smtClean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/>
                        <m:t>𝐻</m:t>
                      </m:r>
                      <m:r>
                        <a:rPr lang="en-US" sz="2400" i="1"/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400" i="1"/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400" i="1"/>
                            <m:t>𝑖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US" sz="2400" i="1"/>
                              </m:ctrlPr>
                            </m:fPr>
                            <m:num>
                              <m:r>
                                <a:rPr lang="en-US" sz="2400" i="1"/>
                                <m:t>𝑑𝐿</m:t>
                              </m:r>
                            </m:num>
                            <m:den>
                              <m:r>
                                <a:rPr lang="en-US" sz="2400" i="1"/>
                                <m:t>𝑑</m:t>
                              </m:r>
                              <m:sSub>
                                <m:sSubPr>
                                  <m:ctrlPr>
                                    <a:rPr lang="en-US" sz="2400" i="1"/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400" i="1"/>
                                      </m:ctrlPr>
                                    </m:accPr>
                                    <m:e>
                                      <m:r>
                                        <a:rPr lang="en-US" sz="2400" i="1"/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i="1"/>
                                    <m:t>𝑖</m:t>
                                  </m:r>
                                </m:sub>
                              </m:sSub>
                            </m:den>
                          </m:f>
                          <m:sSub>
                            <m:sSubPr>
                              <m:ctrlPr>
                                <a:rPr lang="en-US" sz="2400" i="1"/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/>
                                  </m:ctrlPr>
                                </m:accPr>
                                <m:e>
                                  <m:r>
                                    <a:rPr lang="en-US" sz="2400" i="1"/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/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2400" i="1"/>
                        <m:t>−</m:t>
                      </m:r>
                      <m:r>
                        <a:rPr lang="en-US" sz="2400" i="1"/>
                        <m:t>𝐿</m:t>
                      </m:r>
                      <m:r>
                        <a:rPr lang="en-US" sz="2400" b="0" i="1" smtClean="0"/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400" i="1"/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400" i="1"/>
                            <m:t>𝑖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US" sz="2400" i="1"/>
                              </m:ctrlPr>
                            </m:fPr>
                            <m:num>
                              <m:r>
                                <a:rPr lang="en-US" sz="2400" i="1"/>
                                <m:t>𝑑𝐿</m:t>
                              </m:r>
                            </m:num>
                            <m:den>
                              <m:r>
                                <a:rPr lang="en-US" sz="2400" i="1"/>
                                <m:t>𝑑</m:t>
                              </m:r>
                              <m:sSub>
                                <m:sSubPr>
                                  <m:ctrlPr>
                                    <a:rPr lang="en-US" sz="2400" i="1"/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400" i="1"/>
                                      </m:ctrlPr>
                                    </m:accPr>
                                    <m:e>
                                      <m:r>
                                        <a:rPr lang="en-US" sz="2400" i="1"/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i="1"/>
                                    <m:t>𝑖</m:t>
                                  </m:r>
                                </m:sub>
                              </m:sSub>
                            </m:den>
                          </m:f>
                          <m:sSub>
                            <m:sSubPr>
                              <m:ctrlPr>
                                <a:rPr lang="en-US" sz="2400" i="1"/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/>
                                  </m:ctrlPr>
                                </m:accPr>
                                <m:e>
                                  <m:r>
                                    <a:rPr lang="en-US" sz="2400" i="1"/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/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2400" b="0" i="1" smtClean="0"/>
                        <m:t>−</m:t>
                      </m:r>
                      <m:r>
                        <a:rPr lang="en-US" sz="2400" b="0" i="1" smtClean="0"/>
                        <m:t>𝑇</m:t>
                      </m:r>
                      <m:r>
                        <a:rPr lang="en-US" sz="2400" b="0" i="1" smtClean="0"/>
                        <m:t>+</m:t>
                      </m:r>
                      <m:r>
                        <a:rPr lang="en-US" sz="2400" b="0" i="1" smtClean="0"/>
                        <m:t>𝑉</m:t>
                      </m:r>
                    </m:oMath>
                  </m:oMathPara>
                </a14:m>
                <a:endParaRPr lang="en-US" sz="2400" dirty="0" smtClean="0"/>
              </a:p>
              <a:p>
                <a:endParaRPr lang="en-US" sz="2400" dirty="0"/>
              </a:p>
              <a:p>
                <a:endParaRPr lang="en-US" sz="2400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1371600"/>
                <a:ext cx="7848600" cy="4913717"/>
              </a:xfrm>
              <a:prstGeom prst="rect">
                <a:avLst/>
              </a:prstGeom>
              <a:blipFill rotWithShape="1">
                <a:blip r:embed="rId2"/>
                <a:stretch>
                  <a:fillRect l="-1165" t="-993" r="-1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589582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ctangle 2"/>
              <p:cNvSpPr/>
              <p:nvPr/>
            </p:nvSpPr>
            <p:spPr>
              <a:xfrm>
                <a:off x="762000" y="1371600"/>
                <a:ext cx="7620000" cy="375641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Since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𝑇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nary>
                        <m:naryPr>
                          <m:chr m:val="∑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/>
                        </a:rPr>
                        <m:t>, </m:t>
                      </m:r>
                      <m:r>
                        <a:rPr lang="en-US" sz="2400" i="1">
                          <a:latin typeface="Cambria Math"/>
                        </a:rPr>
                        <m:t>𝑉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𝑉</m:t>
                      </m:r>
                      <m:r>
                        <a:rPr lang="en-US" sz="2400" i="1">
                          <a:latin typeface="Cambria Math"/>
                        </a:rPr>
                        <m:t>(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So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𝑑𝐿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  <m:r>
                            <a:rPr lang="en-US" sz="2400" i="1">
                              <a:latin typeface="Cambria Math"/>
                            </a:rPr>
                            <m:t>𝑇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𝐻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𝑑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/>
                        </a:rPr>
                        <m:t>−</m:t>
                      </m:r>
                      <m:r>
                        <a:rPr lang="en-US" sz="2400" i="1">
                          <a:latin typeface="Cambria Math"/>
                        </a:rPr>
                        <m:t>𝑇</m:t>
                      </m:r>
                      <m:r>
                        <a:rPr lang="en-US" sz="2400" i="1">
                          <a:latin typeface="Cambria Math"/>
                        </a:rPr>
                        <m:t>+</m:t>
                      </m:r>
                      <m:r>
                        <a:rPr lang="en-US" sz="2400" i="1">
                          <a:latin typeface="Cambria Math"/>
                        </a:rPr>
                        <m:t>𝑉</m:t>
                      </m:r>
                      <m:r>
                        <a:rPr lang="en-US" sz="2400" i="1">
                          <a:latin typeface="Cambria Math"/>
                        </a:rPr>
                        <m:t>=2</m:t>
                      </m:r>
                      <m:r>
                        <a:rPr lang="en-US" sz="2400" i="1">
                          <a:latin typeface="Cambria Math"/>
                        </a:rPr>
                        <m:t>𝑇</m:t>
                      </m:r>
                      <m:r>
                        <a:rPr lang="en-US" sz="2400" i="1">
                          <a:latin typeface="Cambria Math"/>
                        </a:rPr>
                        <m:t>−</m:t>
                      </m:r>
                      <m:r>
                        <a:rPr lang="en-US" sz="2400" i="1">
                          <a:latin typeface="Cambria Math"/>
                        </a:rPr>
                        <m:t>𝑇</m:t>
                      </m:r>
                      <m:r>
                        <a:rPr lang="en-US" sz="2400" i="1">
                          <a:latin typeface="Cambria Math"/>
                        </a:rPr>
                        <m:t>+</m:t>
                      </m:r>
                      <m:r>
                        <a:rPr lang="en-US" sz="2400" i="1">
                          <a:latin typeface="Cambria Math"/>
                        </a:rPr>
                        <m:t>𝑉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𝑇</m:t>
                      </m:r>
                      <m:r>
                        <a:rPr lang="en-US" sz="2400" i="1">
                          <a:latin typeface="Cambria Math"/>
                        </a:rPr>
                        <m:t>+</m:t>
                      </m:r>
                      <m:r>
                        <a:rPr lang="en-US" sz="2400" i="1">
                          <a:latin typeface="Cambria Math"/>
                        </a:rPr>
                        <m:t>𝑉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 smtClean="0"/>
                  <a:t>which </a:t>
                </a:r>
                <a:r>
                  <a:rPr lang="en-US" sz="2400" dirty="0"/>
                  <a:t>is the total energy of the system.</a:t>
                </a:r>
                <a:endParaRPr lang="en-US" sz="2400" dirty="0"/>
              </a:p>
            </p:txBody>
          </p:sp>
        </mc:Choice>
        <mc:Fallback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1371600"/>
                <a:ext cx="7620000" cy="3756413"/>
              </a:xfrm>
              <a:prstGeom prst="rect">
                <a:avLst/>
              </a:prstGeom>
              <a:blipFill rotWithShape="1">
                <a:blip r:embed="rId2"/>
                <a:stretch>
                  <a:fillRect l="-1200" t="-1299" b="-27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00139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838200" y="1371600"/>
                <a:ext cx="7543800" cy="41549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b="1" dirty="0" smtClean="0"/>
                  <a:t>Note:</a:t>
                </a:r>
              </a:p>
              <a:p>
                <a:pPr algn="just"/>
                <a:endParaRPr lang="en-US" sz="2400" b="1" dirty="0" smtClean="0"/>
              </a:p>
              <a:p>
                <a:pPr algn="just"/>
                <a:r>
                  <a:rPr lang="en-US" sz="2400" dirty="0" smtClean="0"/>
                  <a:t>A </a:t>
                </a:r>
                <a:r>
                  <a:rPr lang="en-US" sz="2400" dirty="0"/>
                  <a:t>necessary and </a:t>
                </a:r>
                <a:r>
                  <a:rPr lang="en-US" sz="2400" dirty="0" err="1" smtClean="0"/>
                  <a:t>suffcient</a:t>
                </a:r>
                <a:r>
                  <a:rPr lang="en-US" sz="2400" dirty="0" smtClean="0"/>
                  <a:t> </a:t>
                </a:r>
                <a:r>
                  <a:rPr lang="en-US" sz="2400" dirty="0"/>
                  <a:t>condition for the quantity </a:t>
                </a:r>
                <a14:m>
                  <m:oMath xmlns:m="http://schemas.openxmlformats.org/officeDocument/2006/math">
                    <m:r>
                      <a:rPr lang="en-US" sz="2400" i="1" dirty="0" smtClean="0"/>
                      <m:t>𝐸</m:t>
                    </m:r>
                  </m:oMath>
                </a14:m>
                <a:r>
                  <a:rPr lang="en-US" sz="2400" dirty="0"/>
                  <a:t> to be </a:t>
                </a:r>
                <a:r>
                  <a:rPr lang="en-US" sz="2400" dirty="0" smtClean="0"/>
                  <a:t>the total </a:t>
                </a:r>
                <a:r>
                  <a:rPr lang="en-US" sz="2400" dirty="0"/>
                  <a:t>energy of a system whose </a:t>
                </a:r>
                <a:r>
                  <a:rPr lang="en-US" sz="2400" dirty="0" err="1"/>
                  <a:t>Lagrangian</a:t>
                </a:r>
                <a:r>
                  <a:rPr lang="en-US" sz="2400" dirty="0"/>
                  <a:t> is written in terms of a set of coordinates</a:t>
                </a:r>
                <a14:m>
                  <m:oMath xmlns:m="http://schemas.openxmlformats.org/officeDocument/2006/math">
                    <m:r>
                      <a:rPr lang="en-US" sz="2400" b="0" i="0" dirty="0" smtClean="0"/>
                      <m:t> </m:t>
                    </m:r>
                    <m:r>
                      <a:rPr lang="en-US" sz="2400" i="1" dirty="0"/>
                      <m:t>𝑞</m:t>
                    </m:r>
                    <m:r>
                      <a:rPr lang="en-US" sz="2400" i="1" baseline="-25000" dirty="0"/>
                      <m:t>𝑖</m:t>
                    </m:r>
                  </m:oMath>
                </a14:m>
                <a:r>
                  <a:rPr lang="en-US" sz="2400" dirty="0"/>
                  <a:t> is that these </a:t>
                </a:r>
                <a14:m>
                  <m:oMath xmlns:m="http://schemas.openxmlformats.org/officeDocument/2006/math">
                    <m:r>
                      <a:rPr lang="en-US" sz="2400" i="1" dirty="0" smtClean="0"/>
                      <m:t>𝑞</m:t>
                    </m:r>
                    <m:r>
                      <a:rPr lang="en-US" sz="2400" i="1" baseline="-25000" dirty="0"/>
                      <m:t>𝑖</m:t>
                    </m:r>
                  </m:oMath>
                </a14:m>
                <a:r>
                  <a:rPr lang="en-US" sz="2400" dirty="0" smtClean="0"/>
                  <a:t> </a:t>
                </a:r>
                <a:r>
                  <a:rPr lang="en-US" sz="2400" dirty="0"/>
                  <a:t>are related to a Cartesian set of coordinates </a:t>
                </a:r>
                <a14:m>
                  <m:oMath xmlns:m="http://schemas.openxmlformats.org/officeDocument/2006/math">
                    <m:r>
                      <a:rPr lang="en-US" sz="2400" i="1" dirty="0" smtClean="0"/>
                      <m:t>𝑥</m:t>
                    </m:r>
                    <m:r>
                      <a:rPr lang="en-US" sz="2400" i="1" baseline="-25000" dirty="0"/>
                      <m:t>𝑖</m:t>
                    </m:r>
                  </m:oMath>
                </a14:m>
                <a:r>
                  <a:rPr lang="en-US" sz="2400" dirty="0" smtClean="0"/>
                  <a:t> via expressions of the </a:t>
                </a:r>
                <a:r>
                  <a:rPr lang="en-US" sz="2400" dirty="0"/>
                  <a:t>form,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/>
                        <m:t>𝑥</m:t>
                      </m:r>
                      <m:r>
                        <a:rPr lang="en-US" sz="2400" i="1" baseline="-25000" dirty="0"/>
                        <m:t>1</m:t>
                      </m:r>
                      <m:r>
                        <a:rPr lang="en-US" sz="2400" i="1" dirty="0"/>
                        <m:t> = </m:t>
                      </m:r>
                      <m:r>
                        <a:rPr lang="en-US" sz="2400" i="1" dirty="0" smtClean="0"/>
                        <m:t>𝑥</m:t>
                      </m:r>
                      <m:r>
                        <a:rPr lang="en-US" sz="2400" i="1" baseline="-25000" dirty="0"/>
                        <m:t>1 </m:t>
                      </m:r>
                      <m:r>
                        <a:rPr lang="en-US" sz="2400" i="1" dirty="0" smtClean="0"/>
                        <m:t>(</m:t>
                      </m:r>
                      <m:r>
                        <a:rPr lang="en-US" sz="2400" i="1" dirty="0" smtClean="0"/>
                        <m:t>𝑞</m:t>
                      </m:r>
                      <m:r>
                        <a:rPr lang="en-US" sz="2400" i="1" baseline="-25000" dirty="0" smtClean="0"/>
                        <m:t>1</m:t>
                      </m:r>
                      <m:r>
                        <a:rPr lang="en-US" sz="2400" i="1" dirty="0" smtClean="0"/>
                        <m:t>,</m:t>
                      </m:r>
                      <m:r>
                        <a:rPr lang="en-US" sz="2400" i="1" dirty="0" smtClean="0"/>
                        <m:t>𝑞</m:t>
                      </m:r>
                      <m:r>
                        <a:rPr lang="en-US" sz="2400" i="1" baseline="-25000" dirty="0" smtClean="0"/>
                        <m:t>2</m:t>
                      </m:r>
                      <m:r>
                        <a:rPr lang="en-US" sz="2400" i="1" dirty="0" smtClean="0"/>
                        <m:t>,…),</m:t>
                      </m:r>
                    </m:oMath>
                  </m:oMathPara>
                </a14:m>
                <a:endParaRPr lang="en-US" sz="24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/>
                        <m:t>…</m:t>
                      </m:r>
                    </m:oMath>
                  </m:oMathPara>
                </a14:m>
                <a:endParaRPr lang="en-US" sz="24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/>
                        <m:t>𝑥</m:t>
                      </m:r>
                      <m:r>
                        <a:rPr lang="en-US" sz="2400" i="1" baseline="-25000" dirty="0" err="1" smtClean="0"/>
                        <m:t>𝑛</m:t>
                      </m:r>
                      <m:r>
                        <a:rPr lang="en-US" sz="2400" i="1" dirty="0" smtClean="0"/>
                        <m:t> </m:t>
                      </m:r>
                      <m:r>
                        <a:rPr lang="en-US" sz="2400" i="1" dirty="0"/>
                        <m:t>= </m:t>
                      </m:r>
                      <m:r>
                        <a:rPr lang="en-US" sz="2400" i="1" dirty="0" err="1" smtClean="0"/>
                        <m:t>𝑥</m:t>
                      </m:r>
                      <m:r>
                        <a:rPr lang="en-US" sz="2400" i="1" baseline="-25000" dirty="0" err="1" smtClean="0"/>
                        <m:t>𝑛</m:t>
                      </m:r>
                      <m:r>
                        <a:rPr lang="en-US" sz="2400" i="1" dirty="0" smtClean="0"/>
                        <m:t>(</m:t>
                      </m:r>
                      <m:r>
                        <a:rPr lang="en-US" sz="2400" i="1" dirty="0" smtClean="0"/>
                        <m:t>𝑞</m:t>
                      </m:r>
                      <m:r>
                        <a:rPr lang="en-US" sz="2400" i="1" baseline="-25000" dirty="0" smtClean="0"/>
                        <m:t>1</m:t>
                      </m:r>
                      <m:r>
                        <a:rPr lang="en-US" sz="2400" i="1" dirty="0" smtClean="0"/>
                        <m:t>; </m:t>
                      </m:r>
                      <m:r>
                        <a:rPr lang="en-US" sz="2400" i="1" dirty="0" smtClean="0"/>
                        <m:t>𝑞</m:t>
                      </m:r>
                      <m:r>
                        <a:rPr lang="en-US" sz="2400" i="1" baseline="-25000" dirty="0" smtClean="0"/>
                        <m:t>2</m:t>
                      </m:r>
                      <m:r>
                        <a:rPr lang="en-US" sz="2400" i="1" dirty="0" smtClean="0"/>
                        <m:t>,…)</m:t>
                      </m:r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That is, there is no </a:t>
                </a:r>
                <a14:m>
                  <m:oMath xmlns:m="http://schemas.openxmlformats.org/officeDocument/2006/math">
                    <m:r>
                      <a:rPr lang="en-US" sz="2400" i="1" dirty="0" smtClean="0"/>
                      <m:t>𝑡</m:t>
                    </m:r>
                  </m:oMath>
                </a14:m>
                <a:r>
                  <a:rPr lang="en-US" sz="2400" dirty="0"/>
                  <a:t> or </a:t>
                </a:r>
                <a14:m>
                  <m:oMath xmlns:m="http://schemas.openxmlformats.org/officeDocument/2006/math">
                    <m:r>
                      <a:rPr lang="en-US" sz="2400" i="1" dirty="0"/>
                      <m:t>𝑞</m:t>
                    </m:r>
                    <m:r>
                      <a:rPr lang="en-US" sz="2400" i="1" baseline="-25000" dirty="0"/>
                      <m:t>𝑖</m:t>
                    </m:r>
                  </m:oMath>
                </a14:m>
                <a:r>
                  <a:rPr lang="en-US" sz="2400" dirty="0"/>
                  <a:t> dependence.</a:t>
                </a:r>
                <a:endParaRPr lang="en-US" sz="2400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371600"/>
                <a:ext cx="7543800" cy="4154984"/>
              </a:xfrm>
              <a:prstGeom prst="rect">
                <a:avLst/>
              </a:prstGeom>
              <a:blipFill rotWithShape="1">
                <a:blip r:embed="rId2"/>
                <a:stretch>
                  <a:fillRect l="-1293" t="-1173" r="-1213" b="-23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754459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685800" y="474345"/>
                <a:ext cx="7924800" cy="511351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b="1" dirty="0" smtClean="0"/>
                  <a:t>Example 1 (Particle in a plane):</a:t>
                </a:r>
                <a:r>
                  <a:rPr lang="en-US" sz="2400" dirty="0" smtClean="0"/>
                  <a:t> </a:t>
                </a:r>
              </a:p>
              <a:p>
                <a:pPr algn="just"/>
                <a:endParaRPr lang="en-US" sz="2400" dirty="0"/>
              </a:p>
              <a:p>
                <a:pPr algn="just"/>
                <a:r>
                  <a:rPr lang="en-US" sz="2400" dirty="0" smtClean="0"/>
                  <a:t>A particle of mass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𝑚</m:t>
                    </m:r>
                  </m:oMath>
                </a14:m>
                <a:r>
                  <a:rPr lang="en-US" sz="2400" i="1" dirty="0"/>
                  <a:t> </a:t>
                </a:r>
                <a:r>
                  <a:rPr lang="en-US" sz="2400" dirty="0"/>
                  <a:t>moves in a </a:t>
                </a:r>
                <a:r>
                  <a:rPr lang="en-US" sz="2400" dirty="0" smtClean="0"/>
                  <a:t>horizontal plane</a:t>
                </a:r>
                <a:r>
                  <a:rPr lang="en-US" sz="2400" dirty="0"/>
                  <a:t>. It is connected to the origin by a spring with spring constant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𝑘</m:t>
                    </m:r>
                  </m:oMath>
                </a14:m>
                <a:r>
                  <a:rPr lang="en-US" sz="2400" i="1" dirty="0"/>
                  <a:t> </a:t>
                </a:r>
                <a:r>
                  <a:rPr lang="en-US" sz="2400" dirty="0"/>
                  <a:t>and </a:t>
                </a:r>
                <a:r>
                  <a:rPr lang="en-US" sz="2400" dirty="0" smtClean="0"/>
                  <a:t>relaxed length </a:t>
                </a:r>
                <a:r>
                  <a:rPr lang="en-US" sz="2400" dirty="0"/>
                  <a:t>zero (so the potential energy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𝑘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𝑟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𝑘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400" b="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2400" b="0" i="1" smtClean="0">
                                <a:latin typeface="Cambria Math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en-US" sz="2400" b="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𝑦</m:t>
                                </m:r>
                              </m:e>
                              <m:sup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dirty="0"/>
                  <a:t>), as shown in </a:t>
                </a:r>
                <a:r>
                  <a:rPr lang="en-US" sz="2400" dirty="0" smtClean="0"/>
                  <a:t>Figure.</a:t>
                </a:r>
              </a:p>
              <a:p>
                <a:pPr algn="just"/>
                <a:endParaRPr lang="en-US" sz="2400" dirty="0"/>
              </a:p>
              <a:p>
                <a:pPr algn="just"/>
                <a:endParaRPr lang="en-US" sz="2400" dirty="0" smtClean="0"/>
              </a:p>
              <a:p>
                <a:pPr algn="just"/>
                <a:endParaRPr lang="en-US" sz="2400" dirty="0"/>
              </a:p>
              <a:p>
                <a:pPr algn="just"/>
                <a:endParaRPr lang="en-US" sz="2400" dirty="0" smtClean="0"/>
              </a:p>
              <a:p>
                <a:pPr algn="just"/>
                <a:endParaRPr lang="en-US" sz="2400" dirty="0" smtClean="0"/>
              </a:p>
              <a:p>
                <a:pPr algn="just"/>
                <a:endParaRPr lang="en-US" sz="2400" dirty="0"/>
              </a:p>
              <a:p>
                <a:pPr algn="just"/>
                <a:endParaRPr lang="en-US" sz="2400" dirty="0" smtClean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474345"/>
                <a:ext cx="7924800" cy="5113516"/>
              </a:xfrm>
              <a:prstGeom prst="rect">
                <a:avLst/>
              </a:prstGeom>
              <a:blipFill rotWithShape="1">
                <a:blip r:embed="rId2"/>
                <a:stretch>
                  <a:fillRect l="-1231" t="-954" r="-11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6381" y="2667000"/>
            <a:ext cx="3483219" cy="3517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ctangle 2"/>
              <p:cNvSpPr/>
              <p:nvPr/>
            </p:nvSpPr>
            <p:spPr>
              <a:xfrm>
                <a:off x="685800" y="2961144"/>
                <a:ext cx="3429000" cy="26776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/>
                  <a:t>Find </a:t>
                </a:r>
                <a14:m>
                  <m:oMath xmlns:m="http://schemas.openxmlformats.org/officeDocument/2006/math">
                    <m:r>
                      <a:rPr lang="en-US" sz="2400" i="1" dirty="0"/>
                      <m:t>𝐿</m:t>
                    </m:r>
                  </m:oMath>
                </a14:m>
                <a:r>
                  <a:rPr lang="en-US" sz="2400" i="1" dirty="0"/>
                  <a:t> </a:t>
                </a:r>
                <a:r>
                  <a:rPr lang="en-US" sz="2400" dirty="0"/>
                  <a:t>and </a:t>
                </a:r>
                <a14:m>
                  <m:oMath xmlns:m="http://schemas.openxmlformats.org/officeDocument/2006/math">
                    <m:r>
                      <a:rPr lang="en-US" sz="2400" i="1" dirty="0"/>
                      <m:t>𝐸</m:t>
                    </m:r>
                  </m:oMath>
                </a14:m>
                <a:r>
                  <a:rPr lang="en-US" sz="2400" i="1" dirty="0"/>
                  <a:t> </a:t>
                </a:r>
                <a:r>
                  <a:rPr lang="en-US" sz="2400" dirty="0"/>
                  <a:t>in terms of Cartesian coordinates, and then also in terms of polar coordinates. Verify that in both cases, </a:t>
                </a:r>
                <a14:m>
                  <m:oMath xmlns:m="http://schemas.openxmlformats.org/officeDocument/2006/math">
                    <m:r>
                      <a:rPr lang="en-US" sz="2400" i="1" dirty="0"/>
                      <m:t>𝐸</m:t>
                    </m:r>
                  </m:oMath>
                </a14:m>
                <a:r>
                  <a:rPr lang="en-US" sz="2400" i="1" dirty="0"/>
                  <a:t> </a:t>
                </a:r>
                <a:r>
                  <a:rPr lang="en-US" sz="2400" dirty="0"/>
                  <a:t>is the energy and it is conserved.</a:t>
                </a:r>
              </a:p>
            </p:txBody>
          </p:sp>
        </mc:Choice>
        <mc:Fallback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2961144"/>
                <a:ext cx="3429000" cy="2677656"/>
              </a:xfrm>
              <a:prstGeom prst="rect">
                <a:avLst/>
              </a:prstGeom>
              <a:blipFill rotWithShape="1">
                <a:blip r:embed="rId4"/>
                <a:stretch>
                  <a:fillRect l="-2847" t="-1822" r="-2669" b="-4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11881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609600" y="685800"/>
                <a:ext cx="8001000" cy="27433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endParaRPr lang="en-US" sz="2400" dirty="0"/>
              </a:p>
              <a:p>
                <a:pPr algn="just"/>
                <a:r>
                  <a:rPr lang="en-US" sz="2400" dirty="0"/>
                  <a:t>Solution: In Cartesian coordinates, we </a:t>
                </a:r>
                <a:r>
                  <a:rPr lang="en-US" sz="2400" dirty="0"/>
                  <a:t>have</a:t>
                </a:r>
              </a:p>
              <a:p>
                <a:pPr algn="just"/>
                <a:endParaRPr lang="en-US" sz="24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>
                          <a:latin typeface="Cambria Math"/>
                        </a:rPr>
                        <m:t>𝐿</m:t>
                      </m:r>
                      <m:r>
                        <a:rPr lang="en-US" sz="2400" i="1" dirty="0">
                          <a:latin typeface="Cambria Math"/>
                        </a:rPr>
                        <m:t> = </m:t>
                      </m:r>
                      <m:r>
                        <a:rPr lang="en-US" sz="2400" i="1" dirty="0">
                          <a:latin typeface="Cambria Math"/>
                        </a:rPr>
                        <m:t>𝑇</m:t>
                      </m:r>
                      <m:r>
                        <a:rPr lang="en-US" sz="2400" i="1" dirty="0">
                          <a:latin typeface="Cambria Math"/>
                        </a:rPr>
                        <m:t>−</m:t>
                      </m:r>
                      <m:r>
                        <a:rPr lang="en-US" sz="2400" i="1" dirty="0">
                          <a:latin typeface="Cambria Math"/>
                        </a:rPr>
                        <m:t>𝑉</m:t>
                      </m:r>
                      <m:r>
                        <a:rPr lang="en-US" sz="2400" i="1" dirty="0">
                          <a:latin typeface="Cambria Math"/>
                        </a:rPr>
                        <m:t> 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400" i="1" dirty="0"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</m:acc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400" i="1">
                                  <a:latin typeface="Cambria Math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400" i="1" dirty="0"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𝑦</m:t>
                                      </m:r>
                                    </m:e>
                                  </m:acc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2400" i="1" dirty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𝑘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400" i="1">
                                  <a:latin typeface="Cambria Math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𝐸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𝐿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</m:acc>
                        </m:den>
                      </m:f>
                      <m:acc>
                        <m:accPr>
                          <m:chr m:val="̇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</m:acc>
                      <m:r>
                        <a:rPr lang="en-US" sz="240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𝐿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𝑦</m:t>
                              </m:r>
                            </m:e>
                          </m:acc>
                        </m:den>
                      </m:f>
                      <m:acc>
                        <m:accPr>
                          <m:chr m:val="̇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</a:rPr>
                            <m:t>𝑦</m:t>
                          </m:r>
                        </m:e>
                      </m:acc>
                      <m:r>
                        <a:rPr lang="en-US" sz="2400" i="1">
                          <a:latin typeface="Cambria Math"/>
                        </a:rPr>
                        <m:t>−</m:t>
                      </m:r>
                      <m:r>
                        <a:rPr lang="en-US" sz="2400" i="1">
                          <a:latin typeface="Cambria Math"/>
                        </a:rPr>
                        <m:t>𝐿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400" i="1" dirty="0"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</m:acc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400" i="1">
                                  <a:latin typeface="Cambria Math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400" i="1" dirty="0"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𝑦</m:t>
                                      </m:r>
                                    </m:e>
                                  </m:acc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2400" i="1" dirty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𝑘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400" i="1">
                                  <a:latin typeface="Cambria Math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685800"/>
                <a:ext cx="8001000" cy="2743315"/>
              </a:xfrm>
              <a:prstGeom prst="rect">
                <a:avLst/>
              </a:prstGeom>
              <a:blipFill rotWithShape="1">
                <a:blip r:embed="rId2"/>
                <a:stretch>
                  <a:fillRect l="-11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738230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685800" y="1139527"/>
                <a:ext cx="7620000" cy="49663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/>
                  <a:t>In polar coordinates, we have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>
                          <a:latin typeface="Cambria Math"/>
                        </a:rPr>
                        <m:t>𝐿</m:t>
                      </m:r>
                      <m:r>
                        <a:rPr lang="en-US" sz="2400" i="1" dirty="0">
                          <a:latin typeface="Cambria Math"/>
                        </a:rPr>
                        <m:t> = </m:t>
                      </m:r>
                      <m:r>
                        <a:rPr lang="en-US" sz="2400" i="1" dirty="0">
                          <a:latin typeface="Cambria Math"/>
                        </a:rPr>
                        <m:t>𝑇</m:t>
                      </m:r>
                      <m:r>
                        <a:rPr lang="en-US" sz="2400" i="1" dirty="0">
                          <a:latin typeface="Cambria Math"/>
                        </a:rPr>
                        <m:t>−</m:t>
                      </m:r>
                      <m:r>
                        <a:rPr lang="en-US" sz="2400" i="1" dirty="0">
                          <a:latin typeface="Cambria Math"/>
                        </a:rPr>
                        <m:t>𝑉</m:t>
                      </m:r>
                      <m:r>
                        <a:rPr lang="en-US" sz="2400" i="1" dirty="0">
                          <a:latin typeface="Cambria Math"/>
                        </a:rPr>
                        <m:t> 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400" i="1" dirty="0"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 dirty="0">
                                          <a:latin typeface="Cambria Math"/>
                                        </a:rPr>
                                        <m:t>𝑟</m:t>
                                      </m:r>
                                    </m:e>
                                  </m:acc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400" i="1">
                                  <a:latin typeface="Cambria Math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400" i="1" dirty="0"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 dirty="0">
                                          <a:latin typeface="Cambria Math"/>
                                          <a:ea typeface="Cambria Math"/>
                                        </a:rPr>
                                        <m:t>𝜃</m:t>
                                      </m:r>
                                    </m:e>
                                  </m:acc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2400" i="1" dirty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𝑘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And so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𝐸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𝐿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𝑟</m:t>
                              </m:r>
                            </m:e>
                          </m:acc>
                        </m:den>
                      </m:f>
                      <m:acc>
                        <m:accPr>
                          <m:chr m:val="̇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</a:rPr>
                            <m:t>𝑟</m:t>
                          </m:r>
                        </m:e>
                      </m:acc>
                      <m:r>
                        <a:rPr lang="en-US" sz="240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𝐿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 dirty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</m:e>
                          </m:acc>
                        </m:den>
                      </m:f>
                      <m:acc>
                        <m:accPr>
                          <m:chr m:val="̇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i="1" dirty="0">
                              <a:latin typeface="Cambria Math"/>
                              <a:ea typeface="Cambria Math"/>
                            </a:rPr>
                            <m:t>𝜃</m:t>
                          </m:r>
                        </m:e>
                      </m:acc>
                      <m:r>
                        <a:rPr lang="en-US" sz="2400" i="1">
                          <a:latin typeface="Cambria Math"/>
                        </a:rPr>
                        <m:t>−</m:t>
                      </m:r>
                      <m:r>
                        <a:rPr lang="en-US" sz="2400" i="1">
                          <a:latin typeface="Cambria Math"/>
                        </a:rPr>
                        <m:t>𝐿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400" i="1" dirty="0"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 dirty="0">
                                          <a:latin typeface="Cambria Math"/>
                                        </a:rPr>
                                        <m:t>𝑟</m:t>
                                      </m:r>
                                    </m:e>
                                  </m:acc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400" i="1">
                                  <a:latin typeface="Cambria Math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400" i="1" dirty="0"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 dirty="0">
                                          <a:latin typeface="Cambria Math"/>
                                          <a:ea typeface="Cambria Math"/>
                                        </a:rPr>
                                        <m:t>𝜃</m:t>
                                      </m:r>
                                    </m:e>
                                  </m:acc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𝑘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which is again the energy. As mentioned above, the Cartesian-coordinate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/>
                      </a:rPr>
                      <m:t>𝐸</m:t>
                    </m:r>
                  </m:oMath>
                </a14:m>
                <a:r>
                  <a:rPr lang="en-US" sz="2400" i="1" dirty="0"/>
                  <a:t> </a:t>
                </a:r>
                <a:r>
                  <a:rPr lang="en-US" sz="2400" dirty="0"/>
                  <a:t>is </a:t>
                </a:r>
                <a:r>
                  <a:rPr lang="en-US" sz="2400" dirty="0"/>
                  <a:t>always the </a:t>
                </a:r>
                <a:r>
                  <a:rPr lang="en-US" sz="2400" dirty="0"/>
                  <a:t>energy. The fact that the polar-coordinate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/>
                      </a:rPr>
                      <m:t>𝐸</m:t>
                    </m:r>
                  </m:oMath>
                </a14:m>
                <a:r>
                  <a:rPr lang="en-US" sz="2400" i="1" dirty="0"/>
                  <a:t> </a:t>
                </a:r>
                <a:r>
                  <a:rPr lang="en-US" sz="2400" dirty="0"/>
                  <a:t>is also the energy is consistent </a:t>
                </a:r>
                <a:r>
                  <a:rPr lang="en-US" sz="2400" dirty="0"/>
                  <a:t>with energy in Cartesian coordinates, </a:t>
                </a:r>
                <a:r>
                  <a:rPr lang="en-US" sz="2400" dirty="0"/>
                  <a:t>because the Cartesian coordinates are functions of the polar coordinates:</a:t>
                </a:r>
              </a:p>
              <a:p>
                <a:pPr algn="just"/>
                <a14:m>
                  <m:oMath xmlns:m="http://schemas.openxmlformats.org/officeDocument/2006/math">
                    <m:r>
                      <a:rPr lang="en-US" sz="2400" i="1" dirty="0">
                        <a:latin typeface="Cambria Math"/>
                      </a:rPr>
                      <m:t>𝑥</m:t>
                    </m:r>
                    <m:r>
                      <a:rPr lang="en-US" sz="2400" i="1" dirty="0">
                        <a:latin typeface="Cambria Math"/>
                      </a:rPr>
                      <m:t>=</m:t>
                    </m:r>
                    <m:r>
                      <a:rPr lang="en-US" sz="2400" i="1" dirty="0">
                        <a:latin typeface="Cambria Math"/>
                      </a:rPr>
                      <m:t>𝑟</m:t>
                    </m:r>
                    <m:func>
                      <m:funcPr>
                        <m:ctrlPr>
                          <a:rPr lang="en-US" sz="2400" i="1" dirty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 dirty="0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US" sz="2400" i="1" dirty="0">
                            <a:latin typeface="Cambria Math"/>
                            <a:ea typeface="Cambria Math"/>
                          </a:rPr>
                          <m:t>𝜃</m:t>
                        </m:r>
                      </m:e>
                    </m:func>
                  </m:oMath>
                </a14:m>
                <a:r>
                  <a:rPr lang="en-US" sz="2400" i="1" dirty="0"/>
                  <a:t> </a:t>
                </a:r>
                <a:r>
                  <a:rPr lang="en-US" sz="2400" dirty="0"/>
                  <a:t>and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/>
                      </a:rPr>
                      <m:t>𝑦</m:t>
                    </m:r>
                    <m:r>
                      <a:rPr lang="en-US" sz="2400" i="1" dirty="0">
                        <a:latin typeface="Cambria Math"/>
                      </a:rPr>
                      <m:t>=</m:t>
                    </m:r>
                    <m:r>
                      <a:rPr lang="en-US" sz="2400" i="1" dirty="0">
                        <a:latin typeface="Cambria Math"/>
                      </a:rPr>
                      <m:t>𝑟</m:t>
                    </m:r>
                    <m:func>
                      <m:funcPr>
                        <m:ctrlPr>
                          <a:rPr lang="en-US" sz="2400" i="1" dirty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 dirty="0">
                            <a:latin typeface="Cambria Math"/>
                          </a:rPr>
                          <m:t>sin</m:t>
                        </m:r>
                      </m:fName>
                      <m:e>
                        <m:r>
                          <a:rPr lang="en-US" sz="2400" i="1" dirty="0">
                            <a:latin typeface="Cambria Math"/>
                            <a:ea typeface="Cambria Math"/>
                          </a:rPr>
                          <m:t>𝜃</m:t>
                        </m:r>
                      </m:e>
                    </m:func>
                  </m:oMath>
                </a14:m>
                <a:r>
                  <a:rPr lang="en-US" sz="2400" dirty="0"/>
                  <a:t>. In both cases,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/>
                      </a:rPr>
                      <m:t>𝐸</m:t>
                    </m:r>
                  </m:oMath>
                </a14:m>
                <a:r>
                  <a:rPr lang="en-US" sz="2400" i="1" dirty="0"/>
                  <a:t> </a:t>
                </a:r>
                <a:r>
                  <a:rPr lang="en-US" sz="2400" dirty="0"/>
                  <a:t>is conserved because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/>
                      </a:rPr>
                      <m:t>𝐿</m:t>
                    </m:r>
                  </m:oMath>
                </a14:m>
                <a:r>
                  <a:rPr lang="en-US" sz="2400" i="1" dirty="0"/>
                  <a:t> </a:t>
                </a:r>
                <a:r>
                  <a:rPr lang="en-US" sz="2400" dirty="0"/>
                  <a:t>has no </a:t>
                </a:r>
                <a:r>
                  <a:rPr lang="en-US" sz="2400" dirty="0" smtClean="0"/>
                  <a:t>explicit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𝑡</m:t>
                    </m:r>
                  </m:oMath>
                </a14:m>
                <a:r>
                  <a:rPr lang="en-US" sz="2400" i="1" dirty="0" smtClean="0"/>
                  <a:t> </a:t>
                </a:r>
                <a:r>
                  <a:rPr lang="en-US" sz="2400" dirty="0" smtClean="0"/>
                  <a:t>dependence.</a:t>
                </a:r>
                <a:endParaRPr lang="en-US" sz="2400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1139527"/>
                <a:ext cx="7620000" cy="4966360"/>
              </a:xfrm>
              <a:prstGeom prst="rect">
                <a:avLst/>
              </a:prstGeom>
              <a:blipFill rotWithShape="1">
                <a:blip r:embed="rId2"/>
                <a:stretch>
                  <a:fillRect l="-1280" t="-982" r="-1200" b="-18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785984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6388" y="2931484"/>
            <a:ext cx="2843212" cy="3012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609600" y="685800"/>
                <a:ext cx="7848600" cy="23083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b="1" dirty="0"/>
                  <a:t>Example 2 (Bead on a rod): </a:t>
                </a:r>
                <a:endParaRPr lang="en-US" sz="2400" b="1" dirty="0" smtClean="0"/>
              </a:p>
              <a:p>
                <a:pPr algn="just"/>
                <a:endParaRPr lang="en-US" sz="2400" b="1" dirty="0" smtClean="0"/>
              </a:p>
              <a:p>
                <a:pPr algn="just"/>
                <a:r>
                  <a:rPr lang="en-US" sz="2400" dirty="0" smtClean="0"/>
                  <a:t>A </a:t>
                </a:r>
                <a:r>
                  <a:rPr lang="en-US" sz="2400" dirty="0"/>
                  <a:t>bead of mass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𝑚</m:t>
                    </m:r>
                  </m:oMath>
                </a14:m>
                <a:r>
                  <a:rPr lang="en-US" sz="2400" i="1" dirty="0"/>
                  <a:t> </a:t>
                </a:r>
                <a:r>
                  <a:rPr lang="en-US" sz="2400" dirty="0"/>
                  <a:t>is constrained to move </a:t>
                </a:r>
                <a:r>
                  <a:rPr lang="en-US" sz="2400" dirty="0" smtClean="0"/>
                  <a:t>along a </a:t>
                </a:r>
                <a:r>
                  <a:rPr lang="en-US" sz="2400" dirty="0"/>
                  <a:t>massless rod that is pivoted at the origin and arranged (via an external </a:t>
                </a:r>
                <a:r>
                  <a:rPr lang="en-US" sz="2400" dirty="0" smtClean="0"/>
                  <a:t>torque) to </a:t>
                </a:r>
                <a:r>
                  <a:rPr lang="en-US" sz="2400" dirty="0"/>
                  <a:t>rotate with constant angular </a:t>
                </a:r>
                <a:r>
                  <a:rPr lang="en-US" sz="2400" dirty="0" smtClean="0"/>
                  <a:t>speed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𝜔</m:t>
                    </m:r>
                  </m:oMath>
                </a14:m>
                <a:r>
                  <a:rPr lang="en-US" sz="2400" i="1" dirty="0" smtClean="0"/>
                  <a:t> </a:t>
                </a:r>
                <a:r>
                  <a:rPr lang="en-US" sz="2400" dirty="0"/>
                  <a:t>in a horizontal plane. A spring with </a:t>
                </a:r>
                <a:r>
                  <a:rPr lang="en-US" sz="2400" dirty="0" smtClean="0"/>
                  <a:t>spring constant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𝑘</m:t>
                    </m:r>
                  </m:oMath>
                </a14:m>
                <a:r>
                  <a:rPr lang="en-US" sz="2400" i="1" dirty="0"/>
                  <a:t> </a:t>
                </a:r>
                <a:r>
                  <a:rPr lang="en-US" sz="2400" dirty="0"/>
                  <a:t>and </a:t>
                </a:r>
                <a:r>
                  <a:rPr lang="en-US" sz="2400" dirty="0" smtClean="0"/>
                  <a:t>relaxed</a:t>
                </a:r>
                <a:endParaRPr lang="en-US" sz="2400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685800"/>
                <a:ext cx="7848600" cy="2308324"/>
              </a:xfrm>
              <a:prstGeom prst="rect">
                <a:avLst/>
              </a:prstGeom>
              <a:blipFill rotWithShape="1">
                <a:blip r:embed="rId3"/>
                <a:stretch>
                  <a:fillRect l="-1165" t="-2116" r="-1087" b="-50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ctangle 2"/>
              <p:cNvSpPr/>
              <p:nvPr/>
            </p:nvSpPr>
            <p:spPr>
              <a:xfrm>
                <a:off x="685800" y="2971800"/>
                <a:ext cx="4267200" cy="26776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/>
                  <a:t>length zero lies along the rod and connects the mass to the origin</a:t>
                </a:r>
                <a:r>
                  <a:rPr lang="en-US" sz="2400" dirty="0"/>
                  <a:t>, as shown in </a:t>
                </a:r>
                <a:r>
                  <a:rPr lang="en-US" sz="2400" dirty="0"/>
                  <a:t>Figure. </a:t>
                </a:r>
                <a:r>
                  <a:rPr lang="en-US" sz="2400" dirty="0"/>
                  <a:t>Find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/>
                      </a:rPr>
                      <m:t>𝐿</m:t>
                    </m:r>
                  </m:oMath>
                </a14:m>
                <a:r>
                  <a:rPr lang="en-US" sz="2400" i="1" dirty="0"/>
                  <a:t> </a:t>
                </a:r>
                <a:r>
                  <a:rPr lang="en-US" sz="2400" dirty="0"/>
                  <a:t>and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/>
                      </a:rPr>
                      <m:t>𝐸</m:t>
                    </m:r>
                  </m:oMath>
                </a14:m>
                <a:r>
                  <a:rPr lang="en-US" sz="2400" i="1" dirty="0"/>
                  <a:t> </a:t>
                </a:r>
                <a:r>
                  <a:rPr lang="en-US" sz="2400" dirty="0"/>
                  <a:t>in terms of the polar coordinate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/>
                      </a:rPr>
                      <m:t>𝑟</m:t>
                    </m:r>
                  </m:oMath>
                </a14:m>
                <a:r>
                  <a:rPr lang="en-US" sz="2400" dirty="0"/>
                  <a:t>, </a:t>
                </a:r>
                <a:r>
                  <a:rPr lang="en-US" sz="2400" dirty="0"/>
                  <a:t>and show </a:t>
                </a:r>
                <a:r>
                  <a:rPr lang="en-US" sz="2400" dirty="0"/>
                  <a:t>that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/>
                      </a:rPr>
                      <m:t>𝐸</m:t>
                    </m:r>
                  </m:oMath>
                </a14:m>
                <a:r>
                  <a:rPr lang="en-US" sz="2400" i="1" dirty="0"/>
                  <a:t> </a:t>
                </a:r>
                <a:r>
                  <a:rPr lang="en-US" sz="2400" dirty="0"/>
                  <a:t>is conserved but it is not the energy</a:t>
                </a:r>
                <a:r>
                  <a:rPr lang="en-US" sz="2400" dirty="0"/>
                  <a:t>.</a:t>
                </a:r>
                <a:endParaRPr lang="en-US" sz="2400" dirty="0"/>
              </a:p>
            </p:txBody>
          </p:sp>
        </mc:Choice>
        <mc:Fallback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2971800"/>
                <a:ext cx="4267200" cy="2677656"/>
              </a:xfrm>
              <a:prstGeom prst="rect">
                <a:avLst/>
              </a:prstGeom>
              <a:blipFill rotWithShape="1">
                <a:blip r:embed="rId4"/>
                <a:stretch>
                  <a:fillRect l="-2286" t="-1822" r="-2143" b="-41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577408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609600" y="1143000"/>
                <a:ext cx="7924800" cy="489614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 smtClean="0"/>
                  <a:t>Solution: The kinetic energy comes from both radial and tangential motion, so the </a:t>
                </a:r>
                <a:r>
                  <a:rPr lang="en-US" sz="2400" dirty="0" err="1"/>
                  <a:t>Lagrangian</a:t>
                </a:r>
                <a:r>
                  <a:rPr lang="en-US" sz="2400" dirty="0"/>
                  <a:t> </a:t>
                </a:r>
                <a:r>
                  <a:rPr lang="en-US" sz="2400" dirty="0" smtClean="0"/>
                  <a:t>is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>
                          <a:latin typeface="Cambria Math"/>
                        </a:rPr>
                        <m:t>𝐿</m:t>
                      </m:r>
                      <m:r>
                        <a:rPr lang="en-US" sz="2400" i="1" dirty="0">
                          <a:latin typeface="Cambria Math"/>
                        </a:rPr>
                        <m:t> 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400" i="1" dirty="0"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 dirty="0">
                                          <a:latin typeface="Cambria Math"/>
                                        </a:rPr>
                                        <m:t>𝑟</m:t>
                                      </m:r>
                                    </m:e>
                                  </m:acc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400" i="1">
                                  <a:latin typeface="Cambria Math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 dirty="0" smtClean="0">
                                      <a:latin typeface="Cambria Math"/>
                                      <a:ea typeface="Cambria Math"/>
                                    </a:rPr>
                                    <m:t>𝜔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2400" i="1" dirty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𝑘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400" dirty="0" smtClean="0"/>
              </a:p>
              <a:p>
                <a:pPr algn="just"/>
                <a:r>
                  <a:rPr lang="en-US" sz="2400" dirty="0" smtClean="0"/>
                  <a:t>E is then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𝐸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𝐿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𝑟</m:t>
                              </m:r>
                            </m:e>
                          </m:acc>
                        </m:den>
                      </m:f>
                      <m:acc>
                        <m:accPr>
                          <m:chr m:val="̇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</a:rPr>
                            <m:t>𝑟</m:t>
                          </m:r>
                        </m:e>
                      </m:acc>
                      <m:r>
                        <a:rPr lang="en-US" sz="2400" i="1">
                          <a:latin typeface="Cambria Math"/>
                        </a:rPr>
                        <m:t>−</m:t>
                      </m:r>
                      <m:r>
                        <a:rPr lang="en-US" sz="2400" i="1">
                          <a:latin typeface="Cambria Math"/>
                        </a:rPr>
                        <m:t>𝐿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400" i="1" dirty="0"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 dirty="0">
                                          <a:latin typeface="Cambria Math"/>
                                        </a:rPr>
                                        <m:t>𝑟</m:t>
                                      </m:r>
                                    </m:e>
                                  </m:acc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400" b="0" i="1" smtClean="0">
                                  <a:latin typeface="Cambria Math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 dirty="0">
                                      <a:latin typeface="Cambria Math"/>
                                      <a:ea typeface="Cambria Math"/>
                                    </a:rPr>
                                    <m:t>𝜔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𝑘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 smtClean="0"/>
                  <a:t>Since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𝐿</m:t>
                    </m:r>
                  </m:oMath>
                </a14:m>
                <a:r>
                  <a:rPr lang="en-US" sz="2400" i="1" dirty="0"/>
                  <a:t> </a:t>
                </a:r>
                <a:r>
                  <a:rPr lang="en-US" sz="2400" dirty="0"/>
                  <a:t>has no explicit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𝑡</m:t>
                    </m:r>
                  </m:oMath>
                </a14:m>
                <a:r>
                  <a:rPr lang="en-US" sz="2400" i="1" dirty="0"/>
                  <a:t> </a:t>
                </a:r>
                <a:r>
                  <a:rPr lang="en-US" sz="2400" dirty="0"/>
                  <a:t>dependence, </a:t>
                </a:r>
                <a:r>
                  <a:rPr lang="en-US" sz="2400" dirty="0" smtClean="0"/>
                  <a:t>thus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𝐸</m:t>
                    </m:r>
                  </m:oMath>
                </a14:m>
                <a:r>
                  <a:rPr lang="en-US" sz="2400" i="1" dirty="0"/>
                  <a:t> </a:t>
                </a:r>
                <a:r>
                  <a:rPr lang="en-US" sz="2400" dirty="0"/>
                  <a:t>is conserved. </a:t>
                </a:r>
                <a:r>
                  <a:rPr lang="en-US" sz="2400" dirty="0" smtClean="0"/>
                  <a:t>However,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𝐸</m:t>
                    </m:r>
                  </m:oMath>
                </a14:m>
                <a:r>
                  <a:rPr lang="en-US" sz="2400" i="1" dirty="0" smtClean="0"/>
                  <a:t> </a:t>
                </a:r>
                <a:r>
                  <a:rPr lang="en-US" sz="2400" dirty="0"/>
                  <a:t>is not the energy, due to the minus sign in front of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𝑟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 dirty="0">
                            <a:latin typeface="Cambria Math"/>
                            <a:ea typeface="Cambria Math"/>
                          </a:rPr>
                          <m:t>𝜔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/>
                  <a:t> term. This is </a:t>
                </a:r>
                <a:r>
                  <a:rPr lang="en-US" sz="2400" dirty="0" smtClean="0"/>
                  <a:t>consistent with </a:t>
                </a:r>
                <a:r>
                  <a:rPr lang="en-US" sz="2400" dirty="0"/>
                  <a:t>the above discussion, because the relations between the Cartesian </a:t>
                </a:r>
                <a:r>
                  <a:rPr lang="en-US" sz="2400" dirty="0" smtClean="0"/>
                  <a:t>coordinates and </a:t>
                </a:r>
                <a:r>
                  <a:rPr lang="en-US" sz="2400" dirty="0"/>
                  <a:t>the coordinate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𝑟</m:t>
                    </m:r>
                  </m:oMath>
                </a14:m>
                <a:r>
                  <a:rPr lang="en-US" sz="2400" i="1" dirty="0"/>
                  <a:t> </a:t>
                </a:r>
                <a:r>
                  <a:rPr lang="en-US" sz="2400" dirty="0"/>
                  <a:t>(namely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/>
                      </a:rPr>
                      <m:t>𝑥</m:t>
                    </m:r>
                    <m:r>
                      <a:rPr lang="en-US" sz="2400" i="1" dirty="0">
                        <a:latin typeface="Cambria Math"/>
                      </a:rPr>
                      <m:t>=</m:t>
                    </m:r>
                    <m:r>
                      <a:rPr lang="en-US" sz="2400" i="1" dirty="0">
                        <a:latin typeface="Cambria Math"/>
                      </a:rPr>
                      <m:t>𝑟</m:t>
                    </m:r>
                    <m:func>
                      <m:funcPr>
                        <m:ctrlPr>
                          <a:rPr lang="en-US" sz="2400" i="1" dirty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 dirty="0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US" sz="2400" i="1" dirty="0">
                            <a:latin typeface="Cambria Math"/>
                            <a:ea typeface="Cambria Math"/>
                          </a:rPr>
                          <m:t>𝜔</m:t>
                        </m:r>
                        <m:r>
                          <a:rPr lang="en-US" sz="2400" i="1" dirty="0">
                            <a:latin typeface="Cambria Math"/>
                            <a:ea typeface="Cambria Math"/>
                          </a:rPr>
                          <m:t>𝑡</m:t>
                        </m:r>
                      </m:e>
                    </m:func>
                  </m:oMath>
                </a14:m>
                <a:r>
                  <a:rPr lang="en-US" sz="2400" i="1" dirty="0"/>
                  <a:t> </a:t>
                </a:r>
                <a:r>
                  <a:rPr lang="en-US" sz="2400" dirty="0"/>
                  <a:t>and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/>
                      </a:rPr>
                      <m:t>𝑦</m:t>
                    </m:r>
                    <m:r>
                      <a:rPr lang="en-US" sz="2400" i="1" dirty="0">
                        <a:latin typeface="Cambria Math"/>
                      </a:rPr>
                      <m:t>=</m:t>
                    </m:r>
                    <m:r>
                      <a:rPr lang="en-US" sz="2400" i="1" dirty="0">
                        <a:latin typeface="Cambria Math"/>
                      </a:rPr>
                      <m:t>𝑟</m:t>
                    </m:r>
                    <m:func>
                      <m:funcPr>
                        <m:ctrlPr>
                          <a:rPr lang="en-US" sz="2400" i="1" dirty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 dirty="0">
                            <a:latin typeface="Cambria Math"/>
                          </a:rPr>
                          <m:t>sin</m:t>
                        </m:r>
                      </m:fName>
                      <m:e>
                        <m:r>
                          <a:rPr lang="en-US" sz="2400" i="1" dirty="0" smtClean="0">
                            <a:latin typeface="Cambria Math"/>
                            <a:ea typeface="Cambria Math"/>
                          </a:rPr>
                          <m:t>𝜔</m:t>
                        </m:r>
                        <m:r>
                          <a:rPr lang="en-US" sz="2400" b="0" i="1" dirty="0" smtClean="0">
                            <a:latin typeface="Cambria Math"/>
                            <a:ea typeface="Cambria Math"/>
                          </a:rPr>
                          <m:t>𝑡</m:t>
                        </m:r>
                      </m:e>
                    </m:func>
                  </m:oMath>
                </a14:m>
                <a:r>
                  <a:rPr lang="en-US" sz="2400" dirty="0"/>
                  <a:t>) involve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𝑡</m:t>
                    </m:r>
                  </m:oMath>
                </a14:m>
                <a:r>
                  <a:rPr lang="en-US" sz="2400" i="1" dirty="0"/>
                  <a:t> </a:t>
                </a:r>
                <a:r>
                  <a:rPr lang="en-US" sz="2400" dirty="0"/>
                  <a:t>and </a:t>
                </a:r>
                <a:r>
                  <a:rPr lang="en-US" sz="2400" dirty="0" smtClean="0"/>
                  <a:t>are therefore </a:t>
                </a:r>
                <a:r>
                  <a:rPr lang="en-US" sz="2400" i="1" dirty="0"/>
                  <a:t>not </a:t>
                </a:r>
                <a:r>
                  <a:rPr lang="en-US" sz="2400" dirty="0" smtClean="0"/>
                  <a:t>dependent on</a:t>
                </a:r>
                <a:r>
                  <a:rPr lang="en-US" sz="2400" i="1" dirty="0" smtClean="0"/>
                  <a:t> t</a:t>
                </a:r>
                <a:r>
                  <a:rPr lang="en-US" sz="2400" dirty="0" smtClean="0"/>
                  <a:t>.</a:t>
                </a:r>
                <a:endParaRPr lang="en-US" sz="2400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1143000"/>
                <a:ext cx="7924800" cy="4896149"/>
              </a:xfrm>
              <a:prstGeom prst="rect">
                <a:avLst/>
              </a:prstGeom>
              <a:blipFill rotWithShape="1">
                <a:blip r:embed="rId2"/>
                <a:stretch>
                  <a:fillRect l="-1154" t="-996" r="-1154" b="-17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53963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838200" y="533400"/>
                <a:ext cx="7620000" cy="23083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b="1" dirty="0"/>
                  <a:t>Example 3 (Accelerating rod): </a:t>
                </a:r>
                <a:endParaRPr lang="en-US" sz="2400" b="1" dirty="0" smtClean="0"/>
              </a:p>
              <a:p>
                <a:pPr algn="just"/>
                <a:endParaRPr lang="en-US" sz="2400" b="1" dirty="0"/>
              </a:p>
              <a:p>
                <a:pPr algn="just"/>
                <a:r>
                  <a:rPr lang="en-US" sz="2400" dirty="0" smtClean="0"/>
                  <a:t>A </a:t>
                </a:r>
                <a:r>
                  <a:rPr lang="en-US" sz="2400" dirty="0"/>
                  <a:t>bead of mass </a:t>
                </a:r>
                <a14:m>
                  <m:oMath xmlns:m="http://schemas.openxmlformats.org/officeDocument/2006/math">
                    <m:r>
                      <a:rPr lang="en-US" sz="2400" i="1" dirty="0" smtClean="0"/>
                      <m:t>𝑚</m:t>
                    </m:r>
                  </m:oMath>
                </a14:m>
                <a:r>
                  <a:rPr lang="en-US" sz="2400" i="1" dirty="0"/>
                  <a:t> </a:t>
                </a:r>
                <a:r>
                  <a:rPr lang="en-US" sz="2400" dirty="0"/>
                  <a:t>is constrained to move on </a:t>
                </a:r>
                <a:r>
                  <a:rPr lang="en-US" sz="2400" dirty="0" smtClean="0"/>
                  <a:t>a horizontal </a:t>
                </a:r>
                <a:r>
                  <a:rPr lang="en-US" sz="2400" dirty="0"/>
                  <a:t>rod that is accelerated vertically with constant acceleration </a:t>
                </a:r>
                <a14:m>
                  <m:oMath xmlns:m="http://schemas.openxmlformats.org/officeDocument/2006/math">
                    <m:r>
                      <a:rPr lang="en-US" sz="2400" i="1" dirty="0" smtClean="0"/>
                      <m:t>𝑎</m:t>
                    </m:r>
                  </m:oMath>
                </a14:m>
                <a:r>
                  <a:rPr lang="en-US" sz="2400" dirty="0"/>
                  <a:t>, as </a:t>
                </a:r>
                <a:r>
                  <a:rPr lang="en-US" sz="2400" dirty="0" smtClean="0"/>
                  <a:t>shown in Figure. </a:t>
                </a:r>
                <a:r>
                  <a:rPr lang="en-US" sz="2400" dirty="0"/>
                  <a:t>Find </a:t>
                </a:r>
                <a14:m>
                  <m:oMath xmlns:m="http://schemas.openxmlformats.org/officeDocument/2006/math">
                    <m:r>
                      <a:rPr lang="en-US" sz="2400" i="1" dirty="0" smtClean="0"/>
                      <m:t>𝐿</m:t>
                    </m:r>
                  </m:oMath>
                </a14:m>
                <a:r>
                  <a:rPr lang="en-US" sz="2400" i="1" dirty="0"/>
                  <a:t> </a:t>
                </a:r>
                <a:r>
                  <a:rPr lang="en-US" sz="2400" dirty="0"/>
                  <a:t>and </a:t>
                </a:r>
                <a14:m>
                  <m:oMath xmlns:m="http://schemas.openxmlformats.org/officeDocument/2006/math">
                    <m:r>
                      <a:rPr lang="en-US" sz="2400" i="1" dirty="0" smtClean="0"/>
                      <m:t>𝐸</m:t>
                    </m:r>
                  </m:oMath>
                </a14:m>
                <a:r>
                  <a:rPr lang="en-US" sz="2400" i="1" dirty="0"/>
                  <a:t> </a:t>
                </a:r>
                <a:r>
                  <a:rPr lang="en-US" sz="2400" dirty="0"/>
                  <a:t>in terms of the Cartesian coordinate </a:t>
                </a:r>
                <a14:m>
                  <m:oMath xmlns:m="http://schemas.openxmlformats.org/officeDocument/2006/math">
                    <m:r>
                      <a:rPr lang="en-US" sz="2400" i="1" dirty="0" smtClean="0"/>
                      <m:t>𝑥</m:t>
                    </m:r>
                  </m:oMath>
                </a14:m>
                <a:r>
                  <a:rPr lang="en-US" sz="2400" dirty="0"/>
                  <a:t>. Is </a:t>
                </a:r>
                <a14:m>
                  <m:oMath xmlns:m="http://schemas.openxmlformats.org/officeDocument/2006/math">
                    <m:r>
                      <a:rPr lang="en-US" sz="2400" i="1" dirty="0" smtClean="0"/>
                      <m:t>𝐸</m:t>
                    </m:r>
                  </m:oMath>
                </a14:m>
                <a:r>
                  <a:rPr lang="en-US" sz="2400" i="1" dirty="0"/>
                  <a:t> </a:t>
                </a:r>
                <a:r>
                  <a:rPr lang="en-US" sz="2400" dirty="0" smtClean="0"/>
                  <a:t>conserved? Is </a:t>
                </a:r>
                <a14:m>
                  <m:oMath xmlns:m="http://schemas.openxmlformats.org/officeDocument/2006/math">
                    <m:r>
                      <a:rPr lang="en-US" sz="2400" i="1" dirty="0" smtClean="0"/>
                      <m:t>𝐸</m:t>
                    </m:r>
                  </m:oMath>
                </a14:m>
                <a:r>
                  <a:rPr lang="en-US" sz="2400" i="1" dirty="0"/>
                  <a:t> </a:t>
                </a:r>
                <a:r>
                  <a:rPr lang="en-US" sz="2400" dirty="0"/>
                  <a:t>the energy</a:t>
                </a:r>
                <a:r>
                  <a:rPr lang="en-US" sz="2400" dirty="0" smtClean="0"/>
                  <a:t>?</a:t>
                </a: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533400"/>
                <a:ext cx="7620000" cy="2308324"/>
              </a:xfrm>
              <a:prstGeom prst="rect">
                <a:avLst/>
              </a:prstGeom>
              <a:blipFill rotWithShape="1">
                <a:blip r:embed="rId2"/>
                <a:stretch>
                  <a:fillRect l="-1280" t="-2116" r="-1200" b="-50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3048000"/>
            <a:ext cx="4572000" cy="33832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84812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838200" y="838200"/>
                <a:ext cx="7391400" cy="510094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 smtClean="0"/>
                  <a:t>Solution: Since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40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/>
                          </a:rPr>
                          <m:t>𝑦</m:t>
                        </m:r>
                      </m:e>
                    </m:acc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</a:rPr>
                      <m:t>𝑎𝑡</m:t>
                    </m:r>
                  </m:oMath>
                </a14:m>
                <a:r>
                  <a:rPr lang="en-US" sz="2400" i="1" dirty="0"/>
                  <a:t> </a:t>
                </a:r>
                <a:r>
                  <a:rPr lang="en-US" sz="2400" dirty="0"/>
                  <a:t>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𝑦</m:t>
                    </m:r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𝑎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𝑡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sz="2400" b="0" i="1" smtClean="0">
                        <a:latin typeface="Cambria Math"/>
                      </a:rPr>
                      <m:t>,</m:t>
                    </m:r>
                  </m:oMath>
                </a14:m>
                <a:r>
                  <a:rPr lang="en-US" sz="2400" dirty="0"/>
                  <a:t> the </a:t>
                </a:r>
                <a:r>
                  <a:rPr lang="en-US" sz="2400" dirty="0" err="1"/>
                  <a:t>Lagrangian</a:t>
                </a:r>
                <a:r>
                  <a:rPr lang="en-US" sz="2400" dirty="0"/>
                  <a:t> is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>
                          <a:latin typeface="Cambria Math"/>
                        </a:rPr>
                        <m:t>𝐿</m:t>
                      </m:r>
                      <m:r>
                        <a:rPr lang="en-US" sz="2400" i="1" dirty="0">
                          <a:latin typeface="Cambria Math"/>
                        </a:rPr>
                        <m:t> = </m:t>
                      </m:r>
                      <m:r>
                        <a:rPr lang="en-US" sz="2400" i="1" dirty="0">
                          <a:latin typeface="Cambria Math"/>
                        </a:rPr>
                        <m:t>𝑇</m:t>
                      </m:r>
                      <m:r>
                        <a:rPr lang="en-US" sz="2400" i="1" dirty="0">
                          <a:latin typeface="Cambria Math"/>
                        </a:rPr>
                        <m:t>−</m:t>
                      </m:r>
                      <m:r>
                        <a:rPr lang="en-US" sz="2400" i="1" dirty="0">
                          <a:latin typeface="Cambria Math"/>
                        </a:rPr>
                        <m:t>𝑉</m:t>
                      </m:r>
                      <m:r>
                        <a:rPr lang="en-US" sz="2400" i="1" dirty="0">
                          <a:latin typeface="Cambria Math"/>
                        </a:rPr>
                        <m:t> 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400" i="1" dirty="0"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</m:acc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400" i="1">
                                  <a:latin typeface="Cambria Math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2400" b="0" i="1" dirty="0" smtClean="0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𝑎𝑡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</a:rPr>
                            <m:t>𝑚𝑔</m:t>
                          </m:r>
                          <m:r>
                            <a:rPr lang="en-US" sz="2400" i="1">
                              <a:latin typeface="Cambria Math"/>
                            </a:rPr>
                            <m:t>𝑎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𝐸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𝐿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</m:acc>
                        </m:den>
                      </m:f>
                      <m:acc>
                        <m:accPr>
                          <m:chr m:val="̇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</m:acc>
                      <m:r>
                        <a:rPr lang="en-US" sz="2400" i="1">
                          <a:latin typeface="Cambria Math"/>
                        </a:rPr>
                        <m:t>−</m:t>
                      </m:r>
                      <m:r>
                        <a:rPr lang="en-US" sz="2400" i="1">
                          <a:latin typeface="Cambria Math"/>
                        </a:rPr>
                        <m:t>𝐿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400" i="1" dirty="0"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</m:acc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400" b="0" i="1" smtClean="0">
                                  <a:latin typeface="Cambria Math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2400" i="1" dirty="0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𝑎𝑡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𝑚𝑔</m:t>
                          </m:r>
                          <m:r>
                            <a:rPr lang="en-US" sz="2400" i="1">
                              <a:latin typeface="Cambria Math"/>
                            </a:rPr>
                            <m:t>𝑎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400" dirty="0" smtClean="0"/>
              </a:p>
              <a:p>
                <a:pPr algn="just"/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𝐸</m:t>
                    </m:r>
                  </m:oMath>
                </a14:m>
                <a:r>
                  <a:rPr lang="en-US" sz="2400" i="1" dirty="0"/>
                  <a:t> </a:t>
                </a:r>
                <a:r>
                  <a:rPr lang="en-US" sz="2400" dirty="0"/>
                  <a:t>is not conserved, due to the explicit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𝑡</m:t>
                    </m:r>
                  </m:oMath>
                </a14:m>
                <a:r>
                  <a:rPr lang="en-US" sz="2400" i="1" dirty="0"/>
                  <a:t> </a:t>
                </a:r>
                <a:r>
                  <a:rPr lang="en-US" sz="2400" dirty="0"/>
                  <a:t>dependence in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𝐿</m:t>
                    </m:r>
                  </m:oMath>
                </a14:m>
                <a:r>
                  <a:rPr lang="en-US" sz="2400" dirty="0"/>
                  <a:t>. Also,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𝐸</m:t>
                    </m:r>
                  </m:oMath>
                </a14:m>
                <a:r>
                  <a:rPr lang="en-US" sz="2400" i="1" dirty="0"/>
                  <a:t> </a:t>
                </a:r>
                <a:r>
                  <a:rPr lang="en-US" sz="2400" dirty="0"/>
                  <a:t>is not the </a:t>
                </a:r>
                <a:r>
                  <a:rPr lang="en-US" sz="2400" dirty="0" smtClean="0"/>
                  <a:t>energy, due </a:t>
                </a:r>
                <a:r>
                  <a:rPr lang="en-US" sz="2400" dirty="0"/>
                  <a:t>to the minus sign in front of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i="1" dirty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𝑎𝑡</m:t>
                            </m:r>
                          </m:e>
                        </m:d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/>
                  <a:t> term. This is consistent with the </a:t>
                </a:r>
                <a:r>
                  <a:rPr lang="en-US" sz="2400" dirty="0" smtClean="0"/>
                  <a:t>fact that </a:t>
                </a:r>
                <a:r>
                  <a:rPr lang="en-US" sz="2400" dirty="0"/>
                  <a:t>the transformations from the single coordinate along the rod,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2400" dirty="0"/>
                  <a:t>, to the </a:t>
                </a:r>
                <a:r>
                  <a:rPr lang="en-US" sz="2400" dirty="0" smtClean="0"/>
                  <a:t>two Cartesian </a:t>
                </a:r>
                <a:r>
                  <a:rPr lang="en-US" sz="2400" dirty="0"/>
                  <a:t>coordinates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(</m:t>
                    </m:r>
                    <m:r>
                      <a:rPr lang="en-US" sz="2400" i="1" dirty="0" err="1" smtClean="0">
                        <a:latin typeface="Cambria Math"/>
                      </a:rPr>
                      <m:t>𝑥</m:t>
                    </m:r>
                    <m:r>
                      <a:rPr lang="en-US" sz="2400" i="1" dirty="0" err="1" smtClean="0">
                        <a:latin typeface="Cambria Math"/>
                      </a:rPr>
                      <m:t>,</m:t>
                    </m:r>
                    <m:r>
                      <a:rPr lang="en-US" sz="2400" i="1" dirty="0" err="1" smtClean="0">
                        <a:latin typeface="Cambria Math"/>
                      </a:rPr>
                      <m:t>𝑦</m:t>
                    </m:r>
                    <m:r>
                      <a:rPr lang="en-US" sz="2400" i="1" dirty="0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 are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𝑥</m:t>
                    </m:r>
                    <m:r>
                      <a:rPr lang="en-US" sz="2400" i="1" dirty="0" smtClean="0">
                        <a:latin typeface="Cambria Math"/>
                      </a:rPr>
                      <m:t>=</m:t>
                    </m:r>
                    <m:r>
                      <a:rPr lang="en-US" sz="2400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2400" i="1" dirty="0"/>
                  <a:t> </a:t>
                </a:r>
                <a:r>
                  <a:rPr lang="en-US" sz="2400" dirty="0"/>
                  <a:t>and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𝑦</m:t>
                    </m:r>
                    <m:r>
                      <a:rPr lang="en-US" sz="2400" i="1" dirty="0" smtClean="0">
                        <a:latin typeface="Cambria Math"/>
                      </a:rPr>
                      <m:t>=0.</m:t>
                    </m:r>
                    <m:r>
                      <a:rPr lang="en-US" sz="2400" i="1" dirty="0" smtClean="0">
                        <a:latin typeface="Cambria Math"/>
                      </a:rPr>
                      <m:t>𝑥</m:t>
                    </m:r>
                    <m:r>
                      <a:rPr lang="en-US" sz="2400" i="1" dirty="0" smtClean="0">
                        <a:latin typeface="Cambria Math"/>
                      </a:rPr>
                      <m:t>+</m:t>
                    </m:r>
                    <m:r>
                      <a:rPr lang="en-US" sz="2400" i="1" dirty="0" smtClean="0">
                        <a:latin typeface="Cambria Math"/>
                      </a:rPr>
                      <m:t>𝑎𝑡</m:t>
                    </m:r>
                  </m:oMath>
                </a14:m>
                <a:r>
                  <a:rPr lang="en-US" sz="2400" dirty="0"/>
                  <a:t>, and the latter involves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𝑡</m:t>
                    </m:r>
                  </m:oMath>
                </a14:m>
                <a:r>
                  <a:rPr lang="en-US" sz="2400" dirty="0"/>
                  <a:t>.</a:t>
                </a:r>
              </a:p>
              <a:p>
                <a:pPr algn="just"/>
                <a:endParaRPr lang="en-US" sz="2400" dirty="0"/>
              </a:p>
              <a:p>
                <a:pPr algn="just"/>
                <a:endParaRPr lang="en-US" sz="2400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838200"/>
                <a:ext cx="7391400" cy="5100948"/>
              </a:xfrm>
              <a:prstGeom prst="rect">
                <a:avLst/>
              </a:prstGeom>
              <a:blipFill rotWithShape="1">
                <a:blip r:embed="rId2"/>
                <a:stretch>
                  <a:fillRect l="-1320" r="-12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715683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838200" y="1371600"/>
                <a:ext cx="7543800" cy="41549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b="1" dirty="0" smtClean="0"/>
                  <a:t>Remarks</a:t>
                </a:r>
                <a:r>
                  <a:rPr lang="en-US" sz="2400" b="1" dirty="0"/>
                  <a:t>: </a:t>
                </a:r>
                <a:endParaRPr lang="en-US" sz="2400" b="1" dirty="0" smtClean="0"/>
              </a:p>
              <a:p>
                <a:pPr algn="just"/>
                <a:endParaRPr lang="en-US" sz="2400" b="1" dirty="0"/>
              </a:p>
              <a:p>
                <a:pPr algn="just"/>
                <a:r>
                  <a:rPr lang="en-US" sz="2400" dirty="0" smtClean="0"/>
                  <a:t>In </a:t>
                </a:r>
                <a:r>
                  <a:rPr lang="en-US" sz="2400" dirty="0"/>
                  <a:t>this third example, the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𝑡</m:t>
                    </m:r>
                  </m:oMath>
                </a14:m>
                <a:r>
                  <a:rPr lang="en-US" sz="2400" i="1" dirty="0"/>
                  <a:t> </a:t>
                </a:r>
                <a:r>
                  <a:rPr lang="en-US" sz="2400" dirty="0"/>
                  <a:t>dependence in the transformation between </a:t>
                </a:r>
                <a:r>
                  <a:rPr lang="en-US" sz="2400" dirty="0" smtClean="0"/>
                  <a:t>the two </a:t>
                </a:r>
                <a:r>
                  <a:rPr lang="en-US" sz="2400" dirty="0"/>
                  <a:t>sets of coordinates (which caused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𝐸</m:t>
                    </m:r>
                  </m:oMath>
                </a14:m>
                <a:r>
                  <a:rPr lang="en-US" sz="2400" i="1" dirty="0"/>
                  <a:t> </a:t>
                </a:r>
                <a:r>
                  <a:rPr lang="en-US" sz="2400" dirty="0"/>
                  <a:t>to not be the energy) in turn brought about </a:t>
                </a:r>
                <a:r>
                  <a:rPr lang="en-US" sz="2400" dirty="0" smtClean="0"/>
                  <a:t>the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𝑡</m:t>
                    </m:r>
                  </m:oMath>
                </a14:m>
                <a:r>
                  <a:rPr lang="en-US" sz="2400" i="1" dirty="0" smtClean="0"/>
                  <a:t> </a:t>
                </a:r>
                <a:r>
                  <a:rPr lang="en-US" sz="2400" dirty="0"/>
                  <a:t>dependence in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𝐿</m:t>
                    </m:r>
                  </m:oMath>
                </a14:m>
                <a:r>
                  <a:rPr lang="en-US" sz="2400" i="1" dirty="0"/>
                  <a:t> </a:t>
                </a:r>
                <a:r>
                  <a:rPr lang="en-US" sz="2400" dirty="0"/>
                  <a:t>(which caused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𝐸</m:t>
                    </m:r>
                  </m:oMath>
                </a14:m>
                <a:r>
                  <a:rPr lang="en-US" sz="2400" i="1" dirty="0"/>
                  <a:t> </a:t>
                </a:r>
                <a:r>
                  <a:rPr lang="en-US" sz="2400" dirty="0"/>
                  <a:t>to not be </a:t>
                </a:r>
                <a:r>
                  <a:rPr lang="en-US" sz="2400" dirty="0" smtClean="0"/>
                  <a:t>conserved). </a:t>
                </a:r>
                <a:r>
                  <a:rPr lang="en-US" sz="2400" dirty="0"/>
                  <a:t>However, </a:t>
                </a:r>
                <a:r>
                  <a:rPr lang="en-US" sz="2400" dirty="0" smtClean="0"/>
                  <a:t>this “bringing </a:t>
                </a:r>
                <a:r>
                  <a:rPr lang="en-US" sz="2400" dirty="0"/>
                  <a:t>about" isn't a logical necessity, as we saw in the second example above. </a:t>
                </a:r>
                <a:r>
                  <a:rPr lang="en-US" sz="2400" dirty="0" smtClean="0"/>
                  <a:t>There, the </a:t>
                </a:r>
                <a:r>
                  <a:rPr lang="en-US" sz="2400" i="1" dirty="0"/>
                  <a:t>t </a:t>
                </a:r>
                <a:r>
                  <a:rPr lang="en-US" sz="2400" dirty="0"/>
                  <a:t>dependence in the transformation didn't show up in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𝐿</m:t>
                    </m:r>
                  </m:oMath>
                </a14:m>
                <a:r>
                  <a:rPr lang="en-US" sz="2400" dirty="0"/>
                  <a:t>, because all the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𝑡</m:t>
                    </m:r>
                  </m:oMath>
                </a14:m>
                <a:r>
                  <a:rPr lang="en-US" sz="2400" dirty="0"/>
                  <a:t>'s </a:t>
                </a:r>
                <a:r>
                  <a:rPr lang="en-US" sz="2400" dirty="0" smtClean="0"/>
                  <a:t>canceled out </a:t>
                </a:r>
                <a:r>
                  <a:rPr lang="en-US" sz="2400" dirty="0"/>
                  <a:t>in the calculation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acc>
                          <m:accPr>
                            <m:chr m:val="̇"/>
                            <m:ctrlPr>
                              <a:rPr lang="en-US" sz="2400" i="1" dirty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𝑥</m:t>
                            </m:r>
                          </m:e>
                        </m:acc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acc>
                          <m:accPr>
                            <m:chr m:val="̇"/>
                            <m:ctrlPr>
                              <a:rPr lang="en-US" sz="2400" i="1" dirty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𝑦</m:t>
                            </m:r>
                          </m:e>
                        </m:acc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/>
                  <a:t>, leaving only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acc>
                          <m:accPr>
                            <m:chr m:val="̇"/>
                            <m:ctrlPr>
                              <a:rPr lang="en-US" sz="2400" i="1" dirty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400" i="1" dirty="0">
                                <a:latin typeface="Cambria Math"/>
                              </a:rPr>
                              <m:t>𝑟</m:t>
                            </m:r>
                          </m:e>
                        </m:acc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𝑟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 dirty="0">
                            <a:latin typeface="Cambria Math"/>
                            <a:ea typeface="Cambria Math"/>
                          </a:rPr>
                          <m:t>𝜔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/>
                  <a:t>.</a:t>
                </a:r>
                <a:endParaRPr lang="en-US" sz="2400" dirty="0" smtClean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371600"/>
                <a:ext cx="7543800" cy="4154984"/>
              </a:xfrm>
              <a:prstGeom prst="rect">
                <a:avLst/>
              </a:prstGeom>
              <a:blipFill rotWithShape="1">
                <a:blip r:embed="rId2"/>
                <a:stretch>
                  <a:fillRect l="-1293" t="-1173" r="-1213" b="-23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193879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838200" y="1447800"/>
                <a:ext cx="7391400" cy="45244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 smtClean="0"/>
                  <a:t>The </a:t>
                </a:r>
                <a:r>
                  <a:rPr lang="en-US" sz="2400" dirty="0"/>
                  <a:t>above three examples cover three of the four possible permutations of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𝐸</m:t>
                    </m:r>
                  </m:oMath>
                </a14:m>
                <a:r>
                  <a:rPr lang="en-US" sz="2400" i="1" dirty="0"/>
                  <a:t> </a:t>
                </a:r>
                <a:r>
                  <a:rPr lang="en-US" sz="2400" dirty="0" err="1"/>
                  <a:t>equalling</a:t>
                </a:r>
                <a:r>
                  <a:rPr lang="en-US" sz="2400" dirty="0"/>
                  <a:t> or </a:t>
                </a:r>
                <a:r>
                  <a:rPr lang="en-US" sz="2400" dirty="0"/>
                  <a:t>not </a:t>
                </a:r>
                <a:r>
                  <a:rPr lang="en-US" sz="2400" dirty="0" err="1"/>
                  <a:t>equalling</a:t>
                </a:r>
                <a:r>
                  <a:rPr lang="en-US" sz="2400" dirty="0"/>
                  <a:t> the energy, and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𝐸</m:t>
                    </m:r>
                  </m:oMath>
                </a14:m>
                <a:r>
                  <a:rPr lang="en-US" sz="2400" i="1" dirty="0"/>
                  <a:t> </a:t>
                </a:r>
                <a:r>
                  <a:rPr lang="en-US" sz="2400" dirty="0"/>
                  <a:t>being conserved or not conserved. An example </a:t>
                </a:r>
                <a:r>
                  <a:rPr lang="en-US" sz="2400" dirty="0"/>
                  <a:t>of the </a:t>
                </a:r>
                <a:r>
                  <a:rPr lang="en-US" sz="2400" dirty="0"/>
                  <a:t>fourth permutation (where </a:t>
                </a:r>
                <a:r>
                  <a:rPr lang="en-US" sz="2400" i="1" dirty="0"/>
                  <a:t>E </a:t>
                </a:r>
                <a:r>
                  <a:rPr lang="en-US" sz="2400" dirty="0"/>
                  <a:t>is the energy, but it isn't conserved) is the </a:t>
                </a:r>
                <a:r>
                  <a:rPr lang="en-US" sz="2400" dirty="0" err="1"/>
                  <a:t>Lagrangian</a:t>
                </a:r>
                <a:endParaRPr lang="en-US" sz="24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>
                          <a:latin typeface="Cambria Math"/>
                        </a:rPr>
                        <m:t>𝐿</m:t>
                      </m:r>
                      <m:r>
                        <a:rPr lang="en-US" sz="2400" i="1" dirty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 dirty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 dirty="0">
                              <a:latin typeface="Cambria Math"/>
                            </a:rPr>
                            <m:t>𝑚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 dirty="0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2400" i="1" dirty="0">
                          <a:latin typeface="Cambria Math"/>
                        </a:rPr>
                        <m:t>−</m:t>
                      </m:r>
                      <m:r>
                        <a:rPr lang="en-US" sz="2400" i="1" dirty="0">
                          <a:latin typeface="Cambria Math"/>
                        </a:rPr>
                        <m:t>𝑉</m:t>
                      </m:r>
                      <m:d>
                        <m:dPr>
                          <m:ctrlPr>
                            <a:rPr lang="en-US" sz="2400" i="1" dirty="0">
                              <a:latin typeface="Cambria Math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sz="2400" dirty="0">
                              <a:latin typeface="Cambria Math"/>
                            </a:rPr>
                            <m:t>x</m:t>
                          </m:r>
                          <m:r>
                            <a:rPr lang="en-US" sz="2400" dirty="0">
                              <a:latin typeface="Cambria Math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en-US" sz="2400" dirty="0">
                              <a:latin typeface="Cambria Math"/>
                            </a:rPr>
                            <m:t>t</m:t>
                          </m:r>
                        </m:e>
                      </m:d>
                    </m:oMath>
                  </m:oMathPara>
                </a14:m>
                <a:endParaRPr lang="en-US" sz="2400" dirty="0" smtClean="0"/>
              </a:p>
              <a:p>
                <a:pPr algn="just"/>
                <a:r>
                  <a:rPr lang="en-US" sz="2400" dirty="0"/>
                  <a:t>This yields </a:t>
                </a:r>
                <a:endParaRPr lang="en-US" sz="2400" dirty="0" smtClean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b="0" i="0" dirty="0" smtClean="0">
                          <a:latin typeface="Cambria Math"/>
                        </a:rPr>
                        <m:t>E</m:t>
                      </m:r>
                      <m:r>
                        <a:rPr lang="en-US" sz="2400" i="1" dirty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 dirty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 dirty="0">
                              <a:latin typeface="Cambria Math"/>
                            </a:rPr>
                            <m:t>𝑚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 dirty="0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+</m:t>
                      </m:r>
                      <m:r>
                        <a:rPr lang="en-US" sz="2400" i="1" dirty="0">
                          <a:latin typeface="Cambria Math"/>
                        </a:rPr>
                        <m:t>𝑉</m:t>
                      </m:r>
                      <m:r>
                        <a:rPr lang="en-US" sz="2400" dirty="0">
                          <a:latin typeface="Cambria Math"/>
                        </a:rPr>
                        <m:t>(</m:t>
                      </m:r>
                      <m:r>
                        <m:rPr>
                          <m:sty m:val="p"/>
                        </m:rPr>
                        <a:rPr lang="en-US" sz="2400" dirty="0">
                          <a:latin typeface="Cambria Math"/>
                        </a:rPr>
                        <m:t>x</m:t>
                      </m:r>
                      <m:r>
                        <a:rPr lang="en-US" sz="2400" dirty="0">
                          <a:latin typeface="Cambria Math"/>
                        </a:rPr>
                        <m:t>,</m:t>
                      </m:r>
                      <m:r>
                        <m:rPr>
                          <m:sty m:val="p"/>
                        </m:rPr>
                        <a:rPr lang="en-US" sz="2400" dirty="0">
                          <a:latin typeface="Cambria Math"/>
                        </a:rPr>
                        <m:t>t</m:t>
                      </m:r>
                      <m:r>
                        <a:rPr lang="en-US" sz="2400" dirty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400" dirty="0" smtClean="0"/>
              </a:p>
              <a:p>
                <a:pPr algn="just"/>
                <a:r>
                  <a:rPr lang="en-US" sz="2400" dirty="0" smtClean="0"/>
                  <a:t>which </a:t>
                </a:r>
                <a:r>
                  <a:rPr lang="en-US" sz="2400" dirty="0"/>
                  <a:t>is the energy. But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𝐸</m:t>
                    </m:r>
                  </m:oMath>
                </a14:m>
                <a:r>
                  <a:rPr lang="en-US" sz="2400" i="1" dirty="0"/>
                  <a:t> </a:t>
                </a:r>
                <a:r>
                  <a:rPr lang="en-US" sz="2400" dirty="0"/>
                  <a:t>isn't conserved</a:t>
                </a:r>
                <a:r>
                  <a:rPr lang="en-US" sz="2400" dirty="0"/>
                  <a:t>, due to the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𝑡</m:t>
                    </m:r>
                  </m:oMath>
                </a14:m>
                <a:r>
                  <a:rPr lang="en-US" sz="2400" i="1" dirty="0"/>
                  <a:t> </a:t>
                </a:r>
                <a:r>
                  <a:rPr lang="en-US" sz="2400" dirty="0"/>
                  <a:t>dependence in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/>
                      </a:rPr>
                      <m:t>𝑉</m:t>
                    </m:r>
                    <m:r>
                      <a:rPr lang="en-US" sz="2400" dirty="0">
                        <a:latin typeface="Cambria Math"/>
                      </a:rPr>
                      <m:t>(</m:t>
                    </m:r>
                    <m:r>
                      <m:rPr>
                        <m:sty m:val="p"/>
                      </m:rPr>
                      <a:rPr lang="en-US" sz="2400" dirty="0">
                        <a:latin typeface="Cambria Math"/>
                      </a:rPr>
                      <m:t>x</m:t>
                    </m:r>
                    <m:r>
                      <a:rPr lang="en-US" sz="2400" dirty="0">
                        <a:latin typeface="Cambria Math"/>
                      </a:rPr>
                      <m:t>,</m:t>
                    </m:r>
                    <m:r>
                      <m:rPr>
                        <m:sty m:val="p"/>
                      </m:rPr>
                      <a:rPr lang="en-US" sz="2400" dirty="0">
                        <a:latin typeface="Cambria Math"/>
                      </a:rPr>
                      <m:t>t</m:t>
                    </m:r>
                    <m:r>
                      <a:rPr lang="en-US" sz="2400" dirty="0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.</a:t>
                </a: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447800"/>
                <a:ext cx="7391400" cy="4524444"/>
              </a:xfrm>
              <a:prstGeom prst="rect">
                <a:avLst/>
              </a:prstGeom>
              <a:blipFill rotWithShape="1">
                <a:blip r:embed="rId2"/>
                <a:stretch>
                  <a:fillRect l="-1320" t="-1078" r="-1238" b="-20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665749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Simple Harmonic Oscillator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838200" y="1993880"/>
                <a:ext cx="7391400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2400" dirty="0" smtClean="0"/>
                  <a:t>For any periodic motion, there exists a position of the particle for which the next force acting on the particle is zero. This is the equilibrium pendulum.</a:t>
                </a:r>
              </a:p>
              <a:p>
                <a:pPr algn="just"/>
                <a:endParaRPr lang="en-US" sz="2400" dirty="0" smtClean="0"/>
              </a:p>
              <a:p>
                <a:pPr algn="just"/>
                <a:r>
                  <a:rPr lang="en-US" sz="2400" dirty="0" smtClean="0"/>
                  <a:t>Let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 dirty="0" smtClean="0"/>
                  <a:t> denote this position. We now consider the one-dimensional periodic motion of the particle about this position. If we assume that the displacement is small, the potential energy function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𝑉</m:t>
                    </m:r>
                    <m:r>
                      <a:rPr lang="en-US" sz="2400" b="0" i="1" smtClean="0">
                        <a:latin typeface="Cambria Math"/>
                      </a:rPr>
                      <m:t>(</m:t>
                    </m:r>
                    <m:r>
                      <a:rPr lang="en-US" sz="2400" b="0" i="1" smtClean="0">
                        <a:latin typeface="Cambria Math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 smtClean="0"/>
                  <a:t> can be approximately taken to be equal to the first term in its Taylor series </a:t>
                </a:r>
                <a:r>
                  <a:rPr lang="en-US" sz="2400" dirty="0" err="1" smtClean="0"/>
                  <a:t>expension</a:t>
                </a:r>
                <a:r>
                  <a:rPr lang="en-US" sz="2400" dirty="0" smtClean="0"/>
                  <a:t> about the equilibrium position, i.e.,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sz="2400" dirty="0" smtClean="0"/>
                  <a:t> </a:t>
                </a:r>
                <a:endParaRPr lang="en-US" sz="2400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993880"/>
                <a:ext cx="7391400" cy="3785652"/>
              </a:xfrm>
              <a:prstGeom prst="rect">
                <a:avLst/>
              </a:prstGeom>
              <a:blipFill rotWithShape="1">
                <a:blip r:embed="rId2"/>
                <a:stretch>
                  <a:fillRect l="-1320" t="-1288" r="-1238" b="-27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617980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ctangle 2"/>
              <p:cNvSpPr/>
              <p:nvPr/>
            </p:nvSpPr>
            <p:spPr>
              <a:xfrm>
                <a:off x="609600" y="381000"/>
                <a:ext cx="7924800" cy="61822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 smtClean="0"/>
                  <a:t>The Taylor series expansion of the function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𝑉</m:t>
                    </m:r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 is given by</a:t>
                </a:r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𝑉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𝑉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latin typeface="Cambria Math"/>
                        </a:rPr>
                        <m:t>+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</a:rPr>
                            <m:t>𝑉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</a:rPr>
                            <m:t>𝑉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′′</m:t>
                          </m:r>
                        </m:sup>
                      </m:sSup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latin typeface="Cambria Math"/>
                        </a:rPr>
                        <m:t>+…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Since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𝑉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400" dirty="0"/>
                  <a:t> has minimum value at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 dirty="0"/>
                  <a:t>, so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𝑉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sz="2400" i="1">
                        <a:latin typeface="Cambria Math"/>
                      </a:rPr>
                      <m:t>=0.</m:t>
                    </m:r>
                  </m:oMath>
                </a14:m>
                <a:r>
                  <a:rPr lang="en-US" sz="2400" dirty="0"/>
                  <a:t> Therefore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𝑉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𝑉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</a:rPr>
                            <m:t>𝑉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′′</m:t>
                          </m:r>
                        </m:sup>
                      </m:sSup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latin typeface="Cambria Math"/>
                        </a:rPr>
                        <m:t>+…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But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𝑉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/>
                  <a:t> is the potential energy in the equilibrium position and can be chosen to be equal to zero, so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𝑉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latin typeface="Cambria Math"/>
                        </a:rPr>
                        <m:t>=0.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Substituting this , the series become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𝑉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</a:rPr>
                            <m:t>𝑉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′′</m:t>
                          </m:r>
                        </m:sup>
                      </m:sSup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latin typeface="Cambria Math"/>
                        </a:rPr>
                        <m:t>+…</m:t>
                      </m:r>
                    </m:oMath>
                  </m:oMathPara>
                </a14:m>
                <a:endParaRPr lang="en-US" sz="2400" dirty="0" smtClean="0"/>
              </a:p>
              <a:p>
                <a:pPr/>
                <a:r>
                  <a:rPr lang="en-US" sz="2400" dirty="0" smtClean="0"/>
                  <a:t>Under the assumption the displacement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 dirty="0" smtClean="0"/>
                  <a:t> is small, we may have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𝑉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</a:rPr>
                        <m:t>𝑘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/>
                        </a:rPr>
                        <m:t>, </m:t>
                      </m:r>
                      <m:r>
                        <a:rPr lang="en-US" sz="2400" b="0" i="1" smtClean="0">
                          <a:latin typeface="Cambria Math"/>
                        </a:rPr>
                        <m:t>𝑘</m:t>
                      </m:r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</a:rPr>
                            <m:t>𝑉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′′</m:t>
                          </m:r>
                        </m:sup>
                      </m:sSup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400" dirty="0" smtClean="0"/>
              </a:p>
            </p:txBody>
          </p:sp>
        </mc:Choice>
        <mc:Fallback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381000"/>
                <a:ext cx="7924800" cy="6182205"/>
              </a:xfrm>
              <a:prstGeom prst="rect">
                <a:avLst/>
              </a:prstGeom>
              <a:blipFill rotWithShape="1">
                <a:blip r:embed="rId2"/>
                <a:stretch>
                  <a:fillRect l="-1154" t="-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288749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609600" y="685800"/>
                <a:ext cx="8001000" cy="48090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2400" dirty="0" smtClean="0"/>
                  <a:t>Since for stable equilibrium, the potential energy in the position must be minimum,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/>
                        </m:ctrlPr>
                      </m:sSupPr>
                      <m:e>
                        <m:r>
                          <a:rPr lang="en-US" sz="2400" i="1"/>
                          <m:t>𝑉</m:t>
                        </m:r>
                      </m:e>
                      <m:sup>
                        <m:r>
                          <a:rPr lang="en-US" sz="2400" i="1"/>
                          <m:t>′′</m:t>
                        </m:r>
                      </m:sup>
                    </m:sSup>
                    <m:d>
                      <m:dPr>
                        <m:ctrlPr>
                          <a:rPr lang="en-US" sz="2400" i="1"/>
                        </m:ctrlPr>
                      </m:dPr>
                      <m:e>
                        <m:sSub>
                          <m:sSubPr>
                            <m:ctrlPr>
                              <a:rPr lang="en-US" sz="2400" i="1"/>
                            </m:ctrlPr>
                          </m:sSubPr>
                          <m:e>
                            <m:r>
                              <a:rPr lang="en-US" sz="2400" i="1"/>
                              <m:t>𝑥</m:t>
                            </m:r>
                          </m:e>
                          <m:sub>
                            <m:r>
                              <a:rPr lang="en-US" sz="2400" i="1"/>
                              <m:t>0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 smtClean="0"/>
                  <a:t> must be positive, and </a:t>
                </a:r>
                <a14:m>
                  <m:oMath xmlns:m="http://schemas.openxmlformats.org/officeDocument/2006/math">
                    <m:r>
                      <a:rPr lang="en-US" sz="2400" b="0" i="1" smtClean="0"/>
                      <m:t>𝑘</m:t>
                    </m:r>
                  </m:oMath>
                </a14:m>
                <a:r>
                  <a:rPr lang="en-US" sz="2400" dirty="0" smtClean="0"/>
                  <a:t> is also positive. We further simplify the problem by shifting the origin at </a:t>
                </a:r>
                <a14:m>
                  <m:oMath xmlns:m="http://schemas.openxmlformats.org/officeDocument/2006/math">
                    <m:r>
                      <a:rPr lang="en-US" sz="2400" i="1"/>
                      <m:t>𝑥</m:t>
                    </m:r>
                    <m:r>
                      <a:rPr lang="en-US" sz="2400" i="1"/>
                      <m:t>−</m:t>
                    </m:r>
                    <m:sSub>
                      <m:sSubPr>
                        <m:ctrlPr>
                          <a:rPr lang="en-US" sz="2400" i="1"/>
                        </m:ctrlPr>
                      </m:sSubPr>
                      <m:e>
                        <m:r>
                          <a:rPr lang="en-US" sz="2400" i="1"/>
                          <m:t>𝑥</m:t>
                        </m:r>
                      </m:e>
                      <m:sub>
                        <m:r>
                          <a:rPr lang="en-US" sz="2400" i="1"/>
                          <m:t>0</m:t>
                        </m:r>
                      </m:sub>
                    </m:sSub>
                  </m:oMath>
                </a14:m>
                <a:r>
                  <a:rPr lang="en-US" sz="2400" dirty="0" smtClean="0"/>
                  <a:t> 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/>
                        <m:t>𝑉</m:t>
                      </m:r>
                      <m:d>
                        <m:dPr>
                          <m:ctrlPr>
                            <a:rPr lang="en-US" sz="2400" i="1"/>
                          </m:ctrlPr>
                        </m:dPr>
                        <m:e>
                          <m:r>
                            <a:rPr lang="en-US" sz="2400" i="1"/>
                            <m:t>𝑥</m:t>
                          </m:r>
                        </m:e>
                      </m:d>
                      <m:r>
                        <a:rPr lang="en-US" sz="2400" i="1"/>
                        <m:t>=</m:t>
                      </m:r>
                      <m:f>
                        <m:fPr>
                          <m:ctrlPr>
                            <a:rPr lang="en-US" sz="2400" i="1"/>
                          </m:ctrlPr>
                        </m:fPr>
                        <m:num>
                          <m:r>
                            <a:rPr lang="en-US" sz="2400" i="1"/>
                            <m:t>1</m:t>
                          </m:r>
                        </m:num>
                        <m:den>
                          <m:r>
                            <a:rPr lang="en-US" sz="2400" i="1"/>
                            <m:t>2</m:t>
                          </m:r>
                        </m:den>
                      </m:f>
                      <m:r>
                        <a:rPr lang="en-US" sz="2400" i="1"/>
                        <m:t>𝑘</m:t>
                      </m:r>
                      <m:sSup>
                        <m:sSupPr>
                          <m:ctrlPr>
                            <a:rPr lang="en-US" sz="2400" i="1" smtClean="0"/>
                          </m:ctrlPr>
                        </m:sSupPr>
                        <m:e>
                          <m:r>
                            <a:rPr lang="en-US" sz="2400" b="0" i="1" smtClean="0"/>
                            <m:t>𝑥</m:t>
                          </m:r>
                        </m:e>
                        <m:sup>
                          <m:r>
                            <a:rPr lang="en-US" sz="2400" b="0" i="1" smtClean="0"/>
                            <m:t>2</m:t>
                          </m:r>
                        </m:sup>
                      </m:sSup>
                      <m:r>
                        <a:rPr lang="en-US" sz="2400" b="0" i="1" smtClean="0"/>
                        <m:t>.</m:t>
                      </m:r>
                    </m:oMath>
                  </m:oMathPara>
                </a14:m>
                <a:endParaRPr lang="en-US" sz="2400" dirty="0" smtClean="0"/>
              </a:p>
              <a:p>
                <a:pPr algn="just"/>
                <a:r>
                  <a:rPr lang="en-US" sz="2400" dirty="0" smtClean="0"/>
                  <a:t>With this approximation, the force acting on the particle at any point </a:t>
                </a:r>
                <a14:m>
                  <m:oMath xmlns:m="http://schemas.openxmlformats.org/officeDocument/2006/math">
                    <m:r>
                      <a:rPr lang="en-US" sz="2400" b="0" i="1" smtClean="0"/>
                      <m:t>𝑥</m:t>
                    </m:r>
                  </m:oMath>
                </a14:m>
                <a:r>
                  <a:rPr lang="en-US" sz="2400" dirty="0" smtClean="0"/>
                  <a:t> is given by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/>
                        <m:t>𝐹</m:t>
                      </m:r>
                      <m:r>
                        <a:rPr lang="en-US" sz="2400" b="0" i="1" smtClean="0"/>
                        <m:t>=−</m:t>
                      </m:r>
                      <m:f>
                        <m:fPr>
                          <m:ctrlPr>
                            <a:rPr lang="en-US" sz="2400" i="1" smtClean="0"/>
                          </m:ctrlPr>
                        </m:fPr>
                        <m:num>
                          <m:r>
                            <a:rPr lang="en-US" sz="2400" i="1" smtClean="0"/>
                            <m:t>𝑑</m:t>
                          </m:r>
                          <m:r>
                            <a:rPr lang="en-US" sz="2400" b="0" i="1" smtClean="0"/>
                            <m:t>𝑉</m:t>
                          </m:r>
                        </m:num>
                        <m:den>
                          <m:r>
                            <a:rPr lang="en-US" sz="2400" i="1" smtClean="0"/>
                            <m:t>𝑑𝑥</m:t>
                          </m:r>
                        </m:den>
                      </m:f>
                      <m:r>
                        <a:rPr lang="en-US" sz="2400" b="0" i="1" smtClean="0"/>
                        <m:t>=−</m:t>
                      </m:r>
                      <m:r>
                        <a:rPr lang="en-US" sz="2400" b="0" i="1" smtClean="0"/>
                        <m:t>𝑘𝑥</m:t>
                      </m:r>
                      <m:r>
                        <a:rPr lang="en-US" sz="2400" b="0" i="1" smtClean="0"/>
                        <m:t>.</m:t>
                      </m:r>
                    </m:oMath>
                  </m:oMathPara>
                </a14:m>
                <a:endParaRPr lang="en-US" sz="2400" dirty="0" smtClean="0"/>
              </a:p>
              <a:p>
                <a:pPr algn="just"/>
                <a:r>
                  <a:rPr lang="en-US" sz="2400" dirty="0" smtClean="0"/>
                  <a:t>But, by Newton’s second law of motion, the equation of motion of the particle is given by</a:t>
                </a:r>
              </a:p>
              <a:p>
                <a:pPr algn="just"/>
                <a14:m>
                  <m:oMath xmlns:m="http://schemas.openxmlformats.org/officeDocument/2006/math">
                    <m:r>
                      <a:rPr lang="en-US" sz="2400" b="0" i="1" smtClean="0"/>
                      <m:t>𝑚</m:t>
                    </m:r>
                    <m:acc>
                      <m:accPr>
                        <m:chr m:val="̈"/>
                        <m:ctrlPr>
                          <a:rPr lang="en-US" sz="2400" b="0" i="1" smtClean="0"/>
                        </m:ctrlPr>
                      </m:accPr>
                      <m:e>
                        <m:r>
                          <a:rPr lang="en-US" sz="2400" b="0" i="1" smtClean="0"/>
                          <m:t>𝑥</m:t>
                        </m:r>
                      </m:e>
                    </m:acc>
                    <m:r>
                      <a:rPr lang="en-US" sz="2400" b="0" i="1" smtClean="0"/>
                      <m:t>=−</m:t>
                    </m:r>
                    <m:r>
                      <a:rPr lang="en-US" sz="2400" b="0" i="1" smtClean="0"/>
                      <m:t>𝑘𝑥</m:t>
                    </m:r>
                  </m:oMath>
                </a14:m>
                <a:r>
                  <a:rPr lang="en-US" sz="2400" dirty="0" smtClean="0"/>
                  <a:t> </a:t>
                </a:r>
                <a:endParaRPr lang="en-US" sz="2400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685800"/>
                <a:ext cx="8001000" cy="4809073"/>
              </a:xfrm>
              <a:prstGeom prst="rect">
                <a:avLst/>
              </a:prstGeom>
              <a:blipFill rotWithShape="1">
                <a:blip r:embed="rId2"/>
                <a:stretch>
                  <a:fillRect l="-1142" t="-1015" r="-10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805023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685800" y="685800"/>
                <a:ext cx="7848600" cy="47815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 smtClean="0"/>
                  <a:t>To solve this equation, it can be rewritten as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̈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</m:acc>
                      <m:r>
                        <a:rPr lang="en-US" sz="2400" i="1">
                          <a:latin typeface="Cambria Math"/>
                        </a:rPr>
                        <m:t>=−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𝜔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/>
                        </a:rPr>
                        <m:t>𝑥</m:t>
                      </m:r>
                      <m:r>
                        <a:rPr lang="en-US" sz="2400" i="1">
                          <a:latin typeface="Cambria Math"/>
                        </a:rPr>
                        <m:t>,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𝜔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𝑘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  <a:ea typeface="Cambria Math"/>
                        </a:rPr>
                        <m:t>⟹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</m:acc>
                        </m:num>
                        <m:den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𝑑𝑡</m:t>
                          </m:r>
                        </m:den>
                      </m:f>
                      <m:r>
                        <a:rPr lang="en-US" sz="2400" i="1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−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𝜔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US" sz="24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  <a:ea typeface="Cambria Math"/>
                        </a:rPr>
                        <m:t>⟹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</m:acc>
                        </m:num>
                        <m:den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𝑑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𝑥</m:t>
                          </m:r>
                        </m:den>
                      </m:f>
                      <m:f>
                        <m:fPr>
                          <m:ctrlPr>
                            <a:rPr lang="en-US" sz="2400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𝑑𝑥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𝑑𝑡</m:t>
                          </m:r>
                        </m:den>
                      </m:f>
                      <m:r>
                        <a:rPr lang="en-US" sz="2400" i="1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−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𝜔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US" sz="24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  <a:ea typeface="Cambria Math"/>
                        </a:rPr>
                        <m:t>⟹</m:t>
                      </m:r>
                      <m:acc>
                        <m:accPr>
                          <m:chr m:val="̇"/>
                          <m:ctrlPr>
                            <a:rPr lang="en-US" sz="2400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</m:acc>
                      <m:r>
                        <a:rPr lang="en-US" sz="2400" i="1">
                          <a:latin typeface="Cambria Math"/>
                          <a:ea typeface="Cambria Math"/>
                        </a:rPr>
                        <m:t>𝑑</m:t>
                      </m:r>
                      <m:acc>
                        <m:accPr>
                          <m:chr m:val="̇"/>
                          <m:ctrlPr>
                            <a:rPr lang="en-US" sz="2400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</m:acc>
                      <m:r>
                        <a:rPr lang="en-US" sz="2400" i="1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−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𝜔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/>
                        </a:rPr>
                        <m:t>𝑥</m:t>
                      </m:r>
                      <m:r>
                        <a:rPr lang="en-US" sz="2400" i="1">
                          <a:latin typeface="Cambria Math"/>
                        </a:rPr>
                        <m:t>𝑑𝑥</m:t>
                      </m:r>
                    </m:oMath>
                  </m:oMathPara>
                </a14:m>
                <a:endParaRPr lang="en-US" sz="24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  <a:ea typeface="Cambria Math"/>
                        </a:rPr>
                        <m:t>⟹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  <m:r>
                        <a:rPr lang="en-US" sz="2400" i="1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𝜔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+</m:t>
                      </m:r>
                      <m:r>
                        <a:rPr lang="en-US" sz="2400" i="1">
                          <a:latin typeface="Cambria Math"/>
                        </a:rPr>
                        <m:t>𝑐</m:t>
                      </m:r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When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𝑥</m:t>
                    </m:r>
                  </m:oMath>
                </a14:m>
                <a:r>
                  <a:rPr lang="en-US" sz="2400" dirty="0"/>
                  <a:t> is maximum, i.e., when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𝐴</m:t>
                    </m:r>
                    <m:r>
                      <a:rPr lang="en-US" sz="2400" i="1">
                        <a:latin typeface="Cambria Math"/>
                      </a:rPr>
                      <m:t>, </m:t>
                    </m:r>
                    <m:acc>
                      <m:accPr>
                        <m:chr m:val="̇"/>
                        <m:ctrlPr>
                          <a:rPr lang="en-US" sz="2400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</m:acc>
                    <m:r>
                      <a:rPr lang="en-US" sz="2400" i="1">
                        <a:latin typeface="Cambria Math"/>
                      </a:rPr>
                      <m:t>=0</m:t>
                    </m:r>
                    <m:r>
                      <a:rPr lang="en-US" sz="2400">
                        <a:latin typeface="Cambria Math"/>
                      </a:rPr>
                      <m:t>.</m:t>
                    </m:r>
                  </m:oMath>
                </a14:m>
                <a:r>
                  <a:rPr lang="en-US" sz="2400" dirty="0"/>
                  <a:t> Therefore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  <a:ea typeface="Cambria Math"/>
                        </a:rPr>
                        <m:t>0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𝜔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+</m:t>
                      </m:r>
                      <m:r>
                        <a:rPr lang="en-US" sz="2400" i="1">
                          <a:latin typeface="Cambria Math"/>
                        </a:rPr>
                        <m:t>𝑐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⟹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𝑐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𝜔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400" dirty="0" smtClean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685800"/>
                <a:ext cx="7848600" cy="4781565"/>
              </a:xfrm>
              <a:prstGeom prst="rect">
                <a:avLst/>
              </a:prstGeom>
              <a:blipFill rotWithShape="1">
                <a:blip r:embed="rId2"/>
                <a:stretch>
                  <a:fillRect l="-1243" t="-10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198743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685800" y="457200"/>
                <a:ext cx="7848600" cy="608705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 smtClean="0"/>
                  <a:t>Substituting this value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𝑐</m:t>
                    </m:r>
                  </m:oMath>
                </a14:m>
                <a:r>
                  <a:rPr lang="en-US" sz="2400" dirty="0"/>
                  <a:t> in equation, we have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sz="2400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</m:acc>
                      <m:r>
                        <a:rPr lang="en-US" sz="2400" i="1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±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𝜔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latin typeface="Cambria Math"/>
                              <a:ea typeface="Cambria Math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Which is the velocity of the particle in terms of its displacement</a:t>
                </a:r>
                <a:r>
                  <a:rPr lang="en-US" sz="2400" dirty="0" smtClean="0"/>
                  <a:t>.</a:t>
                </a:r>
              </a:p>
              <a:p>
                <a:pPr algn="just"/>
                <a:endParaRPr lang="en-US" sz="2400" dirty="0"/>
              </a:p>
              <a:p>
                <a:pPr algn="just"/>
                <a:r>
                  <a:rPr lang="en-US" sz="2400" dirty="0" smtClean="0"/>
                  <a:t>Again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400" i="1" smtClean="0">
                              <a:latin typeface="Cambria Math"/>
                              <a:ea typeface="Cambria Math"/>
                            </a:rPr>
                            <m:t>𝑑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num>
                        <m:den>
                          <m:r>
                            <a:rPr lang="en-US" sz="2400" i="1" smtClean="0">
                              <a:latin typeface="Cambria Math"/>
                              <a:ea typeface="Cambria Math"/>
                            </a:rPr>
                            <m:t>𝑑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den>
                      </m:f>
                      <m:r>
                        <a:rPr lang="en-US" sz="2400" i="1">
                          <a:latin typeface="Cambria Math"/>
                          <a:ea typeface="Cambria Math"/>
                        </a:rPr>
                        <m:t>=±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𝜔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latin typeface="Cambria Math"/>
                              <a:ea typeface="Cambria Math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US" sz="2400" dirty="0" smtClean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𝑑𝑥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400" i="1">
                                  <a:latin typeface="Cambria Math"/>
                                  <a:ea typeface="Cambria Math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𝐴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  <m:r>
                        <a:rPr lang="en-US" sz="2400" i="1">
                          <a:latin typeface="Cambria Math"/>
                          <a:ea typeface="Cambria Math"/>
                        </a:rPr>
                        <m:t>=±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𝜔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𝑑𝑡</m:t>
                      </m:r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 smtClean="0"/>
                  <a:t>Let </a:t>
                </a:r>
                <a:endParaRPr lang="en-US" sz="2400" b="0" i="1" dirty="0" smtClean="0">
                  <a:latin typeface="Cambria Math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𝑥</m:t>
                      </m:r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</a:rPr>
                        <m:t>𝐴</m:t>
                      </m:r>
                      <m:func>
                        <m:func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/>
                            </a:rPr>
                            <m:t>sin</m:t>
                          </m:r>
                        </m:fName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sz="2400" b="0" dirty="0" smtClean="0"/>
              </a:p>
              <a:p>
                <a:pPr algn="just"/>
                <a:endParaRPr lang="en-US" sz="2400" i="1" dirty="0">
                  <a:latin typeface="Cambria Math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𝑑</m:t>
                      </m:r>
                      <m:r>
                        <a:rPr lang="en-US" sz="2400" i="1">
                          <a:latin typeface="Cambria Math"/>
                        </a:rPr>
                        <m:t>𝑥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𝐴</m:t>
                      </m:r>
                      <m:func>
                        <m:funcPr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i="0" smtClean="0">
                              <a:latin typeface="Cambria Math"/>
                            </a:rPr>
                            <m:t>cos</m:t>
                          </m:r>
                        </m:fName>
                        <m:e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𝜃</m:t>
                          </m:r>
                        </m:e>
                      </m:func>
                      <m:r>
                        <a:rPr lang="en-US" sz="2400" i="1">
                          <a:latin typeface="Cambria Math"/>
                          <a:ea typeface="Cambria Math"/>
                        </a:rPr>
                        <m:t>𝑑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US" sz="24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/>
                          <a:ea typeface="Cambria Math"/>
                        </a:rPr>
                        <m:t>±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𝜔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𝑡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𝑙</m:t>
                      </m:r>
                    </m:oMath>
                  </m:oMathPara>
                </a14:m>
                <a:endParaRPr lang="en-US" sz="2400" dirty="0" smtClean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/>
                        </a:rPr>
                        <m:t>𝑥</m:t>
                      </m:r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±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𝐴</m:t>
                      </m:r>
                      <m:func>
                        <m:func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/>
                              <a:ea typeface="Cambria Math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𝜔</m:t>
                              </m:r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𝑙</m:t>
                              </m:r>
                            </m:e>
                          </m:d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.</m:t>
                          </m:r>
                        </m:e>
                      </m:func>
                    </m:oMath>
                  </m:oMathPara>
                </a14:m>
                <a:endParaRPr lang="en-US" sz="2400" b="0" dirty="0" smtClean="0">
                  <a:ea typeface="Cambria Math"/>
                </a:endParaRP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457200"/>
                <a:ext cx="7848600" cy="6087051"/>
              </a:xfrm>
              <a:prstGeom prst="rect">
                <a:avLst/>
              </a:prstGeom>
              <a:blipFill rotWithShape="1">
                <a:blip r:embed="rId2"/>
                <a:stretch>
                  <a:fillRect l="-1243" t="-801" r="-11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62882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533400" y="838200"/>
                <a:ext cx="8001000" cy="45204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 smtClean="0"/>
                  <a:t>Taking the initial condition, when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𝑡</m:t>
                    </m:r>
                    <m:r>
                      <a:rPr lang="en-US" sz="2400" i="1">
                        <a:latin typeface="Cambria Math"/>
                      </a:rPr>
                      <m:t>=0,</m:t>
                    </m:r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=0</m:t>
                    </m:r>
                  </m:oMath>
                </a14:m>
                <a:endParaRPr lang="en-US" sz="24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0=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±</m:t>
                      </m:r>
                      <m:r>
                        <a:rPr lang="en-US" sz="2400" i="1">
                          <a:latin typeface="Cambria Math"/>
                        </a:rPr>
                        <m:t>𝐴</m:t>
                      </m:r>
                      <m:func>
                        <m:funcPr>
                          <m:ctrlPr>
                            <a:rPr lang="en-US" sz="24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</a:rPr>
                            <m:t>sin</m:t>
                          </m:r>
                        </m:fName>
                        <m:e>
                          <m:r>
                            <a:rPr lang="en-US" sz="2400" i="1">
                              <a:latin typeface="Cambria Math"/>
                            </a:rPr>
                            <m:t>𝑙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⟹</m:t>
                          </m:r>
                          <m:r>
                            <a:rPr lang="en-US" sz="2400" i="1">
                              <a:latin typeface="Cambria Math"/>
                            </a:rPr>
                            <m:t>𝑙</m:t>
                          </m:r>
                          <m:r>
                            <a:rPr lang="en-US" sz="2400" i="1">
                              <a:latin typeface="Cambria Math"/>
                            </a:rPr>
                            <m:t>=0.</m:t>
                          </m:r>
                        </m:e>
                      </m:func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Therefore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𝑥</m:t>
                      </m:r>
                      <m:r>
                        <a:rPr lang="en-US" sz="2400" i="1">
                          <a:latin typeface="Cambria Math"/>
                        </a:rPr>
                        <m:t>=±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𝐴</m:t>
                      </m:r>
                      <m:func>
                        <m:funcPr>
                          <m:ctrlPr>
                            <a:rPr lang="en-US" sz="2400" i="1"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  <a:ea typeface="Cambria Math"/>
                            </a:rPr>
                            <m:t>sin</m:t>
                          </m:r>
                        </m:fName>
                        <m:e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𝜔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𝑡</m:t>
                          </m:r>
                        </m:e>
                      </m:func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Which gives the displacement of the particle in a sinusoidal oscillation and has period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  <a:ea typeface="Cambria Math"/>
                        </a:rPr>
                        <m:t>𝜏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2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𝜔</m:t>
                          </m:r>
                        </m:den>
                      </m:f>
                      <m:r>
                        <a:rPr lang="en-US" sz="2400" i="1">
                          <a:latin typeface="Cambria Math"/>
                          <a:ea typeface="Cambria Math"/>
                        </a:rPr>
                        <m:t>=2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𝑚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latin typeface="Cambria Math"/>
                              <a:ea typeface="Cambria Math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𝑚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𝑘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And frequency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  <a:ea typeface="Cambria Math"/>
                        </a:rPr>
                        <m:t>𝜈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𝜏</m:t>
                          </m:r>
                        </m:den>
                      </m:f>
                      <m:r>
                        <a:rPr lang="en-US" sz="2400" i="1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2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𝑚</m:t>
                          </m:r>
                        </m:den>
                      </m:f>
                      <m:rad>
                        <m:radPr>
                          <m:degHide m:val="on"/>
                          <m:ctrlPr>
                            <a:rPr lang="en-US" sz="2400" i="1">
                              <a:latin typeface="Cambria Math"/>
                              <a:ea typeface="Cambria Math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𝑘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𝑚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sz="2400" dirty="0" smtClean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838200"/>
                <a:ext cx="8001000" cy="4520405"/>
              </a:xfrm>
              <a:prstGeom prst="rect">
                <a:avLst/>
              </a:prstGeom>
              <a:blipFill rotWithShape="1">
                <a:blip r:embed="rId2"/>
                <a:stretch>
                  <a:fillRect l="-1220" t="-1080" r="-1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352982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609600" y="762000"/>
                <a:ext cx="7924800" cy="457715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 smtClean="0"/>
                  <a:t>We could also take the initial condition:</a:t>
                </a:r>
              </a:p>
              <a:p>
                <a:pPr algn="just"/>
                <a:r>
                  <a:rPr lang="en-US" sz="2400" dirty="0"/>
                  <a:t>When </a:t>
                </a:r>
                <a14:m>
                  <m:oMath xmlns:m="http://schemas.openxmlformats.org/officeDocument/2006/math">
                    <m:r>
                      <a:rPr lang="en-US" sz="2400" i="1"/>
                      <m:t>𝑡</m:t>
                    </m:r>
                    <m:r>
                      <a:rPr lang="en-US" sz="2400" i="1"/>
                      <m:t>=0,</m:t>
                    </m:r>
                    <m:r>
                      <a:rPr lang="en-US" sz="2400" i="1"/>
                      <m:t>𝑥</m:t>
                    </m:r>
                    <m:r>
                      <a:rPr lang="en-US" sz="2400" i="1"/>
                      <m:t>=</m:t>
                    </m:r>
                    <m:r>
                      <a:rPr lang="en-US" sz="2400" i="1"/>
                      <m:t>𝐴</m:t>
                    </m:r>
                  </m:oMath>
                </a14:m>
                <a:r>
                  <a:rPr lang="en-US" sz="2400" dirty="0"/>
                  <a:t> </a:t>
                </a:r>
                <a:endParaRPr lang="en-US" sz="24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/>
                        <m:t>𝐴</m:t>
                      </m:r>
                      <m:r>
                        <a:rPr lang="en-US" sz="2400" i="1"/>
                        <m:t>=</m:t>
                      </m:r>
                      <m:r>
                        <a:rPr lang="en-US" sz="2400" i="1">
                          <a:ea typeface="Cambria Math"/>
                        </a:rPr>
                        <m:t>±</m:t>
                      </m:r>
                      <m:r>
                        <a:rPr lang="en-US" sz="2400" i="1"/>
                        <m:t>𝐴</m:t>
                      </m:r>
                      <m:func>
                        <m:funcPr>
                          <m:ctrlPr>
                            <a:rPr lang="en-US" sz="2400" i="1"/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/>
                            <m:t>sin</m:t>
                          </m:r>
                        </m:fName>
                        <m:e>
                          <m:r>
                            <a:rPr lang="en-US" sz="2400" i="1"/>
                            <m:t>𝑙</m:t>
                          </m:r>
                          <m:r>
                            <a:rPr lang="en-US" sz="2400" i="1">
                              <a:ea typeface="Cambria Math"/>
                            </a:rPr>
                            <m:t>⟹</m:t>
                          </m:r>
                          <m:r>
                            <a:rPr lang="en-US" sz="2400" i="1"/>
                            <m:t>𝑙</m:t>
                          </m:r>
                          <m:r>
                            <a:rPr lang="en-US" sz="2400" i="1"/>
                            <m:t>=±</m:t>
                          </m:r>
                          <m:f>
                            <m:fPr>
                              <m:ctrlPr>
                                <a:rPr lang="en-US" sz="2400" i="1"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ea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2400" i="1">
                                  <a:ea typeface="Cambria Math"/>
                                </a:rPr>
                                <m:t>2</m:t>
                              </m:r>
                            </m:den>
                          </m:f>
                          <m:r>
                            <a:rPr lang="en-US" sz="2400" i="1"/>
                            <m:t>.</m:t>
                          </m:r>
                        </m:e>
                      </m:func>
                    </m:oMath>
                  </m:oMathPara>
                </a14:m>
                <a:endParaRPr lang="en-US" sz="2400" dirty="0" smtClean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/>
                        <m:t>𝑥</m:t>
                      </m:r>
                      <m:r>
                        <a:rPr lang="en-US" sz="2400" i="1"/>
                        <m:t>=±</m:t>
                      </m:r>
                      <m:r>
                        <a:rPr lang="en-US" sz="2400" i="1">
                          <a:ea typeface="Cambria Math"/>
                        </a:rPr>
                        <m:t>𝐴</m:t>
                      </m:r>
                      <m:func>
                        <m:funcPr>
                          <m:ctrlPr>
                            <a:rPr lang="en-US" sz="2400" i="1">
                              <a:ea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ea typeface="Cambria Math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sz="2400" i="1" smtClean="0"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ea typeface="Cambria Math"/>
                                </a:rPr>
                                <m:t>𝜔</m:t>
                              </m:r>
                              <m:r>
                                <a:rPr lang="en-US" sz="2400" i="1">
                                  <a:ea typeface="Cambria Math"/>
                                </a:rPr>
                                <m:t>𝑡</m:t>
                              </m:r>
                              <m:r>
                                <a:rPr lang="en-US" sz="2400" i="1"/>
                                <m:t>±</m:t>
                              </m:r>
                              <m:f>
                                <m:fPr>
                                  <m:ctrlPr>
                                    <a:rPr lang="en-US" sz="2400" i="1"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ea typeface="Cambria Math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</m:func>
                      <m:r>
                        <a:rPr lang="en-US" sz="2400" i="1"/>
                        <m:t>=±</m:t>
                      </m:r>
                      <m:r>
                        <a:rPr lang="en-US" sz="2400" i="1">
                          <a:ea typeface="Cambria Math"/>
                        </a:rPr>
                        <m:t>𝐴</m:t>
                      </m:r>
                      <m:func>
                        <m:funcPr>
                          <m:ctrlPr>
                            <a:rPr lang="en-US" sz="2400" i="1" smtClean="0">
                              <a:ea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i="0" smtClean="0">
                              <a:ea typeface="Cambria Math"/>
                            </a:rPr>
                            <m:t>cos</m:t>
                          </m:r>
                        </m:fName>
                        <m:e>
                          <m:r>
                            <a:rPr lang="en-US" sz="2400" i="1">
                              <a:ea typeface="Cambria Math"/>
                            </a:rPr>
                            <m:t>𝜔</m:t>
                          </m:r>
                          <m:r>
                            <a:rPr lang="en-US" sz="2400" i="1">
                              <a:ea typeface="Cambria Math"/>
                            </a:rPr>
                            <m:t>𝑡</m:t>
                          </m:r>
                        </m:e>
                      </m:func>
                    </m:oMath>
                  </m:oMathPara>
                </a14:m>
                <a:endParaRPr lang="en-US" sz="2400" dirty="0" smtClean="0"/>
              </a:p>
              <a:p>
                <a:pPr algn="just"/>
                <a:r>
                  <a:rPr lang="en-US" sz="2400" dirty="0" smtClean="0"/>
                  <a:t>Now the kinetic energy of an oscillator at any instance is given by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/>
                        <m:t>𝑇</m:t>
                      </m:r>
                      <m:r>
                        <a:rPr lang="en-US" sz="2400" b="0" i="1" smtClean="0"/>
                        <m:t>=</m:t>
                      </m:r>
                      <m:f>
                        <m:fPr>
                          <m:ctrlPr>
                            <a:rPr lang="en-US" sz="2400" b="0" i="1" smtClean="0"/>
                          </m:ctrlPr>
                        </m:fPr>
                        <m:num>
                          <m:r>
                            <a:rPr lang="en-US" sz="2400" b="0" i="1" smtClean="0"/>
                            <m:t>1</m:t>
                          </m:r>
                        </m:num>
                        <m:den>
                          <m:r>
                            <a:rPr lang="en-US" sz="2400" b="0" i="1" smtClean="0"/>
                            <m:t>2</m:t>
                          </m:r>
                        </m:den>
                      </m:f>
                      <m:r>
                        <a:rPr lang="en-US" sz="2400" b="0" i="1" smtClean="0"/>
                        <m:t>𝑚</m:t>
                      </m:r>
                      <m:sSup>
                        <m:sSupPr>
                          <m:ctrlPr>
                            <a:rPr lang="en-US" sz="2400" b="0" i="1" smtClean="0"/>
                          </m:ctrlPr>
                        </m:sSupPr>
                        <m:e>
                          <m:acc>
                            <m:accPr>
                              <m:chr m:val="̇"/>
                              <m:ctrlPr>
                                <a:rPr lang="en-US" sz="2400" b="0" i="1" smtClean="0"/>
                              </m:ctrlPr>
                            </m:accPr>
                            <m:e>
                              <m:r>
                                <a:rPr lang="en-US" sz="2400" b="0" i="1" smtClean="0"/>
                                <m:t>𝑥</m:t>
                              </m:r>
                            </m:e>
                          </m:acc>
                        </m:e>
                        <m:sup>
                          <m:r>
                            <a:rPr lang="en-US" sz="2400" b="0" i="1" smtClean="0"/>
                            <m:t>2</m:t>
                          </m:r>
                        </m:sup>
                      </m:sSup>
                      <m:r>
                        <a:rPr lang="en-US" sz="2400" b="0" i="1" smtClean="0"/>
                        <m:t>=</m:t>
                      </m:r>
                      <m:f>
                        <m:fPr>
                          <m:ctrlPr>
                            <a:rPr lang="en-US" sz="2400" i="1"/>
                          </m:ctrlPr>
                        </m:fPr>
                        <m:num>
                          <m:r>
                            <a:rPr lang="en-US" sz="2400" i="1"/>
                            <m:t>1</m:t>
                          </m:r>
                        </m:num>
                        <m:den>
                          <m:r>
                            <a:rPr lang="en-US" sz="2400" i="1"/>
                            <m:t>2</m:t>
                          </m:r>
                        </m:den>
                      </m:f>
                      <m:r>
                        <a:rPr lang="en-US" sz="2400" i="1"/>
                        <m:t>𝑚</m:t>
                      </m:r>
                      <m:sSup>
                        <m:sSupPr>
                          <m:ctrlPr>
                            <a:rPr lang="en-US" sz="2400" i="1" smtClean="0"/>
                          </m:ctrlPr>
                        </m:sSupPr>
                        <m:e>
                          <m:r>
                            <a:rPr lang="en-US" sz="2400" b="0" i="1" smtClean="0"/>
                            <m:t>𝐴</m:t>
                          </m:r>
                        </m:e>
                        <m:sup>
                          <m:r>
                            <a:rPr lang="en-US" sz="2400" b="0" i="1" smtClean="0"/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sz="2400" i="1" smtClean="0"/>
                          </m:ctrlPr>
                        </m:sSupPr>
                        <m:e>
                          <m:r>
                            <a:rPr lang="en-US" sz="2400" i="1" smtClean="0">
                              <a:ea typeface="Cambria Math"/>
                            </a:rPr>
                            <m:t>𝜔</m:t>
                          </m:r>
                        </m:e>
                        <m:sup>
                          <m:r>
                            <a:rPr lang="en-US" sz="2400" b="0" i="1" smtClean="0"/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sz="2400" i="1" smtClean="0"/>
                          </m:ctrlPr>
                        </m:sSupPr>
                        <m:e>
                          <m:r>
                            <a:rPr lang="en-US" sz="2400" i="1"/>
                            <m:t>(</m:t>
                          </m:r>
                          <m:func>
                            <m:funcPr>
                              <m:ctrlPr>
                                <a:rPr lang="en-US" sz="2400" i="1" smtClean="0"/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400" i="0" smtClean="0"/>
                                <m:t>cos</m:t>
                              </m:r>
                            </m:fName>
                            <m:e>
                              <m:r>
                                <a:rPr lang="en-US" sz="2400" i="1" smtClean="0">
                                  <a:ea typeface="Cambria Math"/>
                                </a:rPr>
                                <m:t>𝜔</m:t>
                              </m:r>
                              <m:r>
                                <a:rPr lang="en-US" sz="2400" b="0" i="1" smtClean="0">
                                  <a:ea typeface="Cambria Math"/>
                                </a:rPr>
                                <m:t>𝑡</m:t>
                              </m:r>
                            </m:e>
                          </m:func>
                          <m:r>
                            <a:rPr lang="en-US" sz="2400" i="1"/>
                            <m:t>)</m:t>
                          </m:r>
                        </m:e>
                        <m:sup>
                          <m:r>
                            <a:rPr lang="en-US" sz="2400" b="0" i="1" smtClean="0"/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 smtClean="0"/>
              </a:p>
              <a:p>
                <a:pPr algn="just"/>
                <a:r>
                  <a:rPr lang="en-US" sz="2400" dirty="0" smtClean="0"/>
                  <a:t>Therefore the maximum kinetic energy of the oscillator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/>
                          </m:ctrlPr>
                        </m:sSubPr>
                        <m:e>
                          <m:r>
                            <a:rPr lang="en-US" sz="2400" b="0" i="1" smtClean="0"/>
                            <m:t>𝑇</m:t>
                          </m:r>
                        </m:e>
                        <m:sub>
                          <m:r>
                            <a:rPr lang="en-US" sz="2400" b="0" i="1" smtClean="0"/>
                            <m:t>𝑚𝑎𝑥</m:t>
                          </m:r>
                        </m:sub>
                      </m:sSub>
                      <m:r>
                        <a:rPr lang="en-US" sz="2400" b="0" i="1" smtClean="0"/>
                        <m:t>=</m:t>
                      </m:r>
                      <m:f>
                        <m:fPr>
                          <m:ctrlPr>
                            <a:rPr lang="en-US" sz="2400" b="0" i="1" smtClean="0"/>
                          </m:ctrlPr>
                        </m:fPr>
                        <m:num>
                          <m:r>
                            <a:rPr lang="en-US" sz="2400" b="0" i="1" smtClean="0"/>
                            <m:t>1</m:t>
                          </m:r>
                        </m:num>
                        <m:den>
                          <m:r>
                            <a:rPr lang="en-US" sz="2400" b="0" i="1" smtClean="0"/>
                            <m:t>2</m:t>
                          </m:r>
                        </m:den>
                      </m:f>
                      <m:r>
                        <a:rPr lang="en-US" sz="2400" b="0" i="1" smtClean="0"/>
                        <m:t>𝑘</m:t>
                      </m:r>
                      <m:sSup>
                        <m:sSupPr>
                          <m:ctrlPr>
                            <a:rPr lang="en-US" sz="2400" b="0" i="1" smtClean="0"/>
                          </m:ctrlPr>
                        </m:sSupPr>
                        <m:e>
                          <m:r>
                            <a:rPr lang="en-US" sz="2400" b="0" i="1" smtClean="0"/>
                            <m:t>𝐴</m:t>
                          </m:r>
                        </m:e>
                        <m:sup>
                          <m:r>
                            <a:rPr lang="en-US" sz="2400" b="0" i="1" smtClean="0"/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 smtClean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762000"/>
                <a:ext cx="7924800" cy="4577150"/>
              </a:xfrm>
              <a:prstGeom prst="rect">
                <a:avLst/>
              </a:prstGeom>
              <a:blipFill rotWithShape="1">
                <a:blip r:embed="rId2"/>
                <a:stretch>
                  <a:fillRect l="-1154" t="-1065" r="-11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639470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1066800" y="1371600"/>
                <a:ext cx="7086600" cy="401340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 smtClean="0"/>
                  <a:t>Now the potential energy of the oscillator at any instant is given by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𝑉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𝑘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𝑘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</a:rPr>
                            <m:t>𝐴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func>
                                <m:funcPr>
                                  <m:ctrlP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2400">
                                      <a:latin typeface="Cambria Math"/>
                                      <a:ea typeface="Cambria Math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𝜔</m:t>
                                  </m:r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𝑡</m:t>
                                  </m:r>
                                </m:e>
                              </m:func>
                            </m:e>
                          </m:d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Therefore the maximum potential energy of the oscillator is 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𝑉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𝑘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</a:rPr>
                            <m:t>𝐴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 smtClean="0"/>
              </a:p>
              <a:p>
                <a:pPr algn="just"/>
                <a:r>
                  <a:rPr lang="en-US" sz="2400" dirty="0" smtClean="0"/>
                  <a:t>Thus total energy is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𝑇</m:t>
                      </m:r>
                      <m:r>
                        <a:rPr lang="en-US" sz="2400" b="0" i="1" smtClean="0">
                          <a:latin typeface="Cambria Math"/>
                        </a:rPr>
                        <m:t>+</m:t>
                      </m:r>
                      <m:r>
                        <a:rPr lang="en-US" sz="2400" b="0" i="1" smtClean="0">
                          <a:latin typeface="Cambria Math"/>
                        </a:rPr>
                        <m:t>𝑉</m:t>
                      </m:r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𝑚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</a:rPr>
                            <m:t>𝐴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𝜔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</a:rPr>
                            <m:t>(</m:t>
                          </m:r>
                          <m:func>
                            <m:func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𝜔</m:t>
                              </m:r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</m:e>
                          </m:func>
                          <m:r>
                            <a:rPr lang="en-US" sz="2400" i="1">
                              <a:latin typeface="Cambria Math"/>
                            </a:rPr>
                            <m:t>)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b="0" i="0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𝑘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</a:rPr>
                            <m:t>𝐴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func>
                                <m:funcPr>
                                  <m:ctrlP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2400">
                                      <a:latin typeface="Cambria Math"/>
                                      <a:ea typeface="Cambria Math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𝜔</m:t>
                                  </m:r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𝑡</m:t>
                                  </m:r>
                                </m:e>
                              </m:func>
                            </m:e>
                          </m:d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800" y="1371600"/>
                <a:ext cx="7086600" cy="4013406"/>
              </a:xfrm>
              <a:prstGeom prst="rect">
                <a:avLst/>
              </a:prstGeom>
              <a:blipFill rotWithShape="1">
                <a:blip r:embed="rId2"/>
                <a:stretch>
                  <a:fillRect l="-1290" t="-1216" r="-12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245445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18171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714505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624" y="2773377"/>
            <a:ext cx="66967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The End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3626919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721</TotalTime>
  <Words>2330</Words>
  <Application>Microsoft Office PowerPoint</Application>
  <PresentationFormat>On-screen Show (4:3)</PresentationFormat>
  <Paragraphs>138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Revision</vt:lpstr>
      <vt:lpstr>Hamiltonian as Total Energy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Simple Harmonic Oscillator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UMBER</dc:creator>
  <cp:lastModifiedBy>UMBER</cp:lastModifiedBy>
  <cp:revision>21</cp:revision>
  <dcterms:created xsi:type="dcterms:W3CDTF">2013-01-06T19:51:23Z</dcterms:created>
  <dcterms:modified xsi:type="dcterms:W3CDTF">2013-01-08T05:39:51Z</dcterms:modified>
</cp:coreProperties>
</file>