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0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6" r:id="rId10"/>
    <p:sldId id="264" r:id="rId11"/>
    <p:sldId id="265" r:id="rId12"/>
    <p:sldId id="281" r:id="rId13"/>
    <p:sldId id="282" r:id="rId14"/>
    <p:sldId id="283" r:id="rId15"/>
    <p:sldId id="273" r:id="rId16"/>
    <p:sldId id="274" r:id="rId17"/>
    <p:sldId id="275" r:id="rId18"/>
    <p:sldId id="278" r:id="rId19"/>
    <p:sldId id="279" r:id="rId20"/>
    <p:sldId id="266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B9E75-C364-4E84-9AF2-6D0CCB29F439}" type="datetimeFigureOut">
              <a:rPr lang="en-US" smtClean="0"/>
              <a:t>1/7/2013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9ADEF-994E-40B4-9C6A-71DB87AE53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070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B9E75-C364-4E84-9AF2-6D0CCB29F439}" type="datetimeFigureOut">
              <a:rPr lang="en-US" smtClean="0"/>
              <a:t>1/7/2013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9ADEF-994E-40B4-9C6A-71DB87AE53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792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B9E75-C364-4E84-9AF2-6D0CCB29F439}" type="datetimeFigureOut">
              <a:rPr lang="en-US" smtClean="0"/>
              <a:t>1/7/2013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9ADEF-994E-40B4-9C6A-71DB87AE53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23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B9E75-C364-4E84-9AF2-6D0CCB29F439}" type="datetimeFigureOut">
              <a:rPr lang="en-US" smtClean="0"/>
              <a:t>1/7/2013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9ADEF-994E-40B4-9C6A-71DB87AE53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173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B9E75-C364-4E84-9AF2-6D0CCB29F439}" type="datetimeFigureOut">
              <a:rPr lang="en-US" smtClean="0"/>
              <a:t>1/7/2013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9ADEF-994E-40B4-9C6A-71DB87AE53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567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B9E75-C364-4E84-9AF2-6D0CCB29F439}" type="datetimeFigureOut">
              <a:rPr lang="en-US" smtClean="0"/>
              <a:t>1/7/2013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9ADEF-994E-40B4-9C6A-71DB87AE53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638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B9E75-C364-4E84-9AF2-6D0CCB29F439}" type="datetimeFigureOut">
              <a:rPr lang="en-US" smtClean="0"/>
              <a:t>1/7/2013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9ADEF-994E-40B4-9C6A-71DB87AE53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414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B9E75-C364-4E84-9AF2-6D0CCB29F439}" type="datetimeFigureOut">
              <a:rPr lang="en-US" smtClean="0"/>
              <a:t>1/7/2013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9ADEF-994E-40B4-9C6A-71DB87AE53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616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B9E75-C364-4E84-9AF2-6D0CCB29F439}" type="datetimeFigureOut">
              <a:rPr lang="en-US" smtClean="0"/>
              <a:t>1/7/2013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9ADEF-994E-40B4-9C6A-71DB87AE53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449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B9E75-C364-4E84-9AF2-6D0CCB29F439}" type="datetimeFigureOut">
              <a:rPr lang="en-US" smtClean="0"/>
              <a:t>1/7/2013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9ADEF-994E-40B4-9C6A-71DB87AE53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943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B9E75-C364-4E84-9AF2-6D0CCB29F439}" type="datetimeFigureOut">
              <a:rPr lang="en-US" smtClean="0"/>
              <a:t>1/7/2013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9ADEF-994E-40B4-9C6A-71DB87AE53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590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B9E75-C364-4E84-9AF2-6D0CCB29F439}" type="datetimeFigureOut">
              <a:rPr lang="en-US" smtClean="0"/>
              <a:t>1/7/2013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39ADEF-994E-40B4-9C6A-71DB87AE53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072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914400" y="1905000"/>
            <a:ext cx="7391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Previous lecture was about</a:t>
            </a:r>
          </a:p>
          <a:p>
            <a:endParaRPr lang="en-US" sz="2400" dirty="0" smtClean="0"/>
          </a:p>
          <a:p>
            <a:r>
              <a:rPr lang="en-US" sz="2400"/>
              <a:t>Generating Function Approach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65915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914400" y="712331"/>
                <a:ext cx="7391400" cy="39806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b="1" dirty="0" smtClean="0"/>
                  <a:t>Type 3 generating function</a:t>
                </a:r>
              </a:p>
              <a:p>
                <a:pPr algn="just"/>
                <a:endParaRPr lang="en-US" sz="2400" dirty="0"/>
              </a:p>
              <a:p>
                <a:pPr algn="just"/>
                <a:r>
                  <a:rPr lang="en-US" sz="2400" dirty="0"/>
                  <a:t>The type 3 generating function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400" dirty="0"/>
                  <a:t> depends only on the old generalized momenta and the new generalized coordinates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𝐹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3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 smtClean="0">
                              <a:latin typeface="Cambria Math"/>
                            </a:rPr>
                            <m:t>𝑝</m:t>
                          </m:r>
                          <m:r>
                            <a:rPr lang="en-US" sz="240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𝑄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 </a:t>
                </a:r>
                <a:r>
                  <a:rPr lang="en-US" sz="2400" dirty="0" smtClean="0"/>
                  <a:t>where </a:t>
                </a:r>
                <a:r>
                  <a:rPr lang="en-US" sz="2400" dirty="0"/>
                  <a:t>the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undOvr"/>
                        <m:supHide m:val="on"/>
                        <m:ctrlPr>
                          <a:rPr lang="en-US" sz="2400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sz="2400" dirty="0"/>
                  <a:t> terms represent a Legendre transformation to change the left-hand side of the equation below. 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712331"/>
                <a:ext cx="7391400" cy="3980642"/>
              </a:xfrm>
              <a:prstGeom prst="rect">
                <a:avLst/>
              </a:prstGeom>
              <a:blipFill rotWithShape="1">
                <a:blip r:embed="rId2"/>
                <a:stretch>
                  <a:fillRect l="-1237" t="-1225" r="-1154" b="-26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99847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685800" y="533400"/>
                <a:ext cx="7772400" cy="57316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To derive the implicit transformation, we expand the defining equation above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r>
                            <a:rPr lang="en-US" sz="2400" i="1">
                              <a:latin typeface="Cambria Math"/>
                            </a:rPr>
                            <m:t>𝐻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</m:e>
                      </m:nary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𝑄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r>
                            <a:rPr lang="en-US" sz="2400" i="1">
                              <a:latin typeface="Cambria Math"/>
                            </a:rPr>
                            <m:t>𝐾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𝑄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𝑃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</m:e>
                      </m:nary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𝑄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−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𝑝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r>
                            <a:rPr lang="en-US" sz="2400" i="1">
                              <a:latin typeface="Cambria Math"/>
                            </a:rPr>
                            <m:t>𝐻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</m:e>
                      </m:nary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𝑄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r>
                            <a:rPr lang="en-US" sz="2400" i="1">
                              <a:latin typeface="Cambria Math"/>
                            </a:rPr>
                            <m:t>𝐾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𝑄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𝑃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</m:e>
                      </m:nary>
                      <m:r>
                        <a:rPr lang="en-US" sz="2400" i="1">
                          <a:latin typeface="Cambria Math"/>
                        </a:rPr>
                        <m:t>+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𝑝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/>
                        </a:rPr>
                        <m:t>+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𝑄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Since the new and old coordinates are each independent, the following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2</m:t>
                    </m:r>
                    <m:r>
                      <a:rPr lang="en-US" sz="2400" i="1">
                        <a:latin typeface="Cambria Math"/>
                      </a:rPr>
                      <m:t>𝑛</m:t>
                    </m:r>
                    <m:r>
                      <a:rPr lang="en-US" sz="2400" i="1">
                        <a:latin typeface="Cambria Math"/>
                      </a:rPr>
                      <m:t>+1</m:t>
                    </m:r>
                  </m:oMath>
                </a14:m>
                <a:r>
                  <a:rPr lang="en-US" sz="2400" dirty="0"/>
                  <a:t> equations must hold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,</m:t>
                      </m:r>
                      <m:r>
                        <a:rPr lang="en-US" sz="2400" i="1">
                          <a:latin typeface="Cambria Math"/>
                        </a:rPr>
                        <m:t>𝐾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𝐻</m:t>
                      </m:r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533400"/>
                <a:ext cx="7772400" cy="5731697"/>
              </a:xfrm>
              <a:prstGeom prst="rect">
                <a:avLst/>
              </a:prstGeom>
              <a:blipFill rotWithShape="1">
                <a:blip r:embed="rId2"/>
                <a:stretch>
                  <a:fillRect l="-1255" t="-851" r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6239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61624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838200" y="457200"/>
                <a:ext cx="7391400" cy="598061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/>
                  <a:t>These equations define the transformation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)→(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 as follows. The </a:t>
                </a:r>
                <a:r>
                  <a:rPr lang="en-US" sz="2400" i="1" dirty="0"/>
                  <a:t>first</a:t>
                </a:r>
                <a:r>
                  <a:rPr lang="en-US" sz="2400" dirty="0"/>
                  <a:t> set of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𝑛</m:t>
                    </m:r>
                  </m:oMath>
                </a14:m>
                <a:r>
                  <a:rPr lang="en-US" sz="2400" dirty="0"/>
                  <a:t> equations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define relations between the new generalized coordinates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 and the old canonical coordinates 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. Ideally, one can invert these relations to obtain formulae for each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 as a function of the old canonical coordinates. Substitution of these formulae for the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 coordinates into the </a:t>
                </a:r>
                <a:r>
                  <a:rPr lang="en-US" sz="2400" i="1" dirty="0"/>
                  <a:t>second</a:t>
                </a:r>
                <a:r>
                  <a:rPr lang="en-US" sz="2400" dirty="0"/>
                  <a:t> set of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𝑛</m:t>
                    </m:r>
                  </m:oMath>
                </a14:m>
                <a:r>
                  <a:rPr lang="en-US" sz="2400" dirty="0"/>
                  <a:t>  equations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yields analogous formulae for the new generalized momenta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 in terms of the old canonical coordinates 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. 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57200"/>
                <a:ext cx="7391400" cy="5980612"/>
              </a:xfrm>
              <a:prstGeom prst="rect">
                <a:avLst/>
              </a:prstGeom>
              <a:blipFill rotWithShape="1">
                <a:blip r:embed="rId2"/>
                <a:stretch>
                  <a:fillRect l="-1320" t="-714" r="-1238" b="-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75366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838200" y="1734498"/>
                <a:ext cx="7543800" cy="38476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/>
                  <a:t>We then invert both sets of formulae to obtain the </a:t>
                </a:r>
                <a:r>
                  <a:rPr lang="en-US" sz="2400" i="1" dirty="0"/>
                  <a:t>old</a:t>
                </a:r>
                <a:r>
                  <a:rPr lang="en-US" sz="2400" dirty="0"/>
                  <a:t> canonical coordinates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 as functions of the </a:t>
                </a:r>
                <a:r>
                  <a:rPr lang="en-US" sz="2400" i="1" dirty="0"/>
                  <a:t>new</a:t>
                </a:r>
                <a:r>
                  <a:rPr lang="en-US" sz="2400" dirty="0"/>
                  <a:t> canonical coordinates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. Substitution of the inverted formulae into the final equation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𝐾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𝐻</m:t>
                      </m:r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yields a formula for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𝐾</m:t>
                    </m:r>
                  </m:oMath>
                </a14:m>
                <a:r>
                  <a:rPr lang="en-US" sz="2400" dirty="0"/>
                  <a:t> as a function of the new canonical coordinates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.</a:t>
                </a:r>
              </a:p>
              <a:p>
                <a:pPr algn="just"/>
                <a:r>
                  <a:rPr lang="en-US" sz="2400" dirty="0"/>
                  <a:t>In practice, this procedure is easier than it sounds, because the generating function is usually simple.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734498"/>
                <a:ext cx="7543800" cy="3847656"/>
              </a:xfrm>
              <a:prstGeom prst="rect">
                <a:avLst/>
              </a:prstGeom>
              <a:blipFill rotWithShape="1">
                <a:blip r:embed="rId2"/>
                <a:stretch>
                  <a:fillRect l="-1293" t="-1268" r="-1213" b="-26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344472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762000" y="939912"/>
                <a:ext cx="7467600" cy="48831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/>
                  <a:t>Type 4 generating </a:t>
                </a:r>
                <a:r>
                  <a:rPr lang="en-US" sz="2400" b="1" dirty="0" smtClean="0"/>
                  <a:t>function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The type 4 generating function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2400" dirty="0"/>
                  <a:t> depends only on the old and new generalized momenta </a:t>
                </a:r>
                <a:endParaRPr lang="en-US" sz="24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𝐹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/>
                        </a:rPr>
                        <m:t>−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4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𝑃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where the 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undOvr"/>
                        <m:supHide m:val="on"/>
                        <m:ctrlPr>
                          <a:rPr lang="en-US" sz="2400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sz="2400" i="1">
                        <a:latin typeface="Cambria Math"/>
                      </a:rPr>
                      <m:t>−</m:t>
                    </m:r>
                    <m:nary>
                      <m:naryPr>
                        <m:chr m:val="∑"/>
                        <m:limLoc m:val="undOvr"/>
                        <m:supHide m:val="on"/>
                        <m:ctrlPr>
                          <a:rPr lang="en-US" sz="2400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𝑄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𝑃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sz="2400" dirty="0"/>
                  <a:t> terms represent a Legendre transformation to change both sides of the equation below. To derive the implicit transformation, we expand the defining equation above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r>
                            <a:rPr lang="en-US" sz="2400" i="1">
                              <a:latin typeface="Cambria Math"/>
                            </a:rPr>
                            <m:t>𝐻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</m:e>
                      </m:nary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𝑄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r>
                            <a:rPr lang="en-US" sz="2400" i="1">
                              <a:latin typeface="Cambria Math"/>
                            </a:rPr>
                            <m:t>𝐾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𝑄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𝑃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</m:e>
                      </m:nary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4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𝑃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939912"/>
                <a:ext cx="7467600" cy="4883132"/>
              </a:xfrm>
              <a:prstGeom prst="rect">
                <a:avLst/>
              </a:prstGeom>
              <a:blipFill rotWithShape="1">
                <a:blip r:embed="rId2"/>
                <a:stretch>
                  <a:fillRect l="-1224" t="-999" r="-1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013013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762000" y="1371600"/>
                <a:ext cx="7620000" cy="40903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−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𝑝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r>
                            <a:rPr lang="en-US" sz="2400" i="1">
                              <a:latin typeface="Cambria Math"/>
                            </a:rPr>
                            <m:t>𝐻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</m:e>
                      </m:nary>
                      <m:r>
                        <a:rPr lang="en-US" sz="2400" i="1">
                          <a:latin typeface="Cambria Math"/>
                        </a:rPr>
                        <m:t>=−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𝑃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r>
                            <a:rPr lang="en-US" sz="2400" i="1">
                              <a:latin typeface="Cambria Math"/>
                            </a:rPr>
                            <m:t>𝐾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𝑄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𝑃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</m:e>
                      </m:nary>
                      <m:r>
                        <a:rPr lang="en-US" sz="2400" i="1">
                          <a:latin typeface="Cambria Math"/>
                        </a:rPr>
                        <m:t>+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4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𝑝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/>
                        </a:rPr>
                        <m:t>+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4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𝑃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4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Since the new and old coordinates are each independent, the following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2</m:t>
                    </m:r>
                    <m:r>
                      <a:rPr lang="en-US" sz="2400" i="1">
                        <a:latin typeface="Cambria Math"/>
                      </a:rPr>
                      <m:t>𝑛</m:t>
                    </m:r>
                    <m:r>
                      <a:rPr lang="en-US" sz="2400" i="1">
                        <a:latin typeface="Cambria Math"/>
                      </a:rPr>
                      <m:t>+1</m:t>
                    </m:r>
                  </m:oMath>
                </a14:m>
                <a:r>
                  <a:rPr lang="en-US" sz="2400" dirty="0"/>
                  <a:t> equations must hold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4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4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,</m:t>
                      </m:r>
                      <m:r>
                        <a:rPr lang="en-US" sz="2400" i="1">
                          <a:latin typeface="Cambria Math"/>
                        </a:rPr>
                        <m:t>𝐾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𝐻</m:t>
                      </m:r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4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1371600"/>
                <a:ext cx="7620000" cy="4090351"/>
              </a:xfrm>
              <a:prstGeom prst="rect">
                <a:avLst/>
              </a:prstGeom>
              <a:blipFill rotWithShape="1">
                <a:blip r:embed="rId2"/>
                <a:stretch>
                  <a:fillRect l="-1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435879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5405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685800" y="685800"/>
                <a:ext cx="7848600" cy="56843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/>
                  <a:t>These equations define the transformation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)→(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 as follows. The </a:t>
                </a:r>
                <a:r>
                  <a:rPr lang="en-US" sz="2400" i="1" dirty="0"/>
                  <a:t>first</a:t>
                </a:r>
                <a:r>
                  <a:rPr lang="en-US" sz="2400" dirty="0"/>
                  <a:t> set of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𝑛</m:t>
                    </m:r>
                  </m:oMath>
                </a14:m>
                <a:r>
                  <a:rPr lang="en-US" sz="2400" dirty="0"/>
                  <a:t> equations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4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define relations between the new generalized momenta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 and the old canonical coordinates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. Ideally, one can invert these relations to obtain formulae for each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 as a function of the old canonical coordinates</a:t>
                </a:r>
                <a:r>
                  <a:rPr lang="en-US" sz="2400" dirty="0" smtClean="0"/>
                  <a:t>.</a:t>
                </a:r>
              </a:p>
              <a:p>
                <a:pPr algn="just"/>
                <a:r>
                  <a:rPr lang="en-US" sz="2400" dirty="0"/>
                  <a:t>Substitution of these formulae for the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 coordinates into the </a:t>
                </a:r>
                <a:r>
                  <a:rPr lang="en-US" sz="2400" i="1" dirty="0"/>
                  <a:t>second</a:t>
                </a:r>
                <a:r>
                  <a:rPr lang="en-US" sz="2400" dirty="0"/>
                  <a:t> set of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𝑛</m:t>
                    </m:r>
                  </m:oMath>
                </a14:m>
                <a:r>
                  <a:rPr lang="en-US" sz="2400" dirty="0"/>
                  <a:t> equations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4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yields analogous formulae for the new generalized coordinates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 in terms of the old canonical coordinates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685800"/>
                <a:ext cx="7848600" cy="5684377"/>
              </a:xfrm>
              <a:prstGeom prst="rect">
                <a:avLst/>
              </a:prstGeom>
              <a:blipFill rotWithShape="1">
                <a:blip r:embed="rId2"/>
                <a:stretch>
                  <a:fillRect l="-1243" t="-858" r="-1166" b="-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73240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914400" y="1615407"/>
                <a:ext cx="7391400" cy="310899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 smtClean="0"/>
                  <a:t>We </a:t>
                </a:r>
                <a:r>
                  <a:rPr lang="en-US" sz="2400" dirty="0"/>
                  <a:t>then invert both sets of formulae to obtain the </a:t>
                </a:r>
                <a:r>
                  <a:rPr lang="en-US" sz="2400" i="1" dirty="0"/>
                  <a:t>old</a:t>
                </a:r>
                <a:r>
                  <a:rPr lang="en-US" sz="2400" dirty="0"/>
                  <a:t> canonical coordinates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 as functions of the </a:t>
                </a:r>
                <a:r>
                  <a:rPr lang="en-US" sz="2400" i="1" dirty="0"/>
                  <a:t>new</a:t>
                </a:r>
                <a:r>
                  <a:rPr lang="en-US" sz="2400" dirty="0"/>
                  <a:t> canonical coordinates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. Substitution of the inverted formulae into the final equation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𝐾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𝐻</m:t>
                      </m:r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4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yields a formula for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𝐾</m:t>
                    </m:r>
                  </m:oMath>
                </a14:m>
                <a:r>
                  <a:rPr lang="en-US" sz="2400" dirty="0"/>
                  <a:t> as a function of the new canonical </a:t>
                </a:r>
                <a:r>
                  <a:rPr lang="en-US" sz="2400" dirty="0" smtClean="0"/>
                  <a:t>coordinates</a:t>
                </a:r>
                <a:r>
                  <a:rPr lang="en-US" sz="2400" dirty="0"/>
                  <a:t>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1615407"/>
                <a:ext cx="7391400" cy="3108993"/>
              </a:xfrm>
              <a:prstGeom prst="rect">
                <a:avLst/>
              </a:prstGeom>
              <a:blipFill rotWithShape="1">
                <a:blip r:embed="rId2"/>
                <a:stretch>
                  <a:fillRect l="-1237" t="-1569" r="-1154" b="-27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48343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990600" y="489073"/>
                <a:ext cx="7467600" cy="51670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Example (</a:t>
                </a:r>
                <a:r>
                  <a:rPr lang="en-US" sz="2400" dirty="0" err="1" smtClean="0"/>
                  <a:t>Harmoic</a:t>
                </a:r>
                <a:r>
                  <a:rPr lang="en-US" sz="2400" dirty="0" smtClean="0"/>
                  <a:t> oscillator in one dimension):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The Hamiltonian is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/>
                        <m:t>𝐻</m:t>
                      </m:r>
                      <m:r>
                        <a:rPr lang="en-US" sz="2400" i="1"/>
                        <m:t>=</m:t>
                      </m:r>
                      <m:f>
                        <m:fPr>
                          <m:ctrlPr>
                            <a:rPr lang="en-US" sz="2400" i="1"/>
                          </m:ctrlPr>
                        </m:fPr>
                        <m:num>
                          <m:r>
                            <a:rPr lang="en-US" sz="2400" i="1"/>
                            <m:t>1</m:t>
                          </m:r>
                        </m:num>
                        <m:den>
                          <m:r>
                            <a:rPr lang="en-US" sz="2400" i="1"/>
                            <m:t>2</m:t>
                          </m:r>
                          <m:r>
                            <a:rPr lang="en-US" sz="2400" i="1"/>
                            <m:t>𝑚</m:t>
                          </m:r>
                        </m:den>
                      </m:f>
                      <m:r>
                        <a:rPr lang="en-US" sz="2400" i="1"/>
                        <m:t>(</m:t>
                      </m:r>
                      <m:sSup>
                        <m:sSupPr>
                          <m:ctrlPr>
                            <a:rPr lang="en-US" sz="2400" i="1"/>
                          </m:ctrlPr>
                        </m:sSupPr>
                        <m:e>
                          <m:r>
                            <a:rPr lang="en-US" sz="2400" i="1"/>
                            <m:t>𝑝</m:t>
                          </m:r>
                        </m:e>
                        <m:sup>
                          <m:r>
                            <a:rPr lang="en-US" sz="2400" i="1"/>
                            <m:t>2</m:t>
                          </m:r>
                        </m:sup>
                      </m:sSup>
                      <m:r>
                        <a:rPr lang="en-US" sz="2400" i="1"/>
                        <m:t>+</m:t>
                      </m:r>
                      <m:sSup>
                        <m:sSupPr>
                          <m:ctrlPr>
                            <a:rPr lang="en-US" sz="2400" i="1"/>
                          </m:ctrlPr>
                        </m:sSupPr>
                        <m:e>
                          <m:r>
                            <a:rPr lang="en-US" sz="2400" i="1"/>
                            <m:t>𝑚</m:t>
                          </m:r>
                        </m:e>
                        <m:sup>
                          <m:r>
                            <a:rPr lang="en-US" sz="2400" i="1"/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sz="2400" i="1"/>
                          </m:ctrlPr>
                        </m:sSupPr>
                        <m:e>
                          <m:r>
                            <a:rPr lang="en-US" sz="2400" i="1"/>
                            <m:t>𝜔</m:t>
                          </m:r>
                        </m:e>
                        <m:sup>
                          <m:r>
                            <a:rPr lang="en-US" sz="2400" i="1"/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sz="2400" i="1"/>
                          </m:ctrlPr>
                        </m:sSupPr>
                        <m:e>
                          <m:r>
                            <a:rPr lang="en-US" sz="2400" i="1"/>
                            <m:t>𝑞</m:t>
                          </m:r>
                        </m:e>
                        <m:sup>
                          <m:r>
                            <a:rPr lang="en-US" sz="2400" i="1"/>
                            <m:t>2</m:t>
                          </m:r>
                        </m:sup>
                      </m:sSup>
                      <m:r>
                        <a:rPr lang="en-US" sz="2400" i="1"/>
                        <m:t>)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 smtClean="0"/>
                  <a:t>Consider the generating function</a:t>
                </a: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/>
                          </m:ctrlPr>
                        </m:sSubPr>
                        <m:e>
                          <m:r>
                            <a:rPr lang="en-US" sz="2400" b="0" i="1" smtClean="0"/>
                            <m:t>𝐹</m:t>
                          </m:r>
                        </m:e>
                        <m:sub>
                          <m:r>
                            <a:rPr lang="en-US" sz="2400" b="0" i="1" smtClean="0"/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/>
                          </m:ctrlPr>
                        </m:dPr>
                        <m:e>
                          <m:r>
                            <a:rPr lang="en-US" sz="2400" b="0" i="1" smtClean="0"/>
                            <m:t>𝑞</m:t>
                          </m:r>
                          <m:r>
                            <a:rPr lang="en-US" sz="2400" b="0" i="1" smtClean="0"/>
                            <m:t>,</m:t>
                          </m:r>
                          <m:r>
                            <a:rPr lang="en-US" sz="2400" b="0" i="1" smtClean="0"/>
                            <m:t>𝑄</m:t>
                          </m:r>
                          <m:r>
                            <a:rPr lang="en-US" sz="2400" b="0" i="1" smtClean="0"/>
                            <m:t>,</m:t>
                          </m:r>
                          <m:r>
                            <a:rPr lang="en-US" sz="2400" b="0" i="1" smtClean="0"/>
                            <m:t>𝑡</m:t>
                          </m:r>
                        </m:e>
                      </m:d>
                      <m:r>
                        <a:rPr lang="en-US" sz="2400" b="0" i="1" smtClean="0"/>
                        <m:t>=</m:t>
                      </m:r>
                      <m:f>
                        <m:fPr>
                          <m:ctrlPr>
                            <a:rPr lang="en-US" sz="2400" b="0" i="1" smtClean="0"/>
                          </m:ctrlPr>
                        </m:fPr>
                        <m:num>
                          <m:r>
                            <a:rPr lang="en-US" sz="2400" b="0" i="1" smtClean="0"/>
                            <m:t>𝑚</m:t>
                          </m:r>
                        </m:num>
                        <m:den>
                          <m:r>
                            <a:rPr lang="en-US" sz="2400" b="0" i="1" smtClean="0"/>
                            <m:t>2</m:t>
                          </m:r>
                        </m:den>
                      </m:f>
                      <m:r>
                        <a:rPr lang="en-US" sz="2400" b="0" i="1" smtClean="0">
                          <a:ea typeface="Cambria Math"/>
                        </a:rPr>
                        <m:t>𝜔</m:t>
                      </m:r>
                      <m:sSup>
                        <m:sSupPr>
                          <m:ctrlPr>
                            <a:rPr lang="en-US" sz="2400" b="0" i="1" smtClean="0"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ea typeface="Cambria Math"/>
                            </a:rPr>
                            <m:t>𝑞</m:t>
                          </m:r>
                        </m:e>
                        <m:sup>
                          <m:r>
                            <a:rPr lang="en-US" sz="2400" b="0" i="1" smtClean="0">
                              <a:ea typeface="Cambria Math"/>
                            </a:rPr>
                            <m:t>2</m:t>
                          </m:r>
                        </m:sup>
                      </m:sSup>
                      <m:func>
                        <m:funcPr>
                          <m:ctrlPr>
                            <a:rPr lang="en-US" sz="2400" b="0" i="1" smtClean="0"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ea typeface="Cambria Math"/>
                            </a:rPr>
                            <m:t>cot</m:t>
                          </m:r>
                        </m:fName>
                        <m:e>
                          <m:r>
                            <a:rPr lang="en-US" sz="2400" b="0" i="1" smtClean="0">
                              <a:ea typeface="Cambria Math"/>
                            </a:rPr>
                            <m:t>𝑄</m:t>
                          </m:r>
                        </m:e>
                      </m:func>
                    </m:oMath>
                  </m:oMathPara>
                </a14:m>
                <a:endParaRPr lang="en-US" sz="2400" dirty="0" smtClean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𝑝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𝑞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𝑚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𝜔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𝑞</m:t>
                      </m:r>
                      <m:func>
                        <m:funcPr>
                          <m:ctrlPr>
                            <a:rPr lang="en-US" sz="2400" i="1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  <a:ea typeface="Cambria Math"/>
                            </a:rPr>
                            <m:t>cot</m:t>
                          </m:r>
                        </m:fName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𝑄</m:t>
                          </m:r>
                        </m:e>
                      </m:func>
                    </m:oMath>
                  </m:oMathPara>
                </a14:m>
                <a:endParaRPr lang="en-US" sz="2400" dirty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𝑃</m:t>
                      </m:r>
                      <m:r>
                        <a:rPr lang="en-US" sz="2400" i="1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𝑄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𝑚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𝜔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(</m:t>
                              </m:r>
                              <m:func>
                                <m:funcPr>
                                  <m:ctrlPr>
                                    <a:rPr lang="en-US" sz="2400" b="0" i="1" smtClean="0">
                                      <a:latin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400" b="0" i="0" smtClean="0">
                                      <a:latin typeface="Cambria Math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𝑄</m:t>
                                  </m:r>
                                </m:e>
                              </m:func>
                              <m:r>
                                <a:rPr lang="en-US" sz="2400" b="0" i="1" smtClean="0">
                                  <a:latin typeface="Cambria Math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400" dirty="0" smtClean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𝐾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𝐻</m:t>
                      </m:r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489073"/>
                <a:ext cx="7467600" cy="5167056"/>
              </a:xfrm>
              <a:prstGeom prst="rect">
                <a:avLst/>
              </a:prstGeom>
              <a:blipFill rotWithShape="1">
                <a:blip r:embed="rId2"/>
                <a:stretch>
                  <a:fillRect l="-1306" t="-9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247465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1066800" y="1274135"/>
                <a:ext cx="7239000" cy="33740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We find </a:t>
                </a:r>
                <a14:m>
                  <m:oMath xmlns:m="http://schemas.openxmlformats.org/officeDocument/2006/math">
                    <m:r>
                      <a:rPr lang="en-US" sz="2400" b="0" i="1" smtClean="0"/>
                      <m:t>𝑞</m:t>
                    </m:r>
                    <m:r>
                      <a:rPr lang="en-US" sz="2400" b="0" i="1" smtClean="0"/>
                      <m:t>,</m:t>
                    </m:r>
                    <m:r>
                      <a:rPr lang="en-US" sz="2400" b="0" i="1" smtClean="0"/>
                      <m:t>𝑝</m:t>
                    </m:r>
                  </m:oMath>
                </a14:m>
                <a:r>
                  <a:rPr lang="en-US" sz="2400" dirty="0" smtClean="0"/>
                  <a:t> with respect to </a:t>
                </a:r>
                <a14:m>
                  <m:oMath xmlns:m="http://schemas.openxmlformats.org/officeDocument/2006/math">
                    <m:r>
                      <a:rPr lang="en-US" sz="2400" b="0" i="1" smtClean="0"/>
                      <m:t>𝑃</m:t>
                    </m:r>
                    <m:r>
                      <a:rPr lang="en-US" sz="2400" b="0" i="1" smtClean="0"/>
                      <m:t>,</m:t>
                    </m:r>
                    <m:r>
                      <a:rPr lang="en-US" sz="2400" b="0" i="1" smtClean="0"/>
                      <m:t>𝑄</m:t>
                    </m:r>
                    <m:r>
                      <a:rPr lang="en-US" sz="2400" b="0" i="1" smtClean="0"/>
                      <m:t>:</m:t>
                    </m:r>
                  </m:oMath>
                </a14:m>
                <a:endParaRPr lang="en-US" sz="2400" dirty="0" smtClean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/>
                        <m:t>𝑝</m:t>
                      </m:r>
                      <m:r>
                        <a:rPr lang="en-US" sz="2400" b="0" i="1" smtClean="0"/>
                        <m:t>=</m:t>
                      </m:r>
                      <m:r>
                        <a:rPr lang="en-US" sz="2400" i="1"/>
                        <m:t>𝑚</m:t>
                      </m:r>
                      <m:r>
                        <a:rPr lang="en-US" sz="2400" i="1">
                          <a:ea typeface="Cambria Math"/>
                        </a:rPr>
                        <m:t>𝜔</m:t>
                      </m:r>
                      <m:r>
                        <a:rPr lang="en-US" sz="2400" i="1">
                          <a:ea typeface="Cambria Math"/>
                        </a:rPr>
                        <m:t>𝑞</m:t>
                      </m:r>
                      <m:func>
                        <m:funcPr>
                          <m:ctrlPr>
                            <a:rPr lang="en-US" sz="2400" i="1"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ea typeface="Cambria Math"/>
                            </a:rPr>
                            <m:t>cot</m:t>
                          </m:r>
                        </m:fName>
                        <m:e>
                          <m:r>
                            <a:rPr lang="en-US" sz="2400" i="1">
                              <a:ea typeface="Cambria Math"/>
                            </a:rPr>
                            <m:t>𝑄</m:t>
                          </m:r>
                        </m:e>
                      </m:func>
                    </m:oMath>
                  </m:oMathPara>
                </a14:m>
                <a:endParaRPr lang="en-US" sz="2400" dirty="0" smtClean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ea typeface="Cambria Math"/>
                            </a:rPr>
                            <m:t>𝑞</m:t>
                          </m:r>
                        </m:e>
                        <m:sup>
                          <m:r>
                            <a:rPr lang="en-US" sz="2400" i="1"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/>
                        <m:t>=</m:t>
                      </m:r>
                      <m:f>
                        <m:fPr>
                          <m:ctrlPr>
                            <a:rPr lang="en-US" sz="2400" i="1"/>
                          </m:ctrlPr>
                        </m:fPr>
                        <m:num>
                          <m:r>
                            <a:rPr lang="en-US" sz="2400" b="0" i="1" smtClean="0"/>
                            <m:t>2</m:t>
                          </m:r>
                          <m:r>
                            <a:rPr lang="en-US" sz="2400" i="1"/>
                            <m:t>𝑃</m:t>
                          </m:r>
                          <m:sSup>
                            <m:sSupPr>
                              <m:ctrlPr>
                                <a:rPr lang="en-US" sz="2400" i="1"/>
                              </m:ctrlPr>
                            </m:sSupPr>
                            <m:e>
                              <m:r>
                                <a:rPr lang="en-US" sz="2400" i="1"/>
                                <m:t>(</m:t>
                              </m:r>
                              <m:func>
                                <m:funcPr>
                                  <m:ctrlPr>
                                    <a:rPr lang="en-US" sz="2400" i="1"/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400"/>
                                    <m:t>sin</m:t>
                                  </m:r>
                                </m:fName>
                                <m:e>
                                  <m:r>
                                    <a:rPr lang="en-US" sz="2400" i="1"/>
                                    <m:t>𝑄</m:t>
                                  </m:r>
                                </m:e>
                              </m:func>
                              <m:r>
                                <a:rPr lang="en-US" sz="2400" i="1"/>
                                <m:t>)</m:t>
                              </m:r>
                            </m:e>
                            <m:sup>
                              <m:r>
                                <a:rPr lang="en-US" sz="2400" i="1"/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/>
                            <m:t>𝑚</m:t>
                          </m:r>
                          <m:r>
                            <a:rPr lang="en-US" sz="2400" i="1">
                              <a:ea typeface="Cambria Math"/>
                            </a:rPr>
                            <m:t>𝜔</m:t>
                          </m:r>
                        </m:den>
                      </m:f>
                    </m:oMath>
                  </m:oMathPara>
                </a14:m>
                <a:endParaRPr lang="en-US" sz="2400" dirty="0" smtClean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ea typeface="Cambria Math"/>
                            </a:rPr>
                            <m:t>𝑝</m:t>
                          </m:r>
                        </m:e>
                        <m:sup>
                          <m:r>
                            <a:rPr lang="en-US" sz="2400" i="1"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ea typeface="Cambria Math"/>
                        </a:rPr>
                        <m:t>=2</m:t>
                      </m:r>
                      <m:r>
                        <a:rPr lang="en-US" sz="2400" b="0" i="1" smtClean="0">
                          <a:ea typeface="Cambria Math"/>
                        </a:rPr>
                        <m:t>𝑃𝑚</m:t>
                      </m:r>
                      <m:r>
                        <a:rPr lang="en-US" sz="2400" b="0" i="1" smtClean="0">
                          <a:ea typeface="Cambria Math"/>
                        </a:rPr>
                        <m:t>𝜔</m:t>
                      </m:r>
                      <m:sSup>
                        <m:sSupPr>
                          <m:ctrlPr>
                            <a:rPr lang="en-US" sz="2400" b="0" i="1" smtClean="0"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ea typeface="Cambria Math"/>
                            </a:rPr>
                            <m:t>(</m:t>
                          </m:r>
                          <m:func>
                            <m:funcPr>
                              <m:ctrlPr>
                                <a:rPr lang="en-US" sz="2400" i="1"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>
                                  <a:ea typeface="Cambria Math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sz="2400" i="1">
                                  <a:ea typeface="Cambria Math"/>
                                </a:rPr>
                                <m:t>𝑄</m:t>
                              </m:r>
                            </m:e>
                          </m:func>
                          <m:r>
                            <a:rPr lang="en-US" sz="2400" i="1">
                              <a:ea typeface="Cambria Math"/>
                            </a:rPr>
                            <m:t>)</m:t>
                          </m:r>
                        </m:e>
                        <m:sup>
                          <m:r>
                            <a:rPr lang="en-US" sz="2400" b="0" i="1" smtClean="0">
                              <a:ea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 smtClean="0"/>
                  <a:t>And the new Hamiltonian becomes:</a:t>
                </a: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/>
                        <m:t>𝐾</m:t>
                      </m:r>
                      <m:r>
                        <a:rPr lang="en-US" sz="2400" i="1"/>
                        <m:t>=</m:t>
                      </m:r>
                      <m:r>
                        <a:rPr lang="en-US" sz="2400" i="1"/>
                        <m:t>𝐻</m:t>
                      </m:r>
                      <m:r>
                        <a:rPr lang="en-US" sz="2400" i="1"/>
                        <m:t>=</m:t>
                      </m:r>
                      <m:f>
                        <m:fPr>
                          <m:ctrlPr>
                            <a:rPr lang="en-US" sz="2400" i="1"/>
                          </m:ctrlPr>
                        </m:fPr>
                        <m:num>
                          <m:r>
                            <a:rPr lang="en-US" sz="2400" i="1"/>
                            <m:t>1</m:t>
                          </m:r>
                        </m:num>
                        <m:den>
                          <m:r>
                            <a:rPr lang="en-US" sz="2400" i="1"/>
                            <m:t>2</m:t>
                          </m:r>
                          <m:r>
                            <a:rPr lang="en-US" sz="2400" i="1"/>
                            <m:t>𝑚</m:t>
                          </m:r>
                        </m:den>
                      </m:f>
                      <m:d>
                        <m:dPr>
                          <m:ctrlPr>
                            <a:rPr lang="en-US" sz="2400" i="1"/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i="1"/>
                              </m:ctrlPr>
                            </m:sSupPr>
                            <m:e>
                              <m:r>
                                <a:rPr lang="en-US" sz="2400" i="1"/>
                                <m:t>𝑝</m:t>
                              </m:r>
                            </m:e>
                            <m:sup>
                              <m:r>
                                <a:rPr lang="en-US" sz="2400" i="1"/>
                                <m:t>2</m:t>
                              </m:r>
                            </m:sup>
                          </m:sSup>
                          <m:r>
                            <a:rPr lang="en-US" sz="2400" i="1"/>
                            <m:t>+</m:t>
                          </m:r>
                          <m:sSup>
                            <m:sSupPr>
                              <m:ctrlPr>
                                <a:rPr lang="en-US" sz="2400" i="1"/>
                              </m:ctrlPr>
                            </m:sSupPr>
                            <m:e>
                              <m:r>
                                <a:rPr lang="en-US" sz="2400" i="1"/>
                                <m:t>𝑚</m:t>
                              </m:r>
                            </m:e>
                            <m:sup>
                              <m:r>
                                <a:rPr lang="en-US" sz="2400" i="1"/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400" i="1"/>
                              </m:ctrlPr>
                            </m:sSupPr>
                            <m:e>
                              <m:r>
                                <a:rPr lang="en-US" sz="2400" i="1"/>
                                <m:t>𝜔</m:t>
                              </m:r>
                            </m:e>
                            <m:sup>
                              <m:r>
                                <a:rPr lang="en-US" sz="2400" i="1"/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400" i="1"/>
                              </m:ctrlPr>
                            </m:sSupPr>
                            <m:e>
                              <m:r>
                                <a:rPr lang="en-US" sz="2400" i="1"/>
                                <m:t>𝑞</m:t>
                              </m:r>
                            </m:e>
                            <m:sup>
                              <m:r>
                                <a:rPr lang="en-US" sz="2400" i="1"/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sz="2400" b="0" i="1" smtClean="0"/>
                        <m:t>=</m:t>
                      </m:r>
                      <m:r>
                        <a:rPr lang="en-US" sz="2400" b="0" i="1" smtClean="0">
                          <a:ea typeface="Cambria Math"/>
                        </a:rPr>
                        <m:t>𝜔</m:t>
                      </m:r>
                      <m:r>
                        <a:rPr lang="en-US" sz="2400" b="0" i="1" smtClean="0">
                          <a:ea typeface="Cambria Math"/>
                        </a:rPr>
                        <m:t>𝑃</m:t>
                      </m:r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/>
                  <a:t>w</a:t>
                </a:r>
                <a:r>
                  <a:rPr lang="en-US" sz="2400" dirty="0" smtClean="0"/>
                  <a:t>here </a:t>
                </a:r>
                <a14:m>
                  <m:oMath xmlns:m="http://schemas.openxmlformats.org/officeDocument/2006/math">
                    <m:r>
                      <a:rPr lang="en-US" sz="2400" i="1"/>
                      <m:t>𝑄</m:t>
                    </m:r>
                  </m:oMath>
                </a14:m>
                <a:r>
                  <a:rPr lang="en-US" sz="2400" dirty="0" smtClean="0"/>
                  <a:t> is cyclic which means that </a:t>
                </a:r>
                <a14:m>
                  <m:oMath xmlns:m="http://schemas.openxmlformats.org/officeDocument/2006/math">
                    <m:r>
                      <a:rPr lang="en-US" sz="2400" b="0" i="1" smtClean="0"/>
                      <m:t>𝑃</m:t>
                    </m:r>
                    <m:r>
                      <a:rPr lang="en-US" sz="2400" b="0" i="1" smtClean="0"/>
                      <m:t>=</m:t>
                    </m:r>
                    <m:r>
                      <a:rPr lang="en-US" sz="2400" b="0" i="1" smtClean="0"/>
                      <m:t>𝑐𝑜𝑛𝑠𝑡𝑎𝑛𝑡</m:t>
                    </m:r>
                    <m:r>
                      <a:rPr lang="en-US" sz="2400" b="0" i="1" smtClean="0"/>
                      <m:t>.</m:t>
                    </m:r>
                  </m:oMath>
                </a14:m>
                <a:r>
                  <a:rPr lang="en-US" sz="2400" dirty="0" smtClean="0"/>
                  <a:t> </a:t>
                </a:r>
                <a:endParaRPr lang="en-US" sz="2400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00" y="1274135"/>
                <a:ext cx="7239000" cy="3374065"/>
              </a:xfrm>
              <a:prstGeom prst="rect">
                <a:avLst/>
              </a:prstGeom>
              <a:blipFill rotWithShape="1">
                <a:blip r:embed="rId2"/>
                <a:stretch>
                  <a:fillRect l="-1263" t="-1444" b="-55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398094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1066800" y="1295400"/>
                <a:ext cx="7162800" cy="375102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Hamilton’s equations give: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𝑃</m:t>
                          </m:r>
                        </m:e>
                      </m:acc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𝐻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𝑄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=0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⟹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𝑃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h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𝜔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𝑄</m:t>
                          </m:r>
                        </m:e>
                      </m:acc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𝐻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𝑃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𝜔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⟹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𝑄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𝜔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𝑡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𝛿</m:t>
                      </m:r>
                    </m:oMath>
                  </m:oMathPara>
                </a14:m>
                <a:endParaRPr lang="en-US" sz="2400" dirty="0">
                  <a:ea typeface="Cambria Math"/>
                </a:endParaRPr>
              </a:p>
              <a:p>
                <a:r>
                  <a:rPr lang="en-US" sz="2400" dirty="0"/>
                  <a:t>Where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𝛿</m:t>
                    </m:r>
                  </m:oMath>
                </a14:m>
                <a:r>
                  <a:rPr lang="en-US" sz="2400" dirty="0"/>
                  <a:t> is the constant of integration.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𝑞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h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𝑚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𝜔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rad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𝜔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𝑡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r>
                            <a:rPr lang="en-US" sz="2400" i="1">
                              <a:latin typeface="Cambria Math"/>
                            </a:rPr>
                            <m:t>)</m:t>
                          </m:r>
                        </m:e>
                      </m:func>
                      <m:r>
                        <a:rPr lang="en-US" sz="2400" i="1">
                          <a:latin typeface="Cambria Math"/>
                        </a:rPr>
                        <m:t>,</m:t>
                      </m:r>
                      <m:r>
                        <a:rPr lang="en-US" sz="2400" i="1">
                          <a:latin typeface="Cambria Math"/>
                        </a:rPr>
                        <m:t>𝑝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  <m:r>
                            <a:rPr lang="en-US" sz="2400" i="1">
                              <a:latin typeface="Cambria Math"/>
                            </a:rPr>
                            <m:t>𝑚h</m:t>
                          </m:r>
                        </m:e>
                      </m:rad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𝜔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𝑡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r>
                            <a:rPr lang="en-US" sz="2400" i="1">
                              <a:latin typeface="Cambria Math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Where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h</m:t>
                    </m:r>
                  </m:oMath>
                </a14:m>
                <a:r>
                  <a:rPr lang="en-US" sz="2400" dirty="0"/>
                  <a:t> is the numerical value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𝐻</m:t>
                    </m:r>
                  </m:oMath>
                </a14:m>
                <a:r>
                  <a:rPr lang="en-US" sz="2400" dirty="0"/>
                  <a:t> which is constant.</a:t>
                </a:r>
                <a:endParaRPr lang="en-US" sz="24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00" y="1295400"/>
                <a:ext cx="7162800" cy="3751027"/>
              </a:xfrm>
              <a:prstGeom prst="rect">
                <a:avLst/>
              </a:prstGeom>
              <a:blipFill rotWithShape="1">
                <a:blip r:embed="rId2"/>
                <a:stretch>
                  <a:fillRect l="-1277" t="-1301" b="-26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665675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Cyclic Coordinates in Hamiltonian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295400" y="1609335"/>
                <a:ext cx="7010400" cy="441492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Consider the situation in which we have a time independent Hamiltonian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</a:rPr>
                      <m:t>𝐻</m:t>
                    </m:r>
                  </m:oMath>
                </a14:m>
                <a:r>
                  <a:rPr lang="en-US" sz="2400" dirty="0"/>
                  <a:t> when also all coordinates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 are cyclic: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𝐻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𝐻</m:t>
                      </m:r>
                      <m:r>
                        <a:rPr lang="en-US" sz="2400" i="1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,…,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Then we have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𝐻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0</m:t>
                      </m:r>
                      <m:r>
                        <a:rPr lang="en-US" sz="2400" i="1">
                          <a:latin typeface="Cambria Math"/>
                        </a:rPr>
                        <m:t>⇒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𝛼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(</m:t>
                      </m:r>
                      <m:r>
                        <a:rPr lang="en-US" sz="2400" i="1">
                          <a:latin typeface="Cambria Math"/>
                        </a:rPr>
                        <m:t>𝑐𝑜𝑛𝑠𝑡𝑎𝑛𝑡</m:t>
                      </m:r>
                      <m:r>
                        <a:rPr lang="en-US" sz="24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𝐻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𝛽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𝑐𝑜𝑛𝑠𝑡𝑎𝑛𝑡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⇒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𝛽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𝑡</m:t>
                      </m:r>
                      <m:r>
                        <a:rPr lang="en-US" sz="24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𝛾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(</m:t>
                      </m:r>
                      <m:r>
                        <a:rPr lang="en-US" sz="2400" i="1">
                          <a:latin typeface="Cambria Math"/>
                        </a:rPr>
                        <m:t>𝑐𝑜𝑛𝑠𝑡𝑎𝑛𝑡</m:t>
                      </m:r>
                      <m:r>
                        <a:rPr lang="en-US" sz="24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𝛾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 are constants determined by the initial conditions.</a:t>
                </a: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400" y="1609335"/>
                <a:ext cx="7010400" cy="4414927"/>
              </a:xfrm>
              <a:prstGeom prst="rect">
                <a:avLst/>
              </a:prstGeom>
              <a:blipFill rotWithShape="1">
                <a:blip r:embed="rId2"/>
                <a:stretch>
                  <a:fillRect l="-1391" t="-1105" b="-22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946983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 dirty="0" smtClean="0"/>
              <a:t>Conservation Theorems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38200" y="1447800"/>
                <a:ext cx="7467600" cy="51018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/>
                  <a:t>Using Lagrange Equations</a:t>
                </a:r>
              </a:p>
              <a:p>
                <a:r>
                  <a:rPr lang="en-US" sz="2400" b="1" dirty="0" smtClean="0"/>
                  <a:t>Momentum Conservation:</a:t>
                </a:r>
              </a:p>
              <a:p>
                <a:r>
                  <a:rPr lang="en-US" sz="2400" dirty="0" smtClean="0"/>
                  <a:t>Canonical momentum or conjugate momentum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:</m:t>
                    </m:r>
                  </m:oMath>
                </a14:m>
                <a:endParaRPr lang="en-US" sz="24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𝜕</m:t>
                          </m:r>
                          <m:acc>
                            <m:accPr>
                              <m:chr m:val="̇"/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𝑞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sz="2400" b="0" dirty="0" smtClean="0"/>
              </a:p>
              <a:p>
                <a:r>
                  <a:rPr lang="en-US" sz="2400" dirty="0" smtClean="0"/>
                  <a:t>The generalized momentum conjugate to a cyclic coordinate is conserved.</a:t>
                </a:r>
              </a:p>
              <a:p>
                <a:r>
                  <a:rPr lang="en-US" sz="2400" dirty="0" smtClean="0"/>
                  <a:t>The Lagrange equation of motion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𝑡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 smtClean="0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b="0" i="1" smtClean="0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24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 smtClean="0"/>
                  <a:t>For a cyclic coordinate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 smtClean="0"/>
                  <a:t>, it becomes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𝑡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 smtClean="0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b="0" i="1" smtClean="0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=0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⟹</m:t>
                      </m:r>
                      <m:f>
                        <m:f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40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𝑡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=0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⟹</m:t>
                      </m:r>
                      <m:sSub>
                        <m:sSub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b="0" i="0" smtClean="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/>
                        </a:rPr>
                        <m:t>constant</m:t>
                      </m:r>
                    </m:oMath>
                  </m:oMathPara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447800"/>
                <a:ext cx="7467600" cy="5101846"/>
              </a:xfrm>
              <a:prstGeom prst="rect">
                <a:avLst/>
              </a:prstGeom>
              <a:blipFill rotWithShape="1">
                <a:blip r:embed="rId2"/>
                <a:stretch>
                  <a:fillRect l="-1306" t="-9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404064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685800" y="170155"/>
                <a:ext cx="8001000" cy="62726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 smtClean="0"/>
                  <a:t>Energy Conservation:</a:t>
                </a:r>
              </a:p>
              <a:p>
                <a:r>
                  <a:rPr lang="en-US" sz="2400" dirty="0" smtClean="0"/>
                  <a:t>The total time derivative of </a:t>
                </a:r>
                <a:r>
                  <a:rPr lang="en-US" sz="2400" dirty="0" err="1" smtClean="0"/>
                  <a:t>Lagrangian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𝐿</m:t>
                    </m:r>
                  </m:oMath>
                </a14:m>
                <a:r>
                  <a:rPr lang="en-US" sz="2400" dirty="0" smtClean="0"/>
                  <a:t> is: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𝐿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𝒒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acc>
                                <m:accPr>
                                  <m:chr m:val="̇"/>
                                  <m:ctrlPr>
                                    <a:rPr lang="en-US" sz="2400" i="1" smtClean="0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1" i="1" smtClean="0">
                                      <a:latin typeface="Cambria Math"/>
                                    </a:rPr>
                                    <m:t>𝒒</m:t>
                                  </m:r>
                                </m:e>
                              </m:acc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f>
                            <m:fPr>
                              <m:ctrlPr>
                                <a:rPr lang="en-US" sz="240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 smtClean="0">
                                  <a:latin typeface="Cambria Math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 smtClean="0">
                                  <a:latin typeface="Cambria Math"/>
                                </a:rPr>
                                <m:t>𝑑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𝑡</m:t>
                              </m:r>
                            </m:den>
                          </m:f>
                        </m:e>
                      </m:nary>
                      <m:r>
                        <a:rPr lang="en-US" sz="2400" i="1">
                          <a:latin typeface="Cambria Math"/>
                        </a:rPr>
                        <m:t>+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f>
                            <m:fPr>
                              <m:ctrlPr>
                                <a:rPr lang="en-US" sz="240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 smtClean="0">
                                  <a:latin typeface="Cambria Math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 smtClean="0">
                                  <a:latin typeface="Cambria Math"/>
                                </a:rPr>
                                <m:t>𝑑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𝑡</m:t>
                              </m:r>
                            </m:den>
                          </m:f>
                        </m:e>
                      </m:nary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 smtClean="0"/>
                  <a:t>So equation becomes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𝐿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𝒒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acc>
                                <m:accPr>
                                  <m:chr m:val="̇"/>
                                  <m:ctrlPr>
                                    <a:rPr lang="en-US" sz="2400" i="1" smtClean="0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1" i="1" smtClean="0">
                                      <a:latin typeface="Cambria Math"/>
                                    </a:rPr>
                                    <m:t>𝒒</m:t>
                                  </m:r>
                                </m:e>
                              </m:acc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/>
                        </a:rPr>
                        <m:t>+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f>
                            <m:fPr>
                              <m:ctrlPr>
                                <a:rPr lang="en-US" sz="240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 smtClean="0">
                                  <a:latin typeface="Cambria Math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 smtClean="0">
                                  <a:latin typeface="Cambria Math"/>
                                </a:rPr>
                                <m:t>𝑑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𝑡</m:t>
                              </m:r>
                            </m:den>
                          </m:f>
                        </m:e>
                      </m:nary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24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𝐿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𝒒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acc>
                                <m:accPr>
                                  <m:chr m:val="̇"/>
                                  <m:ctrlPr>
                                    <a:rPr lang="en-US" sz="2400" i="1" smtClean="0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1" i="1" smtClean="0">
                                      <a:latin typeface="Cambria Math"/>
                                    </a:rPr>
                                    <m:t>𝒒</m:t>
                                  </m:r>
                                </m:e>
                              </m:acc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sz="240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 smtClean="0">
                                  <a:latin typeface="Cambria Math"/>
                                </a:rPr>
                                <m:t>𝑑</m:t>
                              </m:r>
                            </m:num>
                            <m:den>
                              <m:r>
                                <a:rPr lang="en-US" sz="2400" i="1" smtClean="0">
                                  <a:latin typeface="Cambria Math"/>
                                </a:rPr>
                                <m:t>𝑑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𝑡</m:t>
                              </m:r>
                            </m:den>
                          </m:f>
                          <m:d>
                            <m:d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en-US" sz="240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𝐿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en-US" sz="2400" i="1">
                                              <a:latin typeface="Cambria Math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nary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24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/>
                        </a:rPr>
                        <m:t>0</m:t>
                      </m:r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 smtClean="0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sz="2400" i="1" smtClean="0">
                              <a:latin typeface="Cambria Math"/>
                            </a:rPr>
                            <m:t>𝑑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𝑡</m:t>
                          </m:r>
                        </m:den>
                      </m:f>
                      <m:d>
                        <m:d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limLoc m:val="undOvr"/>
                              <m:supHide m:val="on"/>
                              <m:ctrlPr>
                                <a:rPr lang="en-US" sz="2400" i="1" smtClean="0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en-US" sz="240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𝐿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en-US" sz="2400" i="1">
                                              <a:latin typeface="Cambria Math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nary>
                          <m:r>
                            <a:rPr lang="en-US" sz="2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𝐿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 smtClean="0"/>
                  <a:t>If the </a:t>
                </a:r>
                <a:r>
                  <a:rPr lang="en-US" sz="2400" dirty="0" err="1" smtClean="0"/>
                  <a:t>Lagrangian</a:t>
                </a:r>
                <a:r>
                  <a:rPr lang="en-US" sz="2400" dirty="0" smtClean="0"/>
                  <a:t> is not an explicit function of time, the energy function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h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1" i="1">
                            <a:latin typeface="Cambria Math"/>
                          </a:rPr>
                          <m:t>𝒒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acc>
                          <m:accPr>
                            <m:chr m:val="̇"/>
                            <m:ctrlPr>
                              <a:rPr lang="en-US" sz="2400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400" b="1" i="1" smtClean="0">
                                <a:latin typeface="Cambria Math"/>
                              </a:rPr>
                              <m:t>𝒒</m:t>
                            </m:r>
                          </m:e>
                        </m:acc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r>
                          <a:rPr lang="en-US" sz="2400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:</m:t>
                    </m:r>
                  </m:oMath>
                </a14:m>
                <a:endParaRPr lang="en-US" sz="2400" dirty="0" smtClean="0"/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h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1" i="1">
                            <a:latin typeface="Cambria Math"/>
                          </a:rPr>
                          <m:t>𝒒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acc>
                          <m:accPr>
                            <m:chr m:val="̇"/>
                            <m:ctrlPr>
                              <a:rPr lang="en-US" sz="2400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400" b="1" i="1" smtClean="0">
                                <a:latin typeface="Cambria Math"/>
                              </a:rPr>
                              <m:t>𝒒</m:t>
                            </m:r>
                          </m:e>
                        </m:acc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r>
                          <a:rPr lang="en-US" sz="2400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limLoc m:val="undOvr"/>
                        <m:supHide m:val="on"/>
                        <m:ctrlPr>
                          <a:rPr lang="en-US" sz="2400" i="1" smtClean="0">
                            <a:latin typeface="Cambria Math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2400" i="1" smtClean="0">
                                <a:latin typeface="Cambria Math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𝑞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f>
                          <m:fPr>
                            <m:ctrlPr>
                              <a:rPr lang="en-US" sz="240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/>
                              </a:rPr>
                              <m:t>𝜕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𝐿</m:t>
                            </m:r>
                          </m:num>
                          <m:den>
                            <m:r>
                              <a:rPr lang="en-US" sz="2400" i="1">
                                <a:latin typeface="Cambria Math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lang="en-US" sz="240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̇"/>
                                    <m:ctrlPr>
                                      <a:rPr lang="en-US" sz="2400" i="1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400" i="1">
                                        <a:latin typeface="Cambria Math"/>
                                      </a:rPr>
                                      <m:t>𝑞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sz="2400" i="1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</m:den>
                        </m:f>
                      </m:e>
                    </m:nary>
                    <m:r>
                      <a:rPr lang="en-US" sz="2400" b="0" i="1" smtClean="0">
                        <a:latin typeface="Cambria Math"/>
                      </a:rPr>
                      <m:t>−</m:t>
                    </m:r>
                    <m:r>
                      <a:rPr lang="en-US" sz="2400" b="0" i="1" smtClean="0">
                        <a:latin typeface="Cambria Math"/>
                      </a:rPr>
                      <m:t>𝐿</m:t>
                    </m:r>
                  </m:oMath>
                </a14:m>
                <a:r>
                  <a:rPr lang="en-US" sz="2400" dirty="0" smtClean="0"/>
                  <a:t> is conserved.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170155"/>
                <a:ext cx="8001000" cy="6272615"/>
              </a:xfrm>
              <a:prstGeom prst="rect">
                <a:avLst/>
              </a:prstGeom>
              <a:blipFill rotWithShape="1">
                <a:blip r:embed="rId2"/>
                <a:stretch>
                  <a:fillRect l="-1220" t="-777" r="-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015940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685800" y="990600"/>
                <a:ext cx="7620000" cy="43440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 smtClean="0"/>
                  <a:t>Using Hamilton’s Equations</a:t>
                </a:r>
              </a:p>
              <a:p>
                <a:r>
                  <a:rPr lang="en-US" sz="2400" b="1" dirty="0" smtClean="0"/>
                  <a:t>Momentum Conservation:</a:t>
                </a:r>
              </a:p>
              <a:p>
                <a:r>
                  <a:rPr lang="en-US" sz="2400" dirty="0" smtClean="0"/>
                  <a:t>For Hamilton’s equations, we have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 smtClean="0">
                                  <a:latin typeface="Cambria Math"/>
                                </a:rPr>
                                <m:t>𝑝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𝐻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, </m:t>
                      </m:r>
                      <m:r>
                        <a:rPr lang="en-US" sz="2400" b="0" i="1" smtClean="0">
                          <a:latin typeface="Cambria Math"/>
                        </a:rPr>
                        <m:t>𝑖</m:t>
                      </m:r>
                      <m:r>
                        <a:rPr lang="en-US" sz="2400" b="0" i="1" smtClean="0">
                          <a:latin typeface="Cambria Math"/>
                        </a:rPr>
                        <m:t>=1,2,…,</m:t>
                      </m:r>
                      <m:r>
                        <a:rPr lang="en-US" sz="2400" b="0" i="1" smtClean="0">
                          <a:latin typeface="Cambria Math"/>
                        </a:rPr>
                        <m:t>𝑛</m:t>
                      </m:r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 smtClean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 smtClean="0"/>
                  <a:t> is a cyclic coordinates, i.e., it does not appear explicitly in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𝐻</m:t>
                    </m:r>
                  </m:oMath>
                </a14:m>
                <a:r>
                  <a:rPr lang="en-US" sz="2400" dirty="0" smtClean="0"/>
                  <a:t> we have: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 smtClean="0">
                                  <a:latin typeface="Cambria Math"/>
                                </a:rPr>
                                <m:t>𝑝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𝐻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=0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⟹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𝑐𝑜𝑛𝑠𝑡𝑎𝑛𝑡</m:t>
                      </m:r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 smtClean="0"/>
                  <a:t>Thus if a generalized coordinate is cyclic, the conjugate momentum is conserved.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990600"/>
                <a:ext cx="7620000" cy="4344074"/>
              </a:xfrm>
              <a:prstGeom prst="rect">
                <a:avLst/>
              </a:prstGeom>
              <a:blipFill rotWithShape="1">
                <a:blip r:embed="rId2"/>
                <a:stretch>
                  <a:fillRect l="-1280" t="-1124" r="-80" b="-22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96100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838200" y="1066800"/>
                <a:ext cx="7620000" cy="47209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 smtClean="0"/>
                  <a:t>Energy Conservation:</a:t>
                </a:r>
              </a:p>
              <a:p>
                <a:r>
                  <a:rPr lang="en-US" sz="2400" dirty="0" smtClean="0"/>
                  <a:t>The total time derivative of the Hamiltonian is: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𝐻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𝐻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/>
                        </a:rPr>
                        <m:t>+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𝐻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𝑝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𝐻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 smtClean="0"/>
                  <a:t>Since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𝐻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𝐻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 smtClean="0"/>
                  <a:t>Therefore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𝐻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𝐻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 smtClean="0"/>
                  <a:t>If the Hamiltonian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𝐻</m:t>
                    </m:r>
                  </m:oMath>
                </a14:m>
                <a:r>
                  <a:rPr lang="en-US" sz="2400" dirty="0" smtClean="0"/>
                  <a:t> is not an explicit function of time, then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𝐻</m:t>
                    </m:r>
                  </m:oMath>
                </a14:m>
                <a:r>
                  <a:rPr lang="en-US" sz="2400" dirty="0" smtClean="0"/>
                  <a:t> is constant in time.</a:t>
                </a:r>
                <a:endParaRPr lang="en-US" sz="24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066800"/>
                <a:ext cx="7620000" cy="4720972"/>
              </a:xfrm>
              <a:prstGeom prst="rect">
                <a:avLst/>
              </a:prstGeom>
              <a:blipFill rotWithShape="1">
                <a:blip r:embed="rId2"/>
                <a:stretch>
                  <a:fillRect l="-1280" t="-1034" r="-1280" b="-20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095445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2773377"/>
            <a:ext cx="66967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The End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4250173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382</TotalTime>
  <Words>1274</Words>
  <Application>Microsoft Office PowerPoint</Application>
  <PresentationFormat>On-screen Show (4:3)</PresentationFormat>
  <Paragraphs>105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Revision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Cyclic Coordinates in Hamiltonian</vt:lpstr>
      <vt:lpstr>Conservation Theorems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UMBER</dc:creator>
  <cp:lastModifiedBy>UMBER</cp:lastModifiedBy>
  <cp:revision>29</cp:revision>
  <dcterms:created xsi:type="dcterms:W3CDTF">2013-01-06T14:21:24Z</dcterms:created>
  <dcterms:modified xsi:type="dcterms:W3CDTF">2013-01-07T03:49:31Z</dcterms:modified>
</cp:coreProperties>
</file>