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94" r:id="rId3"/>
    <p:sldId id="295" r:id="rId4"/>
    <p:sldId id="296" r:id="rId5"/>
    <p:sldId id="297" r:id="rId6"/>
    <p:sldId id="306" r:id="rId7"/>
    <p:sldId id="298" r:id="rId8"/>
    <p:sldId id="299" r:id="rId9"/>
    <p:sldId id="305" r:id="rId10"/>
    <p:sldId id="300" r:id="rId11"/>
    <p:sldId id="304" r:id="rId12"/>
    <p:sldId id="303" r:id="rId13"/>
    <p:sldId id="301" r:id="rId14"/>
    <p:sldId id="30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/>
          </a:p>
          <a:p>
            <a:r>
              <a:rPr lang="en-US" sz="2400" dirty="0" smtClean="0"/>
              <a:t>Some Applications of </a:t>
            </a:r>
            <a:r>
              <a:rPr lang="en-US" sz="2400" dirty="0" err="1" smtClean="0"/>
              <a:t>Lagrangian</a:t>
            </a:r>
            <a:r>
              <a:rPr lang="en-US" sz="2400" dirty="0" smtClean="0"/>
              <a:t> and Hamiltonian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00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Function Approach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90600" y="1676400"/>
                <a:ext cx="7391400" cy="461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To </a:t>
                </a:r>
                <a:r>
                  <a:rPr lang="en-US" sz="2400" i="1" dirty="0"/>
                  <a:t>guarantee</a:t>
                </a:r>
                <a:r>
                  <a:rPr lang="en-US" sz="2400" dirty="0"/>
                  <a:t> a valid transformation between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</a:rPr>
                      <m:t>𝒒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b="1" i="1">
                        <a:latin typeface="Cambria Math"/>
                      </a:rPr>
                      <m:t>𝒑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𝐻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</a:rPr>
                      <m:t>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b="1" i="1">
                        <a:latin typeface="Cambria Math"/>
                      </a:rPr>
                      <m:t>𝑷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we may resort to an indirect </a:t>
                </a:r>
                <a:r>
                  <a:rPr lang="en-US" sz="2400" b="1" dirty="0"/>
                  <a:t>generating function</a:t>
                </a:r>
                <a:r>
                  <a:rPr lang="en-US" sz="2400" dirty="0"/>
                  <a:t> approach. Both sets of variables must obey Hamilton's principle. That is the action Integral over the </a:t>
                </a:r>
                <a:r>
                  <a:rPr lang="en-US" sz="2400" dirty="0" err="1"/>
                  <a:t>Lagrangian</a:t>
                </a:r>
                <a:endParaRPr lang="en-US" sz="2400" i="1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𝑞𝑝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𝐻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400" dirty="0"/>
                  <a:t> 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and </a:t>
                </a:r>
                <a:endParaRPr lang="en-US" sz="2400" i="1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ℒ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𝑄𝑃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𝑄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400" dirty="0"/>
                  <a:t>  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respectively</a:t>
                </a:r>
                <a:r>
                  <a:rPr lang="en-US" sz="2400" dirty="0"/>
                  <a:t>, obtained by the Hamiltonian via ("inverse") Legendre transformation, both must be </a:t>
                </a:r>
                <a:r>
                  <a:rPr lang="en-US" sz="2400" dirty="0" smtClean="0"/>
                  <a:t>stationary.</a:t>
                </a:r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76400"/>
                <a:ext cx="7391400" cy="4614853"/>
              </a:xfrm>
              <a:prstGeom prst="rect">
                <a:avLst/>
              </a:prstGeom>
              <a:blipFill rotWithShape="1">
                <a:blip r:embed="rId2"/>
                <a:stretch>
                  <a:fillRect l="-1320" t="-1057" r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63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14400" y="811913"/>
                <a:ext cx="7543800" cy="5055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/>
                  <a:t>So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𝛿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𝛿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𝐾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𝑄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𝑃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To satisfy both </a:t>
                </a:r>
                <a:r>
                  <a:rPr lang="en-US" sz="2400" dirty="0" err="1"/>
                  <a:t>variational</a:t>
                </a:r>
                <a:r>
                  <a:rPr lang="en-US" sz="2400" dirty="0"/>
                  <a:t> integrals, we must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𝜆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𝑑𝐹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This equation holds because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 not unique, one can always multiply by a constant   and add a total time derivative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 dirty="0"/>
                  <a:t> and yield the same equations of motion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11913"/>
                <a:ext cx="7543800" cy="5055487"/>
              </a:xfrm>
              <a:prstGeom prst="rect">
                <a:avLst/>
              </a:prstGeom>
              <a:blipFill rotWithShape="1">
                <a:blip r:embed="rId2"/>
                <a:stretch>
                  <a:fillRect l="-1212" t="-964" r="-1131" b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67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14400" y="533400"/>
                <a:ext cx="7620000" cy="6276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/>
                  <a:t>In general, the scaling factor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/>
                  <a:t> is set equal to one; canonical transformations for which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≠1</m:t>
                    </m:r>
                  </m:oMath>
                </a14:m>
                <a:r>
                  <a:rPr lang="en-US" sz="2400" dirty="0"/>
                  <a:t> are called </a:t>
                </a:r>
                <a:r>
                  <a:rPr lang="en-US" sz="2400" b="1" dirty="0"/>
                  <a:t>extended canonical transformations</a:t>
                </a:r>
                <a:r>
                  <a:rPr lang="en-US" sz="2400" dirty="0"/>
                  <a:t>.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 dirty="0"/>
                  <a:t> is kept, otherwise the problem would be rendered trivial and there would be not much freedom for the new canonical variables to differ from the old ones.</a:t>
                </a:r>
              </a:p>
              <a:p>
                <a:pPr algn="just"/>
                <a:r>
                  <a:rPr lang="en-US" sz="2400" dirty="0"/>
                  <a:t>Here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 is a generating function of one old canonical coordinates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𝑜𝑟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one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𝑜𝑟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(possibly) the time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. Thus, there are four basic types of generating functions, depending on the choice of variables. As will be shown below, the generating function will define a transformation from old to new canonical coordinates, and any such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is guaranteed to be canonical.</a:t>
                </a: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33400"/>
                <a:ext cx="7620000" cy="6276911"/>
              </a:xfrm>
              <a:prstGeom prst="rect">
                <a:avLst/>
              </a:prstGeom>
              <a:blipFill rotWithShape="1">
                <a:blip r:embed="rId2"/>
                <a:stretch>
                  <a:fillRect l="-1200" t="-777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1150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800024"/>
                <a:ext cx="7315200" cy="5372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Type 1 generating </a:t>
                </a:r>
                <a:r>
                  <a:rPr lang="en-US" sz="2400" b="1" dirty="0" smtClean="0"/>
                  <a:t>function</a:t>
                </a:r>
              </a:p>
              <a:p>
                <a:endParaRPr lang="en-US" sz="2400" b="1" dirty="0"/>
              </a:p>
              <a:p>
                <a:r>
                  <a:rPr lang="en-US" sz="2400" dirty="0"/>
                  <a:t>The type 1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 and new generalized coordinates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00024"/>
                <a:ext cx="7315200" cy="5372176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7561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438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952863"/>
                <a:ext cx="7315200" cy="4762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Since the new and old coordinates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 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coordinates.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952863"/>
                <a:ext cx="7315200" cy="4762137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023" r="-1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527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1301884"/>
                <a:ext cx="7543800" cy="3879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yields analogous formulae for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in terms of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We 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01884"/>
                <a:ext cx="7543800" cy="3879716"/>
              </a:xfrm>
              <a:prstGeom prst="rect">
                <a:avLst/>
              </a:prstGeom>
              <a:blipFill rotWithShape="1">
                <a:blip r:embed="rId2"/>
                <a:stretch>
                  <a:fillRect l="-1293" t="-1258" r="-1213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191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0" y="826596"/>
                <a:ext cx="7696200" cy="5040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In practice, this procedure is easier than it sounds, because the generating function is usually simple. For example, let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This results in swapping the generalized coordinates for the momenta and vice versa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826596"/>
                <a:ext cx="7696200" cy="5040804"/>
              </a:xfrm>
              <a:prstGeom prst="rect">
                <a:avLst/>
              </a:prstGeom>
              <a:blipFill rotWithShape="1">
                <a:blip r:embed="rId2"/>
                <a:stretch>
                  <a:fillRect l="-1188" t="-967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93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0" y="1143673"/>
                <a:ext cx="7467600" cy="43427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Type 2 generating </a:t>
                </a:r>
                <a:r>
                  <a:rPr lang="en-US" sz="2400" b="1" dirty="0" smtClean="0"/>
                  <a:t>function</a:t>
                </a:r>
              </a:p>
              <a:p>
                <a:pPr algn="just"/>
                <a:endParaRPr lang="en-US" sz="2400" b="1" dirty="0"/>
              </a:p>
              <a:p>
                <a:pPr algn="just"/>
                <a:r>
                  <a:rPr lang="en-US" sz="2400" dirty="0"/>
                  <a:t>The type 2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 generalized coordinates and the new generalized momenta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the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 terms represent a Legendre transformation to change the right-hand side of the equation below.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143673"/>
                <a:ext cx="7467600" cy="4342727"/>
              </a:xfrm>
              <a:prstGeom prst="rect">
                <a:avLst/>
              </a:prstGeom>
              <a:blipFill rotWithShape="1">
                <a:blip r:embed="rId2"/>
                <a:stretch>
                  <a:fillRect l="-1224" t="-1124" r="-1224" b="-2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2241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219200" y="457200"/>
                <a:ext cx="6934200" cy="61010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old coordinates and new momenta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57200"/>
                <a:ext cx="6934200" cy="6101029"/>
              </a:xfrm>
              <a:prstGeom prst="rect">
                <a:avLst/>
              </a:prstGeom>
              <a:blipFill rotWithShape="1">
                <a:blip r:embed="rId2"/>
                <a:stretch>
                  <a:fillRect l="-1318" t="-799" r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6569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368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528091"/>
                <a:ext cx="7924800" cy="5684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coordinates. 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analogous formulae for the new 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in terms of the old canonical coordinates 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28091"/>
                <a:ext cx="7924800" cy="5684377"/>
              </a:xfrm>
              <a:prstGeom prst="rect">
                <a:avLst/>
              </a:prstGeom>
              <a:blipFill rotWithShape="1">
                <a:blip r:embed="rId2"/>
                <a:stretch>
                  <a:fillRect l="-1231" t="-858" r="-1154" b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92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0" y="378816"/>
                <a:ext cx="7543800" cy="6186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  <a:endParaRPr lang="en-US" sz="2400" dirty="0" smtClean="0"/>
              </a:p>
              <a:p>
                <a:r>
                  <a:rPr lang="en-US" sz="2400" dirty="0"/>
                  <a:t>In practice, this procedure is easier than it sounds, because the generating function is usually simple. For example, let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≡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is a 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functions. This results in a point transformation of the generalized coordinates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78816"/>
                <a:ext cx="7543800" cy="6186052"/>
              </a:xfrm>
              <a:prstGeom prst="rect">
                <a:avLst/>
              </a:prstGeom>
              <a:blipFill rotWithShape="1">
                <a:blip r:embed="rId2"/>
                <a:stretch>
                  <a:fillRect l="-1212" t="-788" r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3169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3499</TotalTime>
  <Words>313</Words>
  <Application>Microsoft Office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Revision</vt:lpstr>
      <vt:lpstr>Generating Function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UMBER</cp:lastModifiedBy>
  <cp:revision>119</cp:revision>
  <dcterms:created xsi:type="dcterms:W3CDTF">2012-12-31T05:54:03Z</dcterms:created>
  <dcterms:modified xsi:type="dcterms:W3CDTF">2013-01-06T14:24:04Z</dcterms:modified>
</cp:coreProperties>
</file>