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9" r:id="rId4"/>
    <p:sldId id="260" r:id="rId5"/>
    <p:sldId id="261" r:id="rId6"/>
    <p:sldId id="262" r:id="rId7"/>
    <p:sldId id="270" r:id="rId8"/>
    <p:sldId id="263" r:id="rId9"/>
    <p:sldId id="264" r:id="rId10"/>
    <p:sldId id="265" r:id="rId11"/>
    <p:sldId id="266" r:id="rId12"/>
    <p:sldId id="271" r:id="rId13"/>
    <p:sldId id="267" r:id="rId14"/>
    <p:sldId id="272" r:id="rId15"/>
    <p:sldId id="268" r:id="rId16"/>
    <p:sldId id="25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3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1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7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7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9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9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1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69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9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9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E580A-309C-4FFF-B0F2-4F9073DA1A2D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F4BC5-CD96-479F-A1AB-892A1116B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2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/>
          </a:p>
          <a:p>
            <a:r>
              <a:rPr lang="en-US" sz="2400" dirty="0" err="1" smtClean="0"/>
              <a:t>Variational</a:t>
            </a:r>
            <a:r>
              <a:rPr lang="en-US" sz="2400" dirty="0" smtClean="0"/>
              <a:t> Principle</a:t>
            </a:r>
          </a:p>
          <a:p>
            <a:endParaRPr lang="en-US" sz="2400" dirty="0"/>
          </a:p>
          <a:p>
            <a:r>
              <a:rPr lang="en-US" sz="2400" dirty="0" smtClean="0"/>
              <a:t>Euler-Lagrange Equation</a:t>
            </a:r>
          </a:p>
          <a:p>
            <a:endParaRPr lang="en-US" sz="2400" dirty="0"/>
          </a:p>
          <a:p>
            <a:r>
              <a:rPr lang="en-US" sz="2400" dirty="0" smtClean="0"/>
              <a:t>Hamilton’s Principle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304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1296044"/>
                <a:ext cx="7315200" cy="47372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Example (Calculus):</a:t>
                </a:r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dirty="0" smtClean="0"/>
                  <a:t>A </a:t>
                </a:r>
                <a:r>
                  <a:rPr lang="en-US" sz="2400" dirty="0"/>
                  <a:t>standard example is finding the real-valued function on the interval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, such that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/>
                  <a:t> and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</m:oMath>
                </a14:m>
                <a:r>
                  <a:rPr lang="en-US" sz="2400" dirty="0"/>
                  <a:t>, the length of whose graph is as short as possible. The length of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 is: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𝑙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′(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 integrand function being </a:t>
                </a:r>
                <a:endParaRPr lang="en-US" sz="24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′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400" dirty="0"/>
                  <a:t> 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evaluated </a:t>
                </a:r>
                <a:r>
                  <a:rPr lang="en-US" sz="2400" dirty="0"/>
                  <a:t>at 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/>
                      </a:rPr>
                      <m:t>=(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296044"/>
                <a:ext cx="7315200" cy="4737259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030" r="-1250" b="-1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Euler-Lagrange Equations (Again)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09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08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38200" y="533400"/>
                <a:ext cx="7696200" cy="6314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The partial derivatives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 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′)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 smtClean="0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</a:t>
                </a:r>
                <a:r>
                  <a:rPr lang="en-US" sz="2400" dirty="0" smtClean="0"/>
                  <a:t>nd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′)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By substituting these into the Euler–Lagrange equation, we obtain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40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sz="240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i="1" smtClean="0">
                              <a:latin typeface="Cambria Math"/>
                            </a:rPr>
                            <m:t>)/</m:t>
                          </m:r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′(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𝑓</m:t>
                      </m:r>
                      <m:r>
                        <a:rPr lang="en-US" sz="2400" i="1" smtClean="0">
                          <a:latin typeface="Cambria Math"/>
                        </a:rPr>
                        <m:t>′(</m:t>
                      </m:r>
                      <m:r>
                        <a:rPr lang="en-US" sz="2400" i="1" smtClean="0">
                          <a:latin typeface="Cambria Math"/>
                        </a:rPr>
                        <m:t>𝑥</m:t>
                      </m:r>
                      <m:r>
                        <a:rPr lang="en-US" sz="2400" i="1" smtClean="0">
                          <a:latin typeface="Cambria Math"/>
                        </a:rPr>
                        <m:t>)/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𝑐𝑜𝑛𝑠𝑡𝑎𝑛𝑡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 smtClean="0">
                          <a:latin typeface="Cambria Math"/>
                        </a:rPr>
                        <m:t>𝑐</m:t>
                      </m:r>
                      <m:r>
                        <a:rPr lang="en-US" sz="2400" b="0" i="1" smtClean="0">
                          <a:latin typeface="Cambria Math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𝑎𝑥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that is, the function must have constant first derivative, and thus its graph is a straight line.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33400"/>
                <a:ext cx="7696200" cy="6314998"/>
              </a:xfrm>
              <a:prstGeom prst="rect">
                <a:avLst/>
              </a:prstGeom>
              <a:blipFill rotWithShape="1">
                <a:blip r:embed="rId2"/>
                <a:stretch>
                  <a:fillRect l="-1268" t="-773" r="-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93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33400" y="304800"/>
                <a:ext cx="7924800" cy="62794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Classical mechanics</a:t>
                </a:r>
              </a:p>
              <a:p>
                <a:r>
                  <a:rPr lang="en-US" sz="2400" b="1" i="1" dirty="0"/>
                  <a:t>Basic method</a:t>
                </a:r>
              </a:p>
              <a:p>
                <a:r>
                  <a:rPr lang="en-US" sz="2400" dirty="0"/>
                  <a:t>To find the equations of motions for a given system, one only has to follow these steps: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From the kinetic energy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𝑇</m:t>
                    </m:r>
                  </m:oMath>
                </a14:m>
                <a:r>
                  <a:rPr lang="en-US" sz="2400" dirty="0"/>
                  <a:t>, and the potential energy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dirty="0"/>
                  <a:t>, compute the 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𝑇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Compute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400" dirty="0"/>
                  <a:t>.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Compute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/>
                  <a:t>  and from it,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/>
                  <a:t> . It is important that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2400" dirty="0"/>
                  <a:t> be treated as a complete variable in its own right, and not as a derivative.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Equate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/>
                  <a:t>. This is the Euler–Lagrange equation.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Solve the differential equation obtained in the preceding step. At this point,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2400" dirty="0"/>
                  <a:t> is treated "normally". Note that the above might be a system of equations and not simply one equation.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04800"/>
                <a:ext cx="7924800" cy="6279411"/>
              </a:xfrm>
              <a:prstGeom prst="rect">
                <a:avLst/>
              </a:prstGeom>
              <a:blipFill rotWithShape="1">
                <a:blip r:embed="rId2"/>
                <a:stretch>
                  <a:fillRect l="-1231" t="-777" r="-692" b="-1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996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09600" y="531647"/>
                <a:ext cx="7772400" cy="60677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i="1" dirty="0"/>
                  <a:t>Particle in a conservative force field</a:t>
                </a:r>
              </a:p>
              <a:p>
                <a:pPr algn="just"/>
                <a:r>
                  <a:rPr lang="en-US" sz="2400" dirty="0"/>
                  <a:t>The motion of a single particle in a conservative force field </a:t>
                </a:r>
                <a:r>
                  <a:rPr lang="en-US" sz="2400" dirty="0" smtClean="0"/>
                  <a:t>(</a:t>
                </a:r>
                <a:r>
                  <a:rPr lang="en-US" sz="2400" dirty="0" smtClean="0"/>
                  <a:t>e.g.,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gravitational force) can be determined by requiring the action to be stationary, by Hamilton's principle. The action for this system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 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/>
                  <a:t> is the position of the particle at time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. The dot above is Newton's notation for the time derivative: thus 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/>
                          </a:rPr>
                          <m:t>𝒙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the particle velocity, 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𝒗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/>
                  <a:t>. In the equation above,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 is the 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𝑈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In this case,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does not vary with its first argument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31647"/>
                <a:ext cx="7772400" cy="6067751"/>
              </a:xfrm>
              <a:prstGeom prst="rect">
                <a:avLst/>
              </a:prstGeom>
              <a:blipFill rotWithShape="1">
                <a:blip r:embed="rId2"/>
                <a:stretch>
                  <a:fillRect l="-1176" t="-803" r="-1176"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88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61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38200" y="762000"/>
                <a:ext cx="7696200" cy="49368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By partial differentiation of the above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, we 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By substituting these into the Euler–Lagrange equation, we obtain a system of second-order differential equations for the coordinates on the particle's trajectory,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which can be solved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given the boundary values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762000"/>
                <a:ext cx="7696200" cy="4936864"/>
              </a:xfrm>
              <a:prstGeom prst="rect">
                <a:avLst/>
              </a:prstGeom>
              <a:blipFill rotWithShape="1">
                <a:blip r:embed="rId2"/>
                <a:stretch>
                  <a:fillRect l="-1268" t="-988"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55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1850453"/>
                <a:ext cx="7848600" cy="41693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The </a:t>
                </a:r>
                <a:r>
                  <a:rPr lang="en-US" sz="2400" dirty="0"/>
                  <a:t>stationary values of the functional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can be obtained from the Euler–Lagrange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−…+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</m:d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under fixed boundary conditions for the function itself as well as for the first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−1</m:t>
                    </m:r>
                  </m:oMath>
                </a14:m>
                <a:r>
                  <a:rPr lang="en-US" sz="2400" dirty="0"/>
                  <a:t> derivatives (i.e. for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𝑖</m:t>
                    </m:r>
                    <m:r>
                      <a:rPr lang="en-US" sz="2400" i="1">
                        <a:latin typeface="Cambria Math"/>
                      </a:rPr>
                      <m:t>=1,2,…,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−1</m:t>
                    </m:r>
                  </m:oMath>
                </a14:m>
                <a:r>
                  <a:rPr lang="en-US" sz="2400" dirty="0"/>
                  <a:t> ). The endpoint values of the highest derivative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/>
                  <a:t> remain flexible.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850453"/>
                <a:ext cx="7848600" cy="4169347"/>
              </a:xfrm>
              <a:prstGeom prst="rect">
                <a:avLst/>
              </a:prstGeom>
              <a:blipFill rotWithShape="1">
                <a:blip r:embed="rId2"/>
                <a:stretch>
                  <a:fillRect l="-1243" t="-1170" r="-1476" b="-2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Single function of single variable with higher derivatives</a:t>
            </a:r>
            <a:br>
              <a:rPr lang="en-US" b="1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2000" y="2057400"/>
                <a:ext cx="7620000" cy="34344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If </a:t>
                </a:r>
                <a:r>
                  <a:rPr lang="en-US" sz="2400" dirty="0"/>
                  <a:t>the problem involves finding several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of a single independent variable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that define an </a:t>
                </a:r>
                <a:r>
                  <a:rPr lang="en-US" sz="2400" dirty="0" err="1"/>
                  <a:t>extremum</a:t>
                </a:r>
                <a:r>
                  <a:rPr lang="en-US" sz="2400" dirty="0"/>
                  <a:t> of the functional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then the corresponding </a:t>
                </a:r>
                <a:r>
                  <a:rPr lang="en-US" sz="2400" dirty="0" smtClean="0"/>
                  <a:t>Euler – Lagrange </a:t>
                </a:r>
                <a:r>
                  <a:rPr lang="en-US" sz="2400" dirty="0"/>
                  <a:t>equations are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2057400"/>
                <a:ext cx="7620000" cy="3434402"/>
              </a:xfrm>
              <a:prstGeom prst="rect">
                <a:avLst/>
              </a:prstGeom>
              <a:blipFill rotWithShape="1">
                <a:blip r:embed="rId2"/>
                <a:stretch>
                  <a:fillRect l="-1200" t="-1421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Several functions of one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3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Single function of several variables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09600" y="1836221"/>
                <a:ext cx="7924800" cy="3802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A multi-dimensional generalization comes from considering a function 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Ω</m:t>
                    </m:r>
                  </m:oMath>
                </a14:m>
                <a:r>
                  <a:rPr lang="en-US" sz="2400" dirty="0"/>
                  <a:t> is some surface,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  <m:r>
                            <a:rPr lang="en-US" sz="2400" b="1" i="1">
                              <a:latin typeface="Cambria Math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is </a:t>
                </a:r>
                <a:r>
                  <a:rPr lang="en-US" sz="2400" dirty="0" err="1"/>
                  <a:t>extremized</a:t>
                </a:r>
                <a:r>
                  <a:rPr lang="en-US" sz="2400" dirty="0"/>
                  <a:t> only if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satisfies the partial differential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=2</m:t>
                    </m:r>
                  </m:oMath>
                </a14:m>
                <a:r>
                  <a:rPr lang="en-US" sz="2400" dirty="0"/>
                  <a:t> and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 is the energy functional, this leads to the soap-film minimal surface problem.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836221"/>
                <a:ext cx="7924800" cy="3802579"/>
              </a:xfrm>
              <a:prstGeom prst="rect">
                <a:avLst/>
              </a:prstGeom>
              <a:blipFill rotWithShape="1">
                <a:blip r:embed="rId2"/>
                <a:stretch>
                  <a:fillRect l="-1154" t="-1282" r="-1154" b="-2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3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122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Several functions of several variables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38200" y="1228430"/>
                <a:ext cx="7620000" cy="5117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If there are several unknown functions to be determined and several variables such that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1,1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2,1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𝒙</m:t>
                          </m:r>
                          <m:r>
                            <a:rPr lang="en-US" sz="2000" b="1" i="1">
                              <a:latin typeface="Cambria Math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/>
              </a:p>
              <a:p>
                <a:pPr algn="just"/>
                <a:r>
                  <a:rPr lang="en-US" sz="2400" dirty="0"/>
                  <a:t>T</a:t>
                </a:r>
                <a:r>
                  <a:rPr lang="en-US" sz="2400" dirty="0" smtClean="0"/>
                  <a:t>he </a:t>
                </a:r>
                <a:r>
                  <a:rPr lang="en-US" sz="2400" dirty="0"/>
                  <a:t>system of Euler–Lagrange equations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…   …    …    …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28430"/>
                <a:ext cx="7620000" cy="5117940"/>
              </a:xfrm>
              <a:prstGeom prst="rect">
                <a:avLst/>
              </a:prstGeom>
              <a:blipFill rotWithShape="1">
                <a:blip r:embed="rId2"/>
                <a:stretch>
                  <a:fillRect l="-1280" t="-954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737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436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09600" y="1663205"/>
                <a:ext cx="8001000" cy="4578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If </a:t>
                </a:r>
                <a:r>
                  <a:rPr lang="en-US" sz="2400" dirty="0"/>
                  <a:t>there is a single unknown function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 to be determined that is dependent on two variables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 and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 and if the functional depends on higher derivatives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 up to </a:t>
                </a:r>
                <a:r>
                  <a:rPr lang="en-US" sz="2400" i="1" dirty="0"/>
                  <a:t>n</a:t>
                </a:r>
                <a:r>
                  <a:rPr lang="en-US" sz="2400" dirty="0"/>
                  <a:t>-</a:t>
                </a:r>
                <a:r>
                  <a:rPr lang="en-US" sz="2400" dirty="0" err="1"/>
                  <a:t>th</a:t>
                </a:r>
                <a:r>
                  <a:rPr lang="en-US" sz="2400" dirty="0"/>
                  <a:t> order 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,22…2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𝒙</m:t>
                          </m:r>
                          <m:r>
                            <a:rPr lang="en-US" sz="2000" b="1" i="1">
                              <a:latin typeface="Cambria Math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,…</m:t>
                      </m:r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then the Euler–Lagrange equation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−…</m:t>
                      </m:r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(−1)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,22…2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663205"/>
                <a:ext cx="8001000" cy="4578433"/>
              </a:xfrm>
              <a:prstGeom prst="rect">
                <a:avLst/>
              </a:prstGeom>
              <a:blipFill rotWithShape="1">
                <a:blip r:embed="rId2"/>
                <a:stretch>
                  <a:fillRect l="-1142" t="-1065" r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Single function of two variables with higher derivatives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4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14484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720</Words>
  <Application>Microsoft Office PowerPoint</Application>
  <PresentationFormat>On-screen Show (4:3)</PresentationFormat>
  <Paragraphs>79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Revision</vt:lpstr>
      <vt:lpstr>Euler-Lagrange Equations (Again)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Single function of single variable with higher derivatives </vt:lpstr>
      <vt:lpstr>Several functions of one variable</vt:lpstr>
      <vt:lpstr>Single function of several variables</vt:lpstr>
      <vt:lpstr>PowerPoint Presentation</vt:lpstr>
      <vt:lpstr>Several functions of several variables</vt:lpstr>
      <vt:lpstr>PowerPoint Presentation</vt:lpstr>
      <vt:lpstr>Single function of two variables with higher derivatives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UMBER</cp:lastModifiedBy>
  <cp:revision>9</cp:revision>
  <dcterms:created xsi:type="dcterms:W3CDTF">2013-01-05T15:58:22Z</dcterms:created>
  <dcterms:modified xsi:type="dcterms:W3CDTF">2013-01-06T04:22:51Z</dcterms:modified>
</cp:coreProperties>
</file>