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3" r:id="rId2"/>
    <p:sldId id="288" r:id="rId3"/>
    <p:sldId id="287" r:id="rId4"/>
    <p:sldId id="316" r:id="rId5"/>
    <p:sldId id="309" r:id="rId6"/>
    <p:sldId id="320" r:id="rId7"/>
    <p:sldId id="321" r:id="rId8"/>
    <p:sldId id="322" r:id="rId9"/>
    <p:sldId id="326" r:id="rId10"/>
    <p:sldId id="303" r:id="rId11"/>
    <p:sldId id="30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82" autoAdjust="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4/18/2013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4/18/2013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4/18/2013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4/18/2013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4/18/2013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4/18/2013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MTH376: 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08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Examples of Subgroups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Subgroups criterion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0" lvl="2" indent="0">
              <a:buNone/>
            </a:pPr>
            <a:endParaRPr lang="en-GB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253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Integers modulo </a:t>
                </a:r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chemeClr val="tx2"/>
                        </a:solidFill>
                        <a:latin typeface="Cambria Math"/>
                        <a:cs typeface="Arial" pitchFamily="34" charset="0"/>
                      </a:rPr>
                      <m:t>𝒏</m:t>
                    </m:r>
                  </m:oMath>
                </a14:m>
                <a:endParaRPr lang="en-GB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b="-79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marL="571500" indent="-571500">
              <a:buFont typeface="+mj-lt"/>
              <a:buAutoNum type="romanLcPeriod"/>
            </a:pPr>
            <a:endParaRPr lang="en-GB" dirty="0">
              <a:latin typeface="Arial" pitchFamily="34" charset="0"/>
              <a:cs typeface="Arial" pitchFamily="34" charset="0"/>
            </a:endParaRPr>
          </a:p>
          <a:p>
            <a:pPr marL="571500" indent="-571500">
              <a:buFont typeface="+mj-lt"/>
              <a:buAutoNum type="romanLcPeriod"/>
            </a:pP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marL="571500" indent="-571500">
              <a:buFont typeface="+mj-lt"/>
              <a:buAutoNum type="romanLcPeriod"/>
            </a:pPr>
            <a:endParaRPr lang="en-GB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373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b="1" dirty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Integers modulo </a:t>
                </a:r>
                <a14:m>
                  <m:oMath xmlns:m="http://schemas.openxmlformats.org/officeDocument/2006/math">
                    <m:r>
                      <a:rPr lang="en-GB" b="1" i="1">
                        <a:solidFill>
                          <a:schemeClr val="tx2"/>
                        </a:solidFill>
                        <a:latin typeface="Cambria Math"/>
                        <a:cs typeface="Arial" pitchFamily="34" charset="0"/>
                      </a:rPr>
                      <m:t>𝒏</m:t>
                    </m:r>
                  </m:oMath>
                </a14:m>
                <a:r>
                  <a:rPr lang="en-GB" dirty="0" smtClean="0"/>
                  <a:t/>
                </a:r>
                <a:r>
                  <a:rPr lang="en-GB" b="1" dirty="0" smtClean="0">
                    <a:latin typeface="Arial" pitchFamily="34" charset="0"/>
                    <a:cs typeface="Arial" pitchFamily="34" charset="0"/>
                  </a:rPr>
                  <a:t>.</a:t>
                </a:r>
                <a:endParaRPr lang="en-GB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b="-9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820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b="1" dirty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Integers modulo </a:t>
                </a:r>
                <a14:m>
                  <m:oMath xmlns:m="http://schemas.openxmlformats.org/officeDocument/2006/math">
                    <m:r>
                      <a:rPr lang="en-GB" b="1" i="1">
                        <a:solidFill>
                          <a:schemeClr val="tx2"/>
                        </a:solidFill>
                        <a:latin typeface="Cambria Math"/>
                        <a:cs typeface="Arial" pitchFamily="34" charset="0"/>
                      </a:rPr>
                      <m:t>𝒏</m:t>
                    </m:r>
                  </m:oMath>
                </a14:m>
                <a:r>
                  <a:rPr lang="en-GB" dirty="0"/>
                  <a:t/>
                </a:r>
                <a:r>
                  <a:rPr lang="en-GB" b="1" dirty="0" smtClean="0">
                    <a:latin typeface="Arial" pitchFamily="34" charset="0"/>
                    <a:cs typeface="Arial" pitchFamily="34" charset="0"/>
                  </a:rPr>
                  <a:t>..</a:t>
                </a:r>
                <a:endParaRPr lang="en-GB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b="-9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24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b="1" dirty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Integers modulo </a:t>
                </a:r>
                <a14:m>
                  <m:oMath xmlns:m="http://schemas.openxmlformats.org/officeDocument/2006/math">
                    <m:r>
                      <a:rPr lang="en-GB" b="1" i="1">
                        <a:solidFill>
                          <a:schemeClr val="tx2"/>
                        </a:solidFill>
                        <a:latin typeface="Cambria Math"/>
                        <a:cs typeface="Arial" pitchFamily="34" charset="0"/>
                      </a:rPr>
                      <m:t>𝒏</m:t>
                    </m:r>
                  </m:oMath>
                </a14:m>
                <a:r>
                  <a:rPr lang="en-GB" dirty="0"/>
                  <a:t/>
                </a:r>
                <a:r>
                  <a:rPr lang="en-GB" b="1" dirty="0" smtClean="0">
                    <a:latin typeface="Arial" pitchFamily="34" charset="0"/>
                    <a:cs typeface="Arial" pitchFamily="34" charset="0"/>
                  </a:rPr>
                  <a:t>…</a:t>
                </a:r>
                <a:endParaRPr lang="en-GB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b="-9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marR="24721" indent="0">
                  <a:lnSpc>
                    <a:spcPct val="110839"/>
                  </a:lnSpc>
                  <a:spcBef>
                    <a:spcPts val="689"/>
                  </a:spcBef>
                  <a:buNone/>
                </a:pPr>
                <a:r>
                  <a:rPr lang="en-GB" sz="3600" dirty="0" smtClean="0">
                    <a:latin typeface="Arial" pitchFamily="34" charset="0"/>
                    <a:cs typeface="Arial" pitchFamily="34" charset="0"/>
                  </a:rPr>
                  <a:t>Let</a:t>
                </a:r>
                <a:r>
                  <a:rPr lang="en-GB" sz="4600" spc="204" dirty="0">
                    <a:latin typeface="Arial" pitchFamily="34" charset="0"/>
                    <a:cs typeface="Arial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GB" sz="4600" b="0" i="1" spc="204" smtClean="0">
                        <a:latin typeface="Cambria Math"/>
                        <a:cs typeface="Arial" pitchFamily="34" charset="0"/>
                      </a:rPr>
                      <m:t>𝑛</m:t>
                    </m:r>
                  </m:oMath>
                </a14:m>
                <a:r>
                  <a:rPr lang="en-GB" sz="4600" spc="88" dirty="0" smtClean="0">
                    <a:latin typeface="Arial" pitchFamily="34" charset="0"/>
                    <a:cs typeface="Arial" pitchFamily="34" charset="0"/>
                  </a:rPr>
                  <a:t/>
                </a:r>
                <a:r>
                  <a:rPr lang="en-GB" sz="3600" spc="29" dirty="0">
                    <a:latin typeface="Arial" pitchFamily="34" charset="0"/>
                    <a:cs typeface="Arial" pitchFamily="34" charset="0"/>
                  </a:rPr>
                  <a:t>b</a:t>
                </a:r>
                <a:r>
                  <a:rPr lang="en-GB" sz="3600" dirty="0">
                    <a:latin typeface="Arial" pitchFamily="34" charset="0"/>
                    <a:cs typeface="Arial" pitchFamily="34" charset="0"/>
                  </a:rPr>
                  <a:t>e</a:t>
                </a:r>
                <a:r>
                  <a:rPr lang="en-GB" sz="3600" spc="125" dirty="0">
                    <a:latin typeface="Arial" pitchFamily="34" charset="0"/>
                    <a:cs typeface="Arial" pitchFamily="34" charset="0"/>
                  </a:rPr>
                  <a:t/>
                </a:r>
                <a:r>
                  <a:rPr lang="en-GB" sz="3600" dirty="0">
                    <a:latin typeface="Arial" pitchFamily="34" charset="0"/>
                    <a:cs typeface="Arial" pitchFamily="34" charset="0"/>
                  </a:rPr>
                  <a:t>a</a:t>
                </a:r>
                <a:r>
                  <a:rPr lang="en-GB" sz="3600" spc="133" dirty="0">
                    <a:latin typeface="Arial" pitchFamily="34" charset="0"/>
                    <a:cs typeface="Arial" pitchFamily="34" charset="0"/>
                  </a:rPr>
                  <a:t/>
                </a:r>
                <a:r>
                  <a:rPr lang="en-GB" sz="3600" dirty="0">
                    <a:latin typeface="Arial" pitchFamily="34" charset="0"/>
                    <a:cs typeface="Arial" pitchFamily="34" charset="0"/>
                  </a:rPr>
                  <a:t>fixed</a:t>
                </a:r>
                <a:r>
                  <a:rPr lang="en-GB" sz="3600" spc="84" dirty="0">
                    <a:latin typeface="Arial" pitchFamily="34" charset="0"/>
                    <a:cs typeface="Arial" pitchFamily="34" charset="0"/>
                  </a:rPr>
                  <a:t/>
                </a:r>
                <a:r>
                  <a:rPr lang="en-GB" sz="3600" spc="29" dirty="0" smtClean="0">
                    <a:latin typeface="Arial" pitchFamily="34" charset="0"/>
                    <a:cs typeface="Arial" pitchFamily="34" charset="0"/>
                  </a:rPr>
                  <a:t>p</a:t>
                </a:r>
                <a:r>
                  <a:rPr lang="en-GB" sz="3600" dirty="0" smtClean="0">
                    <a:latin typeface="Arial" pitchFamily="34" charset="0"/>
                    <a:cs typeface="Arial" pitchFamily="34" charset="0"/>
                  </a:rPr>
                  <a:t>ositi</a:t>
                </a:r>
                <a:r>
                  <a:rPr lang="en-GB" sz="3600" spc="-25" dirty="0" smtClean="0">
                    <a:latin typeface="Arial" pitchFamily="34" charset="0"/>
                    <a:cs typeface="Arial" pitchFamily="34" charset="0"/>
                  </a:rPr>
                  <a:t>v</a:t>
                </a:r>
                <a:r>
                  <a:rPr lang="en-GB" sz="3600" dirty="0" smtClean="0">
                    <a:latin typeface="Arial" pitchFamily="34" charset="0"/>
                    <a:cs typeface="Arial" pitchFamily="34" charset="0"/>
                  </a:rPr>
                  <a:t>e i</a:t>
                </a:r>
                <a:r>
                  <a:rPr lang="en-GB" sz="3600" spc="-25" dirty="0" smtClean="0">
                    <a:latin typeface="Arial" pitchFamily="34" charset="0"/>
                    <a:cs typeface="Arial" pitchFamily="34" charset="0"/>
                  </a:rPr>
                  <a:t>n</a:t>
                </a:r>
                <a:r>
                  <a:rPr lang="en-GB" sz="3600" dirty="0" smtClean="0">
                    <a:latin typeface="Arial" pitchFamily="34" charset="0"/>
                    <a:cs typeface="Arial" pitchFamily="34" charset="0"/>
                  </a:rPr>
                  <a:t>teger. Define</a:t>
                </a:r>
                <a:r>
                  <a:rPr lang="en-GB" sz="3600" spc="112" dirty="0" smtClean="0">
                    <a:latin typeface="Arial" pitchFamily="34" charset="0"/>
                    <a:cs typeface="Arial" pitchFamily="34" charset="0"/>
                  </a:rPr>
                  <a:t/>
                </a:r>
                <a:r>
                  <a:rPr lang="en-GB" sz="3600" dirty="0">
                    <a:latin typeface="Arial" pitchFamily="34" charset="0"/>
                    <a:cs typeface="Arial" pitchFamily="34" charset="0"/>
                  </a:rPr>
                  <a:t>a</a:t>
                </a:r>
                <a:r>
                  <a:rPr lang="en-GB" sz="3600" spc="133" dirty="0">
                    <a:latin typeface="Arial" pitchFamily="34" charset="0"/>
                    <a:cs typeface="Arial" pitchFamily="34" charset="0"/>
                  </a:rPr>
                  <a:t/>
                </a:r>
                <a:r>
                  <a:rPr lang="en-GB" sz="3600" dirty="0" smtClean="0">
                    <a:latin typeface="Arial" pitchFamily="34" charset="0"/>
                    <a:cs typeface="Arial" pitchFamily="34" charset="0"/>
                  </a:rPr>
                  <a:t>relation on</a:t>
                </a:r>
                <a:r>
                  <a:rPr lang="en-GB" sz="4600" spc="129" dirty="0" smtClean="0">
                    <a:latin typeface="Arial" pitchFamily="34" charset="0"/>
                    <a:cs typeface="Arial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GB" sz="4600" b="1" i="1" spc="129" smtClean="0">
                        <a:latin typeface="Cambria Math"/>
                        <a:cs typeface="Arial" pitchFamily="34" charset="0"/>
                      </a:rPr>
                      <m:t>𝒁</m:t>
                    </m:r>
                  </m:oMath>
                </a14:m>
                <a:r>
                  <a:rPr lang="en-GB" sz="4600" spc="133" dirty="0" smtClean="0">
                    <a:latin typeface="Arial" pitchFamily="34" charset="0"/>
                    <a:cs typeface="Arial" pitchFamily="34" charset="0"/>
                  </a:rPr>
                  <a:t/>
                </a:r>
                <a:r>
                  <a:rPr lang="en-GB" sz="3600" spc="-25" dirty="0" smtClean="0">
                    <a:latin typeface="Arial" pitchFamily="34" charset="0"/>
                    <a:cs typeface="Arial" pitchFamily="34" charset="0"/>
                  </a:rPr>
                  <a:t>b</a:t>
                </a:r>
                <a:r>
                  <a:rPr lang="en-GB" sz="3600" dirty="0" smtClean="0">
                    <a:latin typeface="Arial" pitchFamily="34" charset="0"/>
                    <a:cs typeface="Arial" pitchFamily="34" charset="0"/>
                  </a:rPr>
                  <a:t>y</a:t>
                </a:r>
              </a:p>
              <a:p>
                <a:pPr marR="24721">
                  <a:lnSpc>
                    <a:spcPct val="110839"/>
                  </a:lnSpc>
                  <a:spcBef>
                    <a:spcPts val="689"/>
                  </a:spcBef>
                </a:pP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/>
                        <a:cs typeface="Arial" pitchFamily="34" charset="0"/>
                      </a:rPr>
                      <m:t>𝑎</m:t>
                    </m:r>
                    <m:r>
                      <a:rPr lang="en-GB" sz="3600" b="0" i="1" smtClean="0">
                        <a:latin typeface="Cambria Math"/>
                        <a:cs typeface="Arial" pitchFamily="34" charset="0"/>
                      </a:rPr>
                      <m:t>  ~ </m:t>
                    </m:r>
                    <m:r>
                      <a:rPr lang="en-GB" sz="3600" b="0" i="1" smtClean="0">
                        <a:latin typeface="Cambria Math"/>
                        <a:ea typeface="Cambria Math"/>
                        <a:cs typeface="Arial" pitchFamily="34" charset="0"/>
                      </a:rPr>
                      <m:t>𝑏</m:t>
                    </m:r>
                  </m:oMath>
                </a14:m>
                <a:r>
                  <a:rPr lang="en-GB" sz="5800" dirty="0" smtClean="0">
                    <a:latin typeface="Arial" pitchFamily="34" charset="0"/>
                    <a:cs typeface="Arial" pitchFamily="34" charset="0"/>
                  </a:rPr>
                  <a:t/>
                </a:r>
                <a:r>
                  <a:rPr lang="en-GB" sz="3600" dirty="0" smtClean="0">
                    <a:latin typeface="Arial" pitchFamily="34" charset="0"/>
                    <a:cs typeface="Arial" pitchFamily="34" charset="0"/>
                  </a:rPr>
                  <a:t>if and only if </a:t>
                </a: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 pitchFamily="18" charset="0"/>
                        <a:ea typeface="Cambria Math" pitchFamily="18" charset="0"/>
                        <a:cs typeface="Arial" pitchFamily="34" charset="0"/>
                      </a:rPr>
                      <m:t>𝑛</m:t>
                    </m:r>
                    <m:r>
                      <a:rPr lang="en-GB" sz="3600" b="0" i="1" smtClean="0">
                        <a:latin typeface="Cambria Math" pitchFamily="18" charset="0"/>
                        <a:ea typeface="Cambria Math" pitchFamily="18" charset="0"/>
                        <a:cs typeface="Arial" pitchFamily="34" charset="0"/>
                      </a:rPr>
                      <m:t> | (</m:t>
                    </m:r>
                    <m:r>
                      <a:rPr lang="en-GB" sz="3600" b="0" i="1" smtClean="0">
                        <a:latin typeface="Cambria Math" pitchFamily="18" charset="0"/>
                        <a:ea typeface="Cambria Math" pitchFamily="18" charset="0"/>
                        <a:cs typeface="Arial" pitchFamily="34" charset="0"/>
                      </a:rPr>
                      <m:t>𝑏</m:t>
                    </m:r>
                    <m:r>
                      <a:rPr lang="en-GB" sz="3600" b="0" i="1" smtClean="0">
                        <a:latin typeface="Cambria Math" pitchFamily="18" charset="0"/>
                        <a:ea typeface="Cambria Math" pitchFamily="18" charset="0"/>
                        <a:cs typeface="Arial" pitchFamily="34" charset="0"/>
                      </a:rPr>
                      <m:t>−</m:t>
                    </m:r>
                    <m:r>
                      <a:rPr lang="en-GB" sz="3600" b="0" i="1" smtClean="0">
                        <a:latin typeface="Cambria Math" pitchFamily="18" charset="0"/>
                        <a:ea typeface="Cambria Math" pitchFamily="18" charset="0"/>
                        <a:cs typeface="Arial" pitchFamily="34" charset="0"/>
                      </a:rPr>
                      <m:t>𝑎</m:t>
                    </m:r>
                    <m:r>
                      <a:rPr lang="en-GB" sz="3600" b="0" i="1" smtClean="0">
                        <a:latin typeface="Cambria Math" pitchFamily="18" charset="0"/>
                        <a:ea typeface="Cambria Math" pitchFamily="18" charset="0"/>
                        <a:cs typeface="Arial" pitchFamily="34" charset="0"/>
                      </a:rPr>
                      <m:t>)</m:t>
                    </m:r>
                  </m:oMath>
                </a14:m>
                <a:endParaRPr lang="en-GB" sz="3600" dirty="0" smtClean="0">
                  <a:latin typeface="Cambria Math" pitchFamily="18" charset="0"/>
                  <a:ea typeface="Cambria Math" pitchFamily="18" charset="0"/>
                  <a:cs typeface="Arial" pitchFamily="34" charset="0"/>
                </a:endParaRPr>
              </a:p>
              <a:p>
                <a:pPr marL="0" marR="24721" indent="0">
                  <a:lnSpc>
                    <a:spcPct val="110839"/>
                  </a:lnSpc>
                  <a:spcBef>
                    <a:spcPts val="689"/>
                  </a:spcBef>
                  <a:buNone/>
                </a:pPr>
                <a:r>
                  <a:rPr lang="en-GB" sz="3600" dirty="0" smtClean="0">
                    <a:latin typeface="Arial" pitchFamily="34" charset="0"/>
                    <a:ea typeface="Cambria Math" pitchFamily="18" charset="0"/>
                    <a:cs typeface="Arial" pitchFamily="34" charset="0"/>
                  </a:rPr>
                  <a:t>This is an equivalence relation</a:t>
                </a:r>
                <a:endParaRPr lang="en-GB" sz="3600" dirty="0">
                  <a:latin typeface="Arial" pitchFamily="34" charset="0"/>
                  <a:ea typeface="Cambria Math" pitchFamily="18" charset="0"/>
                  <a:cs typeface="Arial" pitchFamily="34" charset="0"/>
                </a:endParaRPr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2222" t="-25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908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Equivalence Relation</a:t>
            </a:r>
            <a:endParaRPr lang="en-US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607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981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277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4897</TotalTime>
  <Words>44</Words>
  <Application>Microsoft Office PowerPoint</Application>
  <PresentationFormat>On-screen Show (4:3)</PresentationFormat>
  <Paragraphs>38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Lecture 08</vt:lpstr>
      <vt:lpstr> Recap</vt:lpstr>
      <vt:lpstr>Slide 4</vt:lpstr>
      <vt:lpstr> </vt:lpstr>
      <vt:lpstr> </vt:lpstr>
      <vt:lpstr> </vt:lpstr>
      <vt:lpstr> </vt:lpstr>
      <vt:lpstr>Equivalence Relation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vcomsats</cp:lastModifiedBy>
  <cp:revision>318</cp:revision>
  <dcterms:created xsi:type="dcterms:W3CDTF">2012-02-27T05:45:45Z</dcterms:created>
  <dcterms:modified xsi:type="dcterms:W3CDTF">2013-04-18T05:43:48Z</dcterms:modified>
</cp:coreProperties>
</file>