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3" r:id="rId2"/>
    <p:sldId id="288" r:id="rId3"/>
    <p:sldId id="287" r:id="rId4"/>
    <p:sldId id="296" r:id="rId5"/>
    <p:sldId id="316" r:id="rId6"/>
    <p:sldId id="31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8" r:id="rId15"/>
    <p:sldId id="319" r:id="rId16"/>
    <p:sldId id="303" r:id="rId17"/>
    <p:sldId id="30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</p14:sldIdLst>
        </p14:section>
        <p14:section name="Untitled Section" id="{72C6FD45-262D-4D40-A533-C94CC5440719}">
          <p14:sldIdLst>
            <p14:sldId id="296"/>
            <p14:sldId id="316"/>
            <p14:sldId id="317"/>
            <p14:sldId id="308"/>
            <p14:sldId id="309"/>
            <p14:sldId id="310"/>
            <p14:sldId id="311"/>
            <p14:sldId id="312"/>
            <p14:sldId id="313"/>
            <p14:sldId id="314"/>
            <p14:sldId id="303"/>
            <p14:sldId id="30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>
        <p:scale>
          <a:sx n="75" d="100"/>
          <a:sy n="75" d="100"/>
        </p:scale>
        <p:origin x="-538" y="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04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Group (Definition)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Examples of groups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</a:t>
            </a:r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, ∗)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a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together with a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the following axioms are satisfied: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associative.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There is an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each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,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there is an element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  <a:cs typeface="Arial" pitchFamily="34" charset="0"/>
                      </a:rPr>
                      <m:t>x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 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3100" b="-1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824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Finite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Question: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How many elements must a set have to form a group?</a:t>
                </a: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Lets have a look at different options one by one.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S has no elements i.e.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={}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571500" indent="-571500">
                  <a:buFont typeface="+mj-lt"/>
                  <a:buAutoNum type="romanUcPeriod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U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has only one element.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53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Finite Groups.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0" indent="-571500">
                  <a:buFont typeface="+mj-lt"/>
                  <a:buAutoNum type="romanUcPeriod" startAt="3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has two elements.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9252494"/>
                  </p:ext>
                </p:extLst>
              </p:nvPr>
            </p:nvGraphicFramePr>
            <p:xfrm>
              <a:off x="1752600" y="2743200"/>
              <a:ext cx="5867400" cy="2743200"/>
            </p:xfrm>
            <a:graphic>
              <a:graphicData uri="http://schemas.openxmlformats.org/drawingml/2006/table">
                <a:tbl>
                  <a:tblPr bandRow="1">
                    <a:effectLst/>
                    <a:tableStyleId>{5C22544A-7EE6-4342-B048-85BDC9FD1C3A}</a:tableStyleId>
                  </a:tblPr>
                  <a:tblGrid>
                    <a:gridCol w="1955800"/>
                    <a:gridCol w="1955800"/>
                    <a:gridCol w="1955800"/>
                  </a:tblGrid>
                  <a:tr h="914400"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∗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251599365"/>
                  </p:ext>
                </p:extLst>
              </p:nvPr>
            </p:nvGraphicFramePr>
            <p:xfrm>
              <a:off x="1752600" y="2743200"/>
              <a:ext cx="5867400" cy="2743200"/>
            </p:xfrm>
            <a:graphic>
              <a:graphicData uri="http://schemas.openxmlformats.org/drawingml/2006/table">
                <a:tbl>
                  <a:tblPr bandRow="1">
                    <a:effectLst/>
                    <a:tableStyleId>{5C22544A-7EE6-4342-B048-85BDC9FD1C3A}</a:tableStyleId>
                  </a:tblPr>
                  <a:tblGrid>
                    <a:gridCol w="1955800"/>
                    <a:gridCol w="1955800"/>
                    <a:gridCol w="1955800"/>
                  </a:tblGrid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12" t="-4000" r="-19968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00625" t="-4000" r="-10031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00000" t="-4000" b="-200000"/>
                          </a:stretch>
                        </a:blipFill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12" t="-104000" r="-19968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4"/>
                          <a:stretch>
                            <a:fillRect l="-312" t="-204000" r="-1996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38808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Finite Groups..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0" indent="-571500">
                  <a:buFont typeface="+mj-lt"/>
                  <a:buAutoNum type="romanUcPeriod" startAt="4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has three elements.</a:t>
                </a: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2019773"/>
                  </p:ext>
                </p:extLst>
              </p:nvPr>
            </p:nvGraphicFramePr>
            <p:xfrm>
              <a:off x="1219200" y="2819400"/>
              <a:ext cx="6629400" cy="34290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57350"/>
                    <a:gridCol w="1657350"/>
                    <a:gridCol w="1657350"/>
                    <a:gridCol w="1657350"/>
                  </a:tblGrid>
                  <a:tr h="857250"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∗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857250"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857250"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857250">
                    <a:tc>
                      <a:txBody>
                        <a:bodyPr/>
                        <a:lstStyle/>
                        <a:p>
                          <a:endParaRPr lang="en-GB" b="0" i="1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772019773"/>
                  </p:ext>
                </p:extLst>
              </p:nvPr>
            </p:nvGraphicFramePr>
            <p:xfrm>
              <a:off x="1219200" y="2819400"/>
              <a:ext cx="6629400" cy="34290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57350"/>
                    <a:gridCol w="1657350"/>
                    <a:gridCol w="1657350"/>
                    <a:gridCol w="1657350"/>
                  </a:tblGrid>
                  <a:tr h="8572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4255" r="-300000" b="-2985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00000" t="-4255" r="-200000" b="-2985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00000" t="-4255" r="-100000" b="-2985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00000" t="-4255" b="-298582"/>
                          </a:stretch>
                        </a:blipFill>
                      </a:tcPr>
                    </a:tc>
                  </a:tr>
                  <a:tr h="8572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105000" r="-300000" b="-20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8572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203546" r="-300000" b="-992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8572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4"/>
                          <a:stretch>
                            <a:fillRect t="-305714" r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222466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Rules for Group Tables 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0" indent="-571500">
                  <a:buFont typeface="+mj-lt"/>
                  <a:buAutoNum type="romanL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must be associative.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Each row of the group table must contain every element of the group once and only once.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>
                    <a:latin typeface="Arial" pitchFamily="34" charset="0"/>
                    <a:cs typeface="Arial" pitchFamily="34" charset="0"/>
                  </a:rPr>
                  <a:t>Each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column </a:t>
                </a:r>
                <a:r>
                  <a:rPr lang="en-GB" dirty="0">
                    <a:latin typeface="Arial" pitchFamily="34" charset="0"/>
                    <a:cs typeface="Arial" pitchFamily="34" charset="0"/>
                  </a:rPr>
                  <a:t>of the group table must contain every element of the group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once </a:t>
                </a:r>
                <a:r>
                  <a:rPr lang="en-GB" dirty="0">
                    <a:latin typeface="Arial" pitchFamily="34" charset="0"/>
                    <a:cs typeface="Arial" pitchFamily="34" charset="0"/>
                  </a:rPr>
                  <a:t>and only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once.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630" t="-1752" r="-3111" b="-9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7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Finite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0" indent="-571500">
                  <a:buFont typeface="+mj-lt"/>
                  <a:buAutoNum type="romanUcPeriod" startAt="5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has four elements say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={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𝑏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𝑐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}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9294714"/>
                  </p:ext>
                </p:extLst>
              </p:nvPr>
            </p:nvGraphicFramePr>
            <p:xfrm>
              <a:off x="1219200" y="3124200"/>
              <a:ext cx="6858000" cy="3139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1600"/>
                    <a:gridCol w="1371600"/>
                    <a:gridCol w="1371600"/>
                    <a:gridCol w="1371600"/>
                    <a:gridCol w="1371600"/>
                  </a:tblGrid>
                  <a:tr h="5791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∗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5791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859294714"/>
                  </p:ext>
                </p:extLst>
              </p:nvPr>
            </p:nvGraphicFramePr>
            <p:xfrm>
              <a:off x="1219200" y="3124200"/>
              <a:ext cx="6858000" cy="3139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1600"/>
                    <a:gridCol w="1371600"/>
                    <a:gridCol w="1371600"/>
                    <a:gridCol w="1371600"/>
                    <a:gridCol w="1371600"/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5263" r="-400000" b="-4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00000" t="-5263" r="-300000" b="-4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00000" t="-5263" r="-200000" b="-4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00000" t="-5263" r="-100000" b="-4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00000" t="-5263" b="-457895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95238" r="-400000" b="-3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100000" t="-95238" r="-300000" b="-3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195238" r="-400000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00000" t="-195238" r="-200000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00000" t="-195238" r="-100000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00000" t="-195238" b="-214286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t="-295238" r="-400000" b="-1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200000" t="-295238" r="-200000" b="-1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300000" t="-295238" r="-100000" b="-1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4"/>
                          <a:stretch>
                            <a:fillRect l="-400000" t="-295238" b="-114286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4"/>
                          <a:stretch>
                            <a:fillRect t="-395238" r="-400000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4"/>
                          <a:stretch>
                            <a:fillRect l="-200000" t="-395238" r="-200000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4"/>
                          <a:stretch>
                            <a:fillRect l="-300000" t="-395238" r="-100000" b="-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1">
                          <a:blip r:embed="rId4"/>
                          <a:stretch>
                            <a:fillRect l="-400000" t="-395238" b="-1428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417532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Finite Groups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The group of four elements displayed in the last slide is known as the Klein 4-group.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Exercise: Find another group table on a set of four elements.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2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Some Conventions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We will usually denote our binary operations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⋅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and will write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𝑎𝑏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⋅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𝑏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Also we will use the letter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 denote our groups. So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group means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together with a binary operation is a group.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 r="-14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525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Properties of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Proposition: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be a group with a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⋅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,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then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identity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unique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every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,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its inverse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unique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every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dirty="0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b="0" i="1" dirty="0" smtClean="0">
                                    <a:latin typeface="Cambria Math"/>
                                    <a:cs typeface="Arial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dirty="0" smtClean="0">
                                    <a:latin typeface="Cambria Math"/>
                                    <a:cs typeface="Arial" pitchFamily="34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GB" b="0" i="1" dirty="0" smtClean="0">
                                    <a:latin typeface="Cambria Math"/>
                                    <a:cs typeface="Arial" pitchFamily="34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b="0" i="1" dirty="0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dirty="0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dirty="0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  <a:cs typeface="Arial" pitchFamily="34" charset="0"/>
                              </a:rPr>
                              <m:t>𝑎𝑏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  <a:cs typeface="Arial" pitchFamily="34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  <a:cs typeface="Arial" pitchFamily="34" charset="0"/>
                              </a:rPr>
                              <m:t>−1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𝑏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 r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73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Proof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74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3681</TotalTime>
  <Words>105</Words>
  <Application>Microsoft Office PowerPoint</Application>
  <PresentationFormat>On-screen Show (4:3)</PresentationFormat>
  <Paragraphs>56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Lecture 04</vt:lpstr>
      <vt:lpstr> Recap</vt:lpstr>
      <vt:lpstr>Group</vt:lpstr>
      <vt:lpstr>Finite Groups</vt:lpstr>
      <vt:lpstr>Finite Groups.</vt:lpstr>
      <vt:lpstr>Finite Groups..</vt:lpstr>
      <vt:lpstr>Rules for Group Tables </vt:lpstr>
      <vt:lpstr>Finite Groups…</vt:lpstr>
      <vt:lpstr>Finite Groups….</vt:lpstr>
      <vt:lpstr>Some Conventions</vt:lpstr>
      <vt:lpstr>Properties of Groups</vt:lpstr>
      <vt:lpstr>Proof</vt:lpstr>
      <vt:lpstr>Slide 14</vt:lpstr>
      <vt:lpstr>Slide 15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NTS</cp:lastModifiedBy>
  <cp:revision>288</cp:revision>
  <dcterms:created xsi:type="dcterms:W3CDTF">2012-02-27T05:45:45Z</dcterms:created>
  <dcterms:modified xsi:type="dcterms:W3CDTF">2013-04-02T11:26:06Z</dcterms:modified>
</cp:coreProperties>
</file>