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3" r:id="rId2"/>
    <p:sldId id="288" r:id="rId3"/>
    <p:sldId id="287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</p14:sldIdLst>
        </p14:section>
        <p14:section name="Untitled Section" id="{72C6FD45-262D-4D40-A533-C94CC5440719}">
          <p14:sldIdLst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5"/>
            <p14:sldId id="306"/>
            <p14:sldId id="308"/>
            <p14:sldId id="303"/>
            <p14:sldId id="30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>
        <p:scale>
          <a:sx n="75" d="100"/>
          <a:sy n="75" d="100"/>
        </p:scale>
        <p:origin x="-542" y="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03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Binary operation </a:t>
            </a:r>
          </a:p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Examples of binary operations 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Motivation for defining groups</a:t>
            </a:r>
          </a:p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Group (Definition)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Motivation for defining groups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Content Placeholder 10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Solution of linear equations</a:t>
                </a:r>
              </a:p>
              <a:p>
                <a:pPr marL="0" indent="0">
                  <a:buNone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5+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=2</m:t>
                      </m:r>
                    </m:oMath>
                  </m:oMathPara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−5+(5+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)=−5+2</m:t>
                      </m:r>
                    </m:oMath>
                  </m:oMathPara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(−5+5)+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=−3</m:t>
                      </m:r>
                    </m:oMath>
                  </m:oMathPara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0+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=−3</m:t>
                      </m:r>
                    </m:oMath>
                  </m:oMathPara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=−3</m:t>
                      </m:r>
                    </m:oMath>
                  </m:oMathPara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11" name="Content Placeholder 1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099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Motivation (continued…)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Solve the following equation:</a:t>
                </a:r>
              </a:p>
              <a:p>
                <a:pPr marL="0" indent="0">
                  <a:buNone/>
                </a:pPr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2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=3</m:t>
                      </m:r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(2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)=</m:t>
                      </m:r>
                      <m:f>
                        <m:fPr>
                          <m:ctrlP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 (3)</m:t>
                      </m:r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f>
                        <m:fPr>
                          <m:ctrlP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 2)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1</m:t>
                      </m:r>
                      <m:r>
                        <a:rPr lang="en-GB" b="0" i="1" dirty="0" smtClean="0">
                          <a:latin typeface="Cambria Math"/>
                          <a:cs typeface="Arial" pitchFamily="34" charset="0"/>
                        </a:rPr>
                        <m:t>.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GB" i="1" dirty="0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dirty="0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333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740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</a:t>
            </a:r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 group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𝐺</m:t>
                    </m:r>
                    <m:r>
                      <a:rPr lang="en-GB" b="0" i="1" smtClean="0">
                        <a:latin typeface="Cambria Math"/>
                      </a:rPr>
                      <m:t>, ∗)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a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0" smtClean="0">
                        <a:latin typeface="Cambria Math"/>
                        <a:cs typeface="Arial" pitchFamily="34" charset="0"/>
                      </a:rPr>
                      <m:t>,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together with a binary operation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such that the following axioms are satisfied: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 binary operation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associative.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There is an element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For each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0" smtClean="0">
                        <a:latin typeface="Cambria Math"/>
                        <a:cs typeface="Arial" pitchFamily="34" charset="0"/>
                      </a:rPr>
                      <m:t>, 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there is an element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∗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−1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𝑒</m:t>
                    </m:r>
                  </m:oMath>
                </a14:m>
                <a:r>
                  <a:rPr lang="en-GB" dirty="0"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for 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/>
                        <a:cs typeface="Arial" pitchFamily="34" charset="0"/>
                      </a:rPr>
                      <m:t>x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 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3100" b="-1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824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Discussion and remarks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487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Lets look at some number sets first.</a:t>
                </a:r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</a:t>
                </a:r>
                <a:r>
                  <a:rPr lang="en-GB" b="0" dirty="0" smtClean="0"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𝑵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,+)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a group?           </a:t>
                </a:r>
                <a:r>
                  <a:rPr lang="en-GB" sz="3600" b="1" dirty="0" smtClean="0">
                    <a:latin typeface="Arial" pitchFamily="34" charset="0"/>
                    <a:cs typeface="Arial" pitchFamily="34" charset="0"/>
                  </a:rPr>
                  <a:t>Yes    No</a:t>
                </a:r>
              </a:p>
              <a:p>
                <a:pPr marL="514350" indent="-514350">
                  <a:buFont typeface="+mj-lt"/>
                  <a:buAutoNum type="arabicParenR"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514350" indent="-514350">
                  <a:buFont typeface="+mj-lt"/>
                  <a:buAutoNum type="arabicParenR"/>
                </a:pPr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514350" indent="-514350">
                  <a:buFont typeface="+mj-lt"/>
                  <a:buAutoNum type="arabicParenR"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514350" lvl="0" indent="-514350">
                  <a:buFont typeface="+mj-lt"/>
                  <a:buAutoNum type="arabicParenR"/>
                </a:pPr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Is</a:t>
                </a:r>
                <a:r>
                  <a:rPr lang="en-GB" dirty="0">
                    <a:solidFill>
                      <a:prstClr val="black"/>
                    </a:solidFill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1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𝑾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,+)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a group?           </a:t>
                </a:r>
                <a:r>
                  <a:rPr lang="en-GB" sz="3600" b="1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Yes    No</a:t>
                </a: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689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lvl="0" indent="-514350">
                  <a:buFont typeface="+mj-lt"/>
                  <a:buAutoNum type="arabicParenR" startAt="3"/>
                </a:pPr>
                <a:r>
                  <a:rPr lang="en-GB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Is</a:t>
                </a:r>
                <a:r>
                  <a:rPr lang="en-GB" dirty="0">
                    <a:solidFill>
                      <a:prstClr val="black"/>
                    </a:solidFill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1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𝒁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,+)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a group?           </a:t>
                </a:r>
                <a:r>
                  <a:rPr lang="en-GB" sz="3600" b="1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Yes    </a:t>
                </a:r>
                <a:r>
                  <a:rPr lang="en-GB" sz="36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No</a:t>
                </a:r>
              </a:p>
              <a:p>
                <a:pPr marL="514350" lvl="0" indent="-514350">
                  <a:buFont typeface="+mj-lt"/>
                  <a:buAutoNum type="arabicParenR" startAt="3"/>
                </a:pPr>
                <a:endParaRPr lang="en-GB" sz="36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514350" lvl="0" indent="-514350">
                  <a:buFont typeface="+mj-lt"/>
                  <a:buAutoNum type="arabicParenR" startAt="3"/>
                </a:pPr>
                <a:endParaRPr lang="en-GB" sz="3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514350" lvl="0" indent="-514350">
                  <a:buFont typeface="+mj-lt"/>
                  <a:buAutoNum type="arabicParenR" startAt="3"/>
                </a:pPr>
                <a:endParaRPr lang="en-GB" sz="36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514350" lvl="0" indent="-514350">
                  <a:buFont typeface="+mj-lt"/>
                  <a:buAutoNum type="arabicParenR" startAt="4"/>
                </a:pPr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Is</a:t>
                </a:r>
                <a:r>
                  <a:rPr lang="en-GB" dirty="0">
                    <a:solidFill>
                      <a:prstClr val="black"/>
                    </a:solidFill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1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𝑹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,+)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a group?           </a:t>
                </a:r>
                <a:r>
                  <a:rPr lang="en-GB" sz="3600" b="1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Yes    No</a:t>
                </a:r>
              </a:p>
              <a:p>
                <a:pPr marL="0" lvl="0" indent="0">
                  <a:buNone/>
                </a:pPr>
                <a:endParaRPr lang="en-GB" sz="36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441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Examples</a:t>
            </a:r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..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lvl="0" indent="-514350">
                  <a:buFont typeface="+mj-lt"/>
                  <a:buAutoNum type="arabicParenR" startAt="5"/>
                </a:pPr>
                <a:r>
                  <a:rPr lang="en-GB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Is</a:t>
                </a:r>
                <a:r>
                  <a:rPr lang="en-GB" dirty="0">
                    <a:solidFill>
                      <a:prstClr val="black"/>
                    </a:solidFill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1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𝒁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×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a group?           </a:t>
                </a:r>
                <a:r>
                  <a:rPr lang="en-GB" sz="3600" b="1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Yes    </a:t>
                </a:r>
                <a:r>
                  <a:rPr lang="en-GB" sz="36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No</a:t>
                </a:r>
              </a:p>
              <a:p>
                <a:pPr marL="514350" lvl="0" indent="-514350">
                  <a:buFont typeface="+mj-lt"/>
                  <a:buAutoNum type="arabicParenR" startAt="5"/>
                </a:pPr>
                <a:endParaRPr lang="en-GB" sz="36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514350" lvl="0" indent="-514350">
                  <a:buFont typeface="+mj-lt"/>
                  <a:buAutoNum type="arabicParenR" startAt="5"/>
                </a:pPr>
                <a:endParaRPr lang="en-GB" sz="3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lvl="0" indent="0">
                  <a:buNone/>
                </a:pPr>
                <a:endParaRPr lang="en-GB" sz="36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514350" lvl="0" indent="-514350">
                  <a:buFont typeface="+mj-lt"/>
                  <a:buAutoNum type="arabicParenR" startAt="6"/>
                </a:pPr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Is</a:t>
                </a:r>
                <a:r>
                  <a:rPr lang="en-GB" dirty="0">
                    <a:solidFill>
                      <a:prstClr val="black"/>
                    </a:solidFill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1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𝑹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×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a group?           </a:t>
                </a:r>
                <a:r>
                  <a:rPr lang="en-GB" sz="3600" b="1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Yes    No</a:t>
                </a:r>
              </a:p>
              <a:p>
                <a:pPr marL="514350" lvl="0" indent="-514350">
                  <a:buFont typeface="+mj-lt"/>
                  <a:buAutoNum type="arabicParenR" startAt="5"/>
                </a:pPr>
                <a:endParaRPr lang="en-GB" sz="36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346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Examples…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Define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×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𝑹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−</m:t>
                    </m:r>
                    <m:d>
                      <m:dPr>
                        <m:begChr m:val="{"/>
                        <m:endChr m:val="}"/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0</m:t>
                        </m:r>
                      </m:e>
                    </m:d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cs typeface="Arial" pitchFamily="34" charset="0"/>
                  </a:rPr>
                  <a:t> </a:t>
                </a:r>
                <a:r>
                  <a:rPr lang="en-GB" dirty="0" smtClean="0">
                    <a:solidFill>
                      <a:prstClr val="black"/>
                    </a:solidFill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𝒁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×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𝒁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−{0}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𝑸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×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𝑸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−{0}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. </a:t>
                </a:r>
              </a:p>
              <a:p>
                <a:pPr marL="514350" indent="-514350">
                  <a:buFont typeface="+mj-lt"/>
                  <a:buAutoNum type="arabicParenR" startAt="7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(</m:t>
                        </m:r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×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×)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a group?       </a:t>
                </a:r>
                <a:r>
                  <a:rPr lang="en-GB" sz="3600" b="1" dirty="0" smtClean="0">
                    <a:latin typeface="Arial" pitchFamily="34" charset="0"/>
                    <a:cs typeface="Arial" pitchFamily="34" charset="0"/>
                  </a:rPr>
                  <a:t>Yes    </a:t>
                </a:r>
                <a:r>
                  <a:rPr lang="en-GB" sz="3600" b="1" dirty="0" smtClean="0">
                    <a:latin typeface="Arial" pitchFamily="34" charset="0"/>
                    <a:cs typeface="Arial" pitchFamily="34" charset="0"/>
                  </a:rPr>
                  <a:t>No</a:t>
                </a:r>
              </a:p>
              <a:p>
                <a:pPr marL="514350" indent="-514350">
                  <a:buFont typeface="+mj-lt"/>
                  <a:buAutoNum type="arabicParenR" startAt="7"/>
                </a:pPr>
                <a:endParaRPr lang="en-GB" sz="3600" b="1" dirty="0">
                  <a:latin typeface="Arial" pitchFamily="34" charset="0"/>
                  <a:cs typeface="Arial" pitchFamily="34" charset="0"/>
                </a:endParaRPr>
              </a:p>
              <a:p>
                <a:pPr marL="514350" indent="-514350">
                  <a:buFont typeface="+mj-lt"/>
                  <a:buAutoNum type="arabicParenR" startAt="7"/>
                </a:pPr>
                <a:endParaRPr lang="en-GB" sz="3600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514350" lvl="0" indent="-514350">
                  <a:buFont typeface="+mj-lt"/>
                  <a:buAutoNum type="arabicParenR" startAt="7"/>
                </a:pPr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(</m:t>
                        </m:r>
                        <m:r>
                          <a:rPr lang="en-GB" b="1" i="1" smtClean="0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𝑸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×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, ×)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a group?       </a:t>
                </a:r>
                <a:r>
                  <a:rPr lang="en-GB" sz="3600" b="1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Yes    No</a:t>
                </a:r>
              </a:p>
              <a:p>
                <a:pPr marL="514350" indent="-514350">
                  <a:buFont typeface="+mj-lt"/>
                  <a:buAutoNum type="arabicParenR" startAt="7"/>
                </a:pPr>
                <a:endParaRPr lang="en-GB" sz="3600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2022" b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446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Examples….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We will denote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𝒁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𝑸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the set of positive integers, positive rational numbers and positive real numbers respectively.</a:t>
                </a:r>
              </a:p>
              <a:p>
                <a:pPr marL="514350" indent="-514350">
                  <a:buFont typeface="+mj-lt"/>
                  <a:buAutoNum type="arabicParenR" startAt="9"/>
                </a:pPr>
                <a:r>
                  <a:rPr lang="en-GB" dirty="0">
                    <a:latin typeface="Arial" pitchFamily="34" charset="0"/>
                    <a:cs typeface="Arial" pitchFamily="34" charset="0"/>
                  </a:rPr>
                  <a:t>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  <a:cs typeface="Arial" pitchFamily="34" charset="0"/>
                          </a:rPr>
                          <m:t>(</m:t>
                        </m:r>
                        <m:r>
                          <a:rPr lang="en-GB" b="1" i="1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</m:sup>
                    </m:sSup>
                    <m:r>
                      <a:rPr lang="en-GB" i="1">
                        <a:latin typeface="Cambria Math"/>
                        <a:cs typeface="Arial" pitchFamily="34" charset="0"/>
                      </a:rPr>
                      <m:t>, ×)</m:t>
                    </m:r>
                  </m:oMath>
                </a14:m>
                <a:r>
                  <a:rPr lang="en-GB" dirty="0">
                    <a:latin typeface="Arial" pitchFamily="34" charset="0"/>
                    <a:cs typeface="Arial" pitchFamily="34" charset="0"/>
                  </a:rPr>
                  <a:t> a group?       </a:t>
                </a:r>
                <a:r>
                  <a:rPr lang="en-GB" sz="3600" b="1" dirty="0">
                    <a:latin typeface="Arial" pitchFamily="34" charset="0"/>
                    <a:cs typeface="Arial" pitchFamily="34" charset="0"/>
                  </a:rPr>
                  <a:t>Yes    No</a:t>
                </a:r>
              </a:p>
              <a:p>
                <a:pPr marL="0" indent="0">
                  <a:buNone/>
                </a:pPr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 r="-27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239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2768</TotalTime>
  <Words>75</Words>
  <Application>Microsoft Office PowerPoint</Application>
  <PresentationFormat>On-screen Show (4:3)</PresentationFormat>
  <Paragraphs>51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Lecture 03</vt:lpstr>
      <vt:lpstr> Recap</vt:lpstr>
      <vt:lpstr>Motivation for defining groups</vt:lpstr>
      <vt:lpstr>Motivation (continued…)</vt:lpstr>
      <vt:lpstr>Group</vt:lpstr>
      <vt:lpstr>Discussion and remarks</vt:lpstr>
      <vt:lpstr>Examples</vt:lpstr>
      <vt:lpstr>Examples.</vt:lpstr>
      <vt:lpstr>Examples..</vt:lpstr>
      <vt:lpstr>Examples…</vt:lpstr>
      <vt:lpstr>Examples….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NTS</cp:lastModifiedBy>
  <cp:revision>278</cp:revision>
  <dcterms:created xsi:type="dcterms:W3CDTF">2012-02-27T05:45:45Z</dcterms:created>
  <dcterms:modified xsi:type="dcterms:W3CDTF">2013-04-02T09:33:39Z</dcterms:modified>
</cp:coreProperties>
</file>