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9" r:id="rId4"/>
    <p:sldId id="260" r:id="rId5"/>
    <p:sldId id="288" r:id="rId6"/>
    <p:sldId id="289" r:id="rId7"/>
    <p:sldId id="278" r:id="rId8"/>
    <p:sldId id="279" r:id="rId9"/>
    <p:sldId id="280" r:id="rId10"/>
    <p:sldId id="281" r:id="rId11"/>
    <p:sldId id="290" r:id="rId12"/>
    <p:sldId id="291" r:id="rId13"/>
    <p:sldId id="292" r:id="rId14"/>
    <p:sldId id="282" r:id="rId15"/>
    <p:sldId id="283" r:id="rId16"/>
    <p:sldId id="284" r:id="rId17"/>
    <p:sldId id="285" r:id="rId18"/>
    <p:sldId id="266" r:id="rId19"/>
    <p:sldId id="26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5" d="100"/>
          <a:sy n="65" d="100"/>
        </p:scale>
        <p:origin x="-146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5995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5964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210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729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581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159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666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4864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8996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645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3586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1172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5429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8562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8171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8768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4965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02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4370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77725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95630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6506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06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5/25/2013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40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cy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lang="en-US" sz="900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</a:rPr>
              <a:t> </a:t>
            </a:r>
            <a:r>
              <a:rPr lang="en-GB" sz="2400" b="1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>
                <a:solidFill>
                  <a:srgbClr val="1F497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>
              <a:solidFill>
                <a:srgbClr val="1F497D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>
              <a:solidFill>
                <a:srgbClr val="1F497D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950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28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331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Quotient group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Kernel of a homomorphism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Image of a homomorphism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97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Homomorphism Theorems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/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GB" dirty="0" smtClean="0"/>
                  <a:t> is a normal subgroup of a group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 smtClean="0"/>
                  <a:t> then the natural (canonical) map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𝜙</m:t>
                    </m:r>
                    <m:r>
                      <a:rPr lang="en-GB" b="0" i="1" smtClean="0">
                        <a:latin typeface="Cambria Math"/>
                      </a:rPr>
                      <m:t>:</m:t>
                    </m:r>
                    <m:r>
                      <a:rPr lang="en-GB" b="0" i="1" smtClean="0">
                        <a:latin typeface="Cambria Math"/>
                      </a:rPr>
                      <m:t>𝐺</m:t>
                    </m:r>
                    <m:r>
                      <a:rPr lang="en-GB" b="0" i="1" smtClean="0">
                        <a:latin typeface="Cambria Math"/>
                      </a:rPr>
                      <m:t>→</m:t>
                    </m:r>
                    <m:f>
                      <m:fPr>
                        <m:type m:val="skw"/>
                        <m:ctrlPr>
                          <a:rPr lang="en-GB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/>
                          </a:rPr>
                          <m:t>𝐺</m:t>
                        </m:r>
                      </m:num>
                      <m:den>
                        <m:r>
                          <a:rPr lang="en-GB" b="0" i="1" smtClean="0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/>
                  <a:t>given by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GB" b="0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𝑎𝑁</m:t>
                    </m:r>
                    <m:r>
                      <a:rPr lang="en-GB" b="0" i="1" smtClean="0">
                        <a:latin typeface="Cambria Math"/>
                      </a:rPr>
                      <m:t>, </m:t>
                    </m:r>
                    <m:r>
                      <a:rPr lang="en-GB" b="0" i="1" smtClean="0">
                        <a:latin typeface="Cambria Math"/>
                      </a:rPr>
                      <m:t>𝑎</m:t>
                    </m:r>
                    <m:r>
                      <a:rPr lang="en-GB" b="0" i="1" smtClean="0">
                        <a:latin typeface="Cambria Math"/>
                      </a:rPr>
                      <m:t>∈</m:t>
                    </m:r>
                    <m:r>
                      <a:rPr lang="en-GB" b="0" i="1" smtClean="0">
                        <a:latin typeface="Cambria Math"/>
                      </a:rPr>
                      <m:t>𝐺</m:t>
                    </m:r>
                  </m:oMath>
                </a14:m>
                <a:endParaRPr lang="en-GB" dirty="0" smtClean="0"/>
              </a:p>
              <a:p>
                <a:pPr marL="0" indent="0">
                  <a:buNone/>
                </a:pPr>
                <a:r>
                  <a:rPr lang="en-GB" dirty="0"/>
                  <a:t>i</a:t>
                </a:r>
                <a:r>
                  <a:rPr lang="en-GB" dirty="0" smtClean="0"/>
                  <a:t>s a homomorphism.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121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120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tx2"/>
                </a:solidFill>
              </a:rPr>
              <a:t>Fundamental Homomorphism Theorem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𝜙</m:t>
                    </m:r>
                    <m:r>
                      <a:rPr lang="en-GB" b="0" i="1" smtClean="0">
                        <a:latin typeface="Cambria Math"/>
                      </a:rPr>
                      <m:t>:</m:t>
                    </m:r>
                    <m:r>
                      <a:rPr lang="en-GB" b="0" i="1" smtClean="0">
                        <a:latin typeface="Cambria Math"/>
                      </a:rPr>
                      <m:t>𝐺</m:t>
                    </m:r>
                    <m:r>
                      <a:rPr lang="en-GB" b="0" i="1" smtClean="0">
                        <a:latin typeface="Cambria Math"/>
                      </a:rPr>
                      <m:t>→</m:t>
                    </m:r>
                    <m:r>
                      <a:rPr lang="en-GB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en-GB" dirty="0" smtClean="0"/>
                  <a:t> be a group homomorphism with kernel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𝐾</m:t>
                    </m:r>
                    <m:r>
                      <a:rPr lang="en-GB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dirty="0" smtClean="0"/>
                  <a:t>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𝐺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𝐾</m:t>
                          </m:r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≅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𝐼𝑚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GB" b="0" i="1" smtClean="0">
                          <a:latin typeface="Cambria Math"/>
                          <a:ea typeface="Cambria Math"/>
                        </a:rPr>
                        <m:t>𝜙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2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920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First Isomorphism Theorem</a:t>
            </a:r>
            <a:endParaRPr lang="en-GB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/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en-GB" dirty="0" smtClean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𝐾</m:t>
                    </m:r>
                  </m:oMath>
                </a14:m>
                <a:r>
                  <a:rPr lang="en-GB" dirty="0" smtClean="0"/>
                  <a:t> be normal subgroups of a group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 smtClean="0"/>
                  <a:t> with K a subgroup of H.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𝐺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𝐻</m:t>
                          </m:r>
                        </m:den>
                      </m:f>
                      <m:r>
                        <a:rPr lang="en-GB" i="1" smtClean="0">
                          <a:latin typeface="Cambria Math"/>
                          <a:ea typeface="Cambria Math"/>
                        </a:rPr>
                        <m:t>≅</m:t>
                      </m:r>
                      <m:f>
                        <m:fPr>
                          <m:type m:val="skw"/>
                          <m:ctrlPr>
                            <a:rPr lang="en-GB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f>
                            <m:fPr>
                              <m:type m:val="skw"/>
                              <m:ctrlPr>
                                <a:rPr lang="en-GB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𝐺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𝐾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f>
                            <m:fPr>
                              <m:type m:val="skw"/>
                              <m:ctrlPr>
                                <a:rPr lang="en-GB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𝐻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/>
                                  <a:ea typeface="Cambria Math"/>
                                </a:rPr>
                                <m:t>𝐾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767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800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The Main Result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10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>
                <a:solidFill>
                  <a:schemeClr val="tx2"/>
                </a:solidFill>
              </a:rPr>
              <a:t>Cayley</a:t>
            </a:r>
            <a:r>
              <a:rPr lang="en-GB" b="1" dirty="0" smtClean="0">
                <a:solidFill>
                  <a:schemeClr val="tx2"/>
                </a:solidFill>
              </a:rPr>
              <a:t> Theorem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Every group is isomorphic to a group of permutations.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280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204864"/>
            <a:ext cx="8229600" cy="1800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End of Group Theory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386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762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608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80</Words>
  <Application>Microsoft Office PowerPoint</Application>
  <PresentationFormat>On-screen Show (4:3)</PresentationFormat>
  <Paragraphs>46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1_Office Theme</vt:lpstr>
      <vt:lpstr>Office Theme</vt:lpstr>
      <vt:lpstr>Slide 1</vt:lpstr>
      <vt:lpstr>Lecture 28</vt:lpstr>
      <vt:lpstr> Recap</vt:lpstr>
      <vt:lpstr>Slide 4</vt:lpstr>
      <vt:lpstr>Slide 5</vt:lpstr>
      <vt:lpstr>Homomorphism Theorems</vt:lpstr>
      <vt:lpstr>Slide 7</vt:lpstr>
      <vt:lpstr>Fundamental Homomorphism Theorem</vt:lpstr>
      <vt:lpstr>Slide 9</vt:lpstr>
      <vt:lpstr>Slide 10</vt:lpstr>
      <vt:lpstr>Slide 11</vt:lpstr>
      <vt:lpstr>Slide 12</vt:lpstr>
      <vt:lpstr>First Isomorphism Theorem</vt:lpstr>
      <vt:lpstr>The Main Result</vt:lpstr>
      <vt:lpstr>Cayley Theorem</vt:lpstr>
      <vt:lpstr>End of Group Theory</vt:lpstr>
      <vt:lpstr>Summary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Fazeel</dc:creator>
  <cp:lastModifiedBy>Administrator</cp:lastModifiedBy>
  <cp:revision>15</cp:revision>
  <dcterms:created xsi:type="dcterms:W3CDTF">2013-05-22T18:34:02Z</dcterms:created>
  <dcterms:modified xsi:type="dcterms:W3CDTF">2013-05-25T09:22:59Z</dcterms:modified>
</cp:coreProperties>
</file>