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59" r:id="rId4"/>
    <p:sldId id="260" r:id="rId5"/>
    <p:sldId id="277" r:id="rId6"/>
    <p:sldId id="261" r:id="rId7"/>
    <p:sldId id="278" r:id="rId8"/>
    <p:sldId id="268" r:id="rId9"/>
    <p:sldId id="279" r:id="rId10"/>
    <p:sldId id="282" r:id="rId11"/>
    <p:sldId id="263" r:id="rId12"/>
    <p:sldId id="280" r:id="rId13"/>
    <p:sldId id="264" r:id="rId14"/>
    <p:sldId id="265" r:id="rId15"/>
    <p:sldId id="283" r:id="rId16"/>
    <p:sldId id="269" r:id="rId17"/>
    <p:sldId id="266" r:id="rId18"/>
    <p:sldId id="267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60"/>
  </p:normalViewPr>
  <p:slideViewPr>
    <p:cSldViewPr>
      <p:cViewPr varScale="1">
        <p:scale>
          <a:sx n="40" d="100"/>
          <a:sy n="40" d="100"/>
        </p:scale>
        <p:origin x="-1565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231D-AC41-4168-A8DB-6679B2981FB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5995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1467-9020-4074-A741-C3D79EE8CAF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5964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17020-4C4D-47A1-9EA9-8F261262EFB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62109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32807-16DB-4946-8C6C-04E9EF71A19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87293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D6C78-AC5F-4BD1-954F-33DD16DDB08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5814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EB61-FF5A-4B93-8345-91E6735A92C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1597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3C13-1B50-42D6-B590-20DA3627EB7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666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3502-2EB3-4A60-A3B3-A5D37B58322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4864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9B9F-D5C4-40E2-8092-43A34880C8A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8996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89C9-7DA8-4498-9DD5-98DAAE4B37D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6459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7387-633A-45AC-BD76-291AEABCAB3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35861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231D-AC41-4168-A8DB-6679B2981FB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11727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1467-9020-4074-A741-C3D79EE8CAF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154296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17020-4C4D-47A1-9EA9-8F261262EFB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585624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32807-16DB-4946-8C6C-04E9EF71A19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81719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D6C78-AC5F-4BD1-954F-33DD16DDB08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87681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EB61-FF5A-4B93-8345-91E6735A92C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49658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3C13-1B50-42D6-B590-20DA3627EB7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5023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3502-2EB3-4A60-A3B3-A5D37B58322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43708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9B9F-D5C4-40E2-8092-43A34880C8A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777725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89C9-7DA8-4498-9DD5-98DAAE4B37D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95630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7387-633A-45AC-BD76-291AEABCAB3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66506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BE16B-4C34-4A02-9817-E535062977C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5062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BE16B-4C34-4A02-9817-E535062977C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5/23/2013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1400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3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371600" y="1295400"/>
            <a:ext cx="6096000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cy-GB" sz="2800" b="1" dirty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MTH376: </a:t>
            </a:r>
            <a:r>
              <a:rPr lang="en-GB" sz="2800" b="1" dirty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Algebra</a:t>
            </a:r>
            <a:endParaRPr lang="en-US" sz="900" dirty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dirty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For</a:t>
            </a:r>
          </a:p>
          <a:p>
            <a:pPr algn="ctr"/>
            <a:endParaRPr lang="en-US" dirty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>
                <a:solidFill>
                  <a:srgbClr val="1F497D"/>
                </a:solidFill>
              </a:rPr>
              <a:t> </a:t>
            </a:r>
            <a:r>
              <a:rPr lang="en-GB" sz="2400" b="1" dirty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By</a:t>
            </a:r>
            <a:endParaRPr lang="en-US" dirty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Dr.</a:t>
            </a:r>
            <a:r>
              <a:rPr lang="en-GB" sz="2800" b="1" dirty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M. </a:t>
            </a:r>
            <a:r>
              <a:rPr lang="en-GB" sz="2800" b="1" dirty="0" err="1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Fazeel</a:t>
            </a:r>
            <a:r>
              <a:rPr lang="en-GB" sz="2800" b="1" dirty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Anwar</a:t>
            </a:r>
            <a:endParaRPr lang="en-US" sz="2800" b="1" dirty="0">
              <a:solidFill>
                <a:srgbClr val="1F497D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Assistant Professor</a:t>
            </a:r>
            <a:endParaRPr lang="en-US" dirty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Department of Mathematics, CIIT Islamabad</a:t>
            </a:r>
            <a:endParaRPr lang="en-US" dirty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9507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26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3318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/>
          <a:lstStyle/>
          <a:p>
            <a:r>
              <a:rPr lang="en-GB" dirty="0" smtClean="0"/>
              <a:t> 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Recap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Isomorphism</a:t>
            </a: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Isomorphic groups</a:t>
            </a: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Non isomorphic groups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9716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Cosets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dirty="0" smtClean="0"/>
                  <a:t>Let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𝐺</m:t>
                    </m:r>
                  </m:oMath>
                </a14:m>
                <a:r>
                  <a:rPr lang="en-GB" dirty="0" smtClean="0"/>
                  <a:t> be a group and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𝐻</m:t>
                    </m:r>
                  </m:oMath>
                </a14:m>
                <a:r>
                  <a:rPr lang="en-GB" dirty="0" smtClean="0"/>
                  <a:t> be a subgroup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𝐺</m:t>
                    </m:r>
                    <m:r>
                      <a:rPr lang="en-GB" b="0" i="0" smtClean="0">
                        <a:latin typeface="Cambria Math"/>
                      </a:rPr>
                      <m:t>. </m:t>
                    </m:r>
                  </m:oMath>
                </a14:m>
                <a:r>
                  <a:rPr lang="en-GB" dirty="0" smtClean="0"/>
                  <a:t>Then the sets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                      </m:t>
                    </m:r>
                    <m:r>
                      <a:rPr lang="en-GB" b="0" i="1" smtClean="0">
                        <a:latin typeface="Cambria Math"/>
                      </a:rPr>
                      <m:t>𝑎𝐻</m:t>
                    </m:r>
                    <m:r>
                      <a:rPr lang="en-GB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GB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/>
                          </a:rPr>
                          <m:t>𝑎h</m:t>
                        </m:r>
                        <m:r>
                          <a:rPr lang="en-GB" b="0" i="1" smtClean="0">
                            <a:latin typeface="Cambria Math"/>
                          </a:rPr>
                          <m:t> </m:t>
                        </m:r>
                      </m:e>
                    </m:d>
                    <m:r>
                      <a:rPr lang="en-GB" b="0" i="1" smtClean="0">
                        <a:latin typeface="Cambria Math"/>
                      </a:rPr>
                      <m:t>𝑎</m:t>
                    </m:r>
                    <m:r>
                      <a:rPr lang="en-GB" b="0" i="1" smtClean="0">
                        <a:latin typeface="Cambria Math"/>
                      </a:rPr>
                      <m:t>∈</m:t>
                    </m:r>
                    <m:r>
                      <a:rPr lang="en-GB" b="0" i="1" smtClean="0">
                        <a:latin typeface="Cambria Math"/>
                      </a:rPr>
                      <m:t>𝐺</m:t>
                    </m:r>
                    <m:r>
                      <a:rPr lang="en-GB" b="0" i="1" smtClean="0">
                        <a:latin typeface="Cambria Math"/>
                      </a:rPr>
                      <m:t>, </m:t>
                    </m:r>
                    <m:r>
                      <a:rPr lang="en-GB" b="0" i="1" smtClean="0">
                        <a:latin typeface="Cambria Math"/>
                      </a:rPr>
                      <m:t>h</m:t>
                    </m:r>
                    <m:r>
                      <a:rPr lang="en-GB" b="0" i="1" smtClean="0">
                        <a:latin typeface="Cambria Math"/>
                      </a:rPr>
                      <m:t>∈</m:t>
                    </m:r>
                    <m:r>
                      <a:rPr lang="en-GB" b="0" i="1" smtClean="0">
                        <a:latin typeface="Cambria Math"/>
                      </a:rPr>
                      <m:t>𝐻</m:t>
                    </m:r>
                    <m:r>
                      <a:rPr lang="en-GB" b="0" i="1" smtClean="0">
                        <a:latin typeface="Cambria Math"/>
                      </a:rPr>
                      <m:t>}</m:t>
                    </m:r>
                    <m:r>
                      <a:rPr lang="en-GB" b="0" i="0" smtClean="0">
                        <a:latin typeface="Cambria Math"/>
                      </a:rPr>
                      <m:t>, </m:t>
                    </m:r>
                  </m:oMath>
                </a14:m>
                <a:r>
                  <a:rPr lang="en-GB" dirty="0" smtClean="0"/>
                  <a:t> </a:t>
                </a:r>
                <a:endParaRPr lang="en-GB" b="0" i="1" dirty="0" smtClean="0">
                  <a:latin typeface="Cambria Math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GB" b="0" i="1" dirty="0" smtClean="0">
                        <a:latin typeface="Cambria Math"/>
                      </a:rPr>
                      <m:t>𝐻𝑎</m:t>
                    </m:r>
                    <m:r>
                      <a:rPr lang="en-GB" b="0" i="1" dirty="0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GB" b="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b="0" i="1" dirty="0" smtClean="0">
                            <a:latin typeface="Cambria Math"/>
                          </a:rPr>
                          <m:t>h𝑎</m:t>
                        </m:r>
                        <m:r>
                          <a:rPr lang="en-GB" b="0" i="1" dirty="0" smtClean="0">
                            <a:latin typeface="Cambria Math"/>
                          </a:rPr>
                          <m:t> </m:t>
                        </m:r>
                      </m:e>
                    </m:d>
                    <m:r>
                      <a:rPr lang="en-GB" b="0" i="1" dirty="0" smtClean="0">
                        <a:latin typeface="Cambria Math"/>
                      </a:rPr>
                      <m:t>h</m:t>
                    </m:r>
                    <m:r>
                      <a:rPr lang="en-GB" b="0" i="1" dirty="0" smtClean="0">
                        <a:latin typeface="Cambria Math"/>
                      </a:rPr>
                      <m:t>∈</m:t>
                    </m:r>
                    <m:r>
                      <a:rPr lang="en-GB" b="0" i="1" dirty="0" smtClean="0">
                        <a:latin typeface="Cambria Math"/>
                      </a:rPr>
                      <m:t>𝐻</m:t>
                    </m:r>
                    <m:r>
                      <a:rPr lang="en-GB" b="0" i="1" dirty="0" smtClean="0">
                        <a:latin typeface="Cambria Math"/>
                      </a:rPr>
                      <m:t>, </m:t>
                    </m:r>
                    <m:r>
                      <a:rPr lang="en-GB" b="0" i="1" dirty="0" smtClean="0">
                        <a:latin typeface="Cambria Math"/>
                      </a:rPr>
                      <m:t>𝑎</m:t>
                    </m:r>
                    <m:r>
                      <a:rPr lang="en-GB" b="0" i="1" dirty="0" smtClean="0">
                        <a:latin typeface="Cambria Math"/>
                      </a:rPr>
                      <m:t>∈</m:t>
                    </m:r>
                    <m:r>
                      <a:rPr lang="en-GB" b="0" i="1" dirty="0" smtClean="0">
                        <a:latin typeface="Cambria Math"/>
                      </a:rPr>
                      <m:t>𝐺</m:t>
                    </m:r>
                    <m:r>
                      <a:rPr lang="en-GB" b="0" i="1" dirty="0" smtClean="0">
                        <a:latin typeface="Cambria Math"/>
                      </a:rPr>
                      <m:t>}</m:t>
                    </m:r>
                  </m:oMath>
                </a14:m>
                <a:r>
                  <a:rPr lang="en-GB" dirty="0" smtClean="0"/>
                  <a:t> </a:t>
                </a:r>
              </a:p>
              <a:p>
                <a:pPr marL="0" indent="0">
                  <a:buNone/>
                </a:pPr>
                <a:r>
                  <a:rPr lang="en-GB" dirty="0" smtClean="0"/>
                  <a:t>are respectively called left and right cosets of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 </m:t>
                    </m:r>
                    <m:r>
                      <a:rPr lang="en-GB" b="0" i="1" smtClean="0">
                        <a:latin typeface="Cambria Math"/>
                      </a:rPr>
                      <m:t>𝐻</m:t>
                    </m:r>
                    <m:r>
                      <a:rPr lang="en-GB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GB" dirty="0" smtClean="0"/>
                  <a:t>in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𝐺</m:t>
                    </m:r>
                  </m:oMath>
                </a14:m>
                <a:r>
                  <a:rPr lang="en-GB" dirty="0" smtClean="0"/>
                  <a:t>.</a:t>
                </a:r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852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53315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</a:rPr>
              <a:t>Cosets.</a:t>
            </a:r>
            <a:endParaRPr lang="en-GB" b="1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Note: Cosets are not necessarily subgroup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𝐺</m:t>
                    </m:r>
                    <m:r>
                      <a:rPr lang="en-GB" b="0" i="1" smtClean="0">
                        <a:latin typeface="Cambria Math"/>
                      </a:rPr>
                      <m:t>.</m:t>
                    </m:r>
                  </m:oMath>
                </a14:m>
                <a:endParaRPr lang="en-GB" b="0" dirty="0" smtClean="0"/>
              </a:p>
              <a:p>
                <a:endParaRPr lang="en-GB" dirty="0"/>
              </a:p>
              <a:p>
                <a:r>
                  <a:rPr lang="en-GB" b="0" dirty="0" smtClean="0"/>
                  <a:t>Not every left coset is a right coset!</a:t>
                </a:r>
              </a:p>
              <a:p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852" t="-1752" r="-27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8159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Normal subgroups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A subgroup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𝑁</m:t>
                    </m:r>
                  </m:oMath>
                </a14:m>
                <a:r>
                  <a:rPr lang="en-GB" dirty="0" smtClean="0"/>
                  <a:t>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𝐺</m:t>
                    </m:r>
                  </m:oMath>
                </a14:m>
                <a:r>
                  <a:rPr lang="en-GB" dirty="0" smtClean="0"/>
                  <a:t> is called normal if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𝑎𝑁</m:t>
                    </m:r>
                    <m:r>
                      <a:rPr lang="en-GB" b="0" i="1" smtClean="0">
                        <a:latin typeface="Cambria Math"/>
                      </a:rPr>
                      <m:t>=</m:t>
                    </m:r>
                    <m:r>
                      <a:rPr lang="en-GB" b="0" i="1" smtClean="0">
                        <a:latin typeface="Cambria Math"/>
                      </a:rPr>
                      <m:t>𝑁𝑎</m:t>
                    </m:r>
                    <m:r>
                      <a:rPr lang="en-GB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GB" dirty="0" smtClean="0"/>
                  <a:t> for all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𝑎</m:t>
                    </m:r>
                    <m:r>
                      <a:rPr lang="en-GB" b="0" i="1" smtClean="0">
                        <a:latin typeface="Cambria Math"/>
                      </a:rPr>
                      <m:t>∈</m:t>
                    </m:r>
                    <m:r>
                      <a:rPr lang="en-GB" b="0" i="1" smtClean="0">
                        <a:latin typeface="Cambria Math"/>
                      </a:rPr>
                      <m:t>𝐺</m:t>
                    </m:r>
                  </m:oMath>
                </a14:m>
                <a:r>
                  <a:rPr lang="en-GB" dirty="0"/>
                  <a:t>.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 </m:t>
                    </m:r>
                  </m:oMath>
                </a14:m>
                <a:endParaRPr lang="en-GB" dirty="0" smtClean="0"/>
              </a:p>
              <a:p>
                <a:endParaRPr lang="en-GB" dirty="0"/>
              </a:p>
              <a:p>
                <a:r>
                  <a:rPr lang="en-GB" dirty="0" smtClean="0"/>
                  <a:t>This is same as saying every left coset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𝑁</m:t>
                    </m:r>
                  </m:oMath>
                </a14:m>
                <a:r>
                  <a:rPr lang="en-GB" dirty="0" smtClean="0"/>
                  <a:t> is also a right coset.</a:t>
                </a:r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630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4590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</a:rPr>
              <a:t>Normal Subgroups.</a:t>
            </a:r>
            <a:endParaRPr lang="en-GB" b="1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If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𝐺</m:t>
                    </m:r>
                  </m:oMath>
                </a14:m>
                <a:r>
                  <a:rPr lang="en-GB" dirty="0" smtClean="0"/>
                  <a:t> is abelian then every subgroup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𝐺</m:t>
                    </m:r>
                  </m:oMath>
                </a14:m>
                <a:r>
                  <a:rPr lang="en-GB" dirty="0" smtClean="0"/>
                  <a:t> is normal.</a:t>
                </a:r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630" t="-1752" r="-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86719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Quotient Group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Let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𝑁</m:t>
                    </m:r>
                  </m:oMath>
                </a14:m>
                <a:r>
                  <a:rPr lang="en-GB" dirty="0" smtClean="0"/>
                  <a:t> be a normal subgroup of a group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𝐺</m:t>
                    </m:r>
                  </m:oMath>
                </a14:m>
                <a:r>
                  <a:rPr lang="en-GB" dirty="0" smtClean="0"/>
                  <a:t> then define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type m:val="skw"/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𝐺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𝑁</m:t>
                          </m:r>
                        </m:den>
                      </m:f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|"/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</a:rPr>
                            <m:t>𝑎𝑁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 </m:t>
                          </m:r>
                        </m:e>
                      </m:d>
                      <m:r>
                        <a:rPr lang="en-GB" b="0" i="1" smtClean="0">
                          <a:latin typeface="Cambria Math"/>
                        </a:rPr>
                        <m:t> </m:t>
                      </m:r>
                      <m:r>
                        <a:rPr lang="en-GB" b="0" i="1" smtClean="0">
                          <a:latin typeface="Cambria Math"/>
                        </a:rPr>
                        <m:t>𝑎</m:t>
                      </m:r>
                      <m:r>
                        <a:rPr lang="en-GB" b="0" i="1" smtClean="0">
                          <a:latin typeface="Cambria Math"/>
                        </a:rPr>
                        <m:t>∈</m:t>
                      </m:r>
                      <m:r>
                        <a:rPr lang="en-GB" b="0" i="1" smtClean="0">
                          <a:latin typeface="Cambria Math"/>
                        </a:rPr>
                        <m:t>𝐺</m:t>
                      </m:r>
                      <m:r>
                        <a:rPr lang="en-GB" b="0" i="1" smtClean="0">
                          <a:latin typeface="Cambria Math"/>
                        </a:rPr>
                        <m:t>}</m:t>
                      </m:r>
                    </m:oMath>
                  </m:oMathPara>
                </a14:m>
                <a:endParaRPr lang="en-GB" dirty="0" smtClean="0"/>
              </a:p>
              <a:p>
                <a:pPr marL="0" indent="0">
                  <a:buNone/>
                </a:pPr>
                <a:r>
                  <a:rPr lang="en-GB" dirty="0" smtClean="0"/>
                  <a:t>i.e. the set of all left cosets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𝑁</m:t>
                    </m:r>
                    <m:r>
                      <a:rPr lang="en-GB" b="0" i="1" smtClean="0">
                        <a:latin typeface="Cambria Math"/>
                      </a:rPr>
                      <m:t>.</m:t>
                    </m:r>
                  </m:oMath>
                </a14:m>
                <a:endParaRPr lang="en-GB" b="0" dirty="0" smtClean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852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9525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</a:rPr>
              <a:t>Quotient Group.</a:t>
            </a:r>
            <a:endParaRPr lang="en-GB" b="1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Define a binary operation of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GB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/>
                          </a:rPr>
                          <m:t>𝐺</m:t>
                        </m:r>
                      </m:num>
                      <m:den>
                        <m:r>
                          <a:rPr lang="en-GB" b="0" i="1" smtClean="0">
                            <a:latin typeface="Cambria Math"/>
                          </a:rPr>
                          <m:t>𝑁</m:t>
                        </m:r>
                      </m:den>
                    </m:f>
                  </m:oMath>
                </a14:m>
                <a:r>
                  <a:rPr lang="en-GB" dirty="0" smtClean="0"/>
                  <a:t> by 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</a:rPr>
                            <m:t>𝑎𝑁</m:t>
                          </m:r>
                        </m:e>
                      </m:d>
                      <m:d>
                        <m:d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</a:rPr>
                            <m:t>𝑏𝑁</m:t>
                          </m:r>
                        </m:e>
                      </m:d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r>
                        <a:rPr lang="en-GB" b="0" i="1" smtClean="0">
                          <a:latin typeface="Cambria Math"/>
                        </a:rPr>
                        <m:t>𝑎𝑏𝑁</m:t>
                      </m:r>
                    </m:oMath>
                  </m:oMathPara>
                </a14:m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dirty="0" smtClean="0"/>
                  <a:t>Fact: The above binary operation is well defined.</a:t>
                </a:r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dirty="0" smtClean="0"/>
                  <a:t>Is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GB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i="1">
                            <a:latin typeface="Cambria Math"/>
                          </a:rPr>
                          <m:t>𝐺</m:t>
                        </m:r>
                      </m:num>
                      <m:den>
                        <m:r>
                          <a:rPr lang="en-GB" i="1">
                            <a:latin typeface="Cambria Math"/>
                          </a:rPr>
                          <m:t>𝑁</m:t>
                        </m:r>
                      </m:den>
                    </m:f>
                  </m:oMath>
                </a14:m>
                <a:r>
                  <a:rPr lang="en-GB" dirty="0" smtClean="0"/>
                  <a:t> under the above binary operation a group?</a:t>
                </a:r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852" t="-1752" b="-12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65541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4762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3400" y="2362200"/>
            <a:ext cx="8229600" cy="1981200"/>
          </a:xfrm>
        </p:spPr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6088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61</Words>
  <Application>Microsoft Office PowerPoint</Application>
  <PresentationFormat>On-screen Show (4:3)</PresentationFormat>
  <Paragraphs>47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1_Office Theme</vt:lpstr>
      <vt:lpstr>Office Theme</vt:lpstr>
      <vt:lpstr>Slide 1</vt:lpstr>
      <vt:lpstr>Lecture 26</vt:lpstr>
      <vt:lpstr> Recap</vt:lpstr>
      <vt:lpstr>Slide 4</vt:lpstr>
      <vt:lpstr>Cosets</vt:lpstr>
      <vt:lpstr>Slide 6</vt:lpstr>
      <vt:lpstr>Cosets.</vt:lpstr>
      <vt:lpstr>Slide 8</vt:lpstr>
      <vt:lpstr>Slide 9</vt:lpstr>
      <vt:lpstr>Normal subgroups</vt:lpstr>
      <vt:lpstr>Slide 11</vt:lpstr>
      <vt:lpstr>Normal Subgroups.</vt:lpstr>
      <vt:lpstr>Quotient Group</vt:lpstr>
      <vt:lpstr>Slide 14</vt:lpstr>
      <vt:lpstr>Quotient Group.</vt:lpstr>
      <vt:lpstr>Summary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Fazeel</dc:creator>
  <cp:lastModifiedBy>NTS</cp:lastModifiedBy>
  <cp:revision>11</cp:revision>
  <dcterms:created xsi:type="dcterms:W3CDTF">2013-05-22T18:34:02Z</dcterms:created>
  <dcterms:modified xsi:type="dcterms:W3CDTF">2013-05-23T06:02:21Z</dcterms:modified>
</cp:coreProperties>
</file>