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3" r:id="rId2"/>
    <p:sldId id="288" r:id="rId3"/>
    <p:sldId id="287" r:id="rId4"/>
    <p:sldId id="368" r:id="rId5"/>
    <p:sldId id="372" r:id="rId6"/>
    <p:sldId id="373" r:id="rId7"/>
    <p:sldId id="375" r:id="rId8"/>
    <p:sldId id="378" r:id="rId9"/>
    <p:sldId id="376" r:id="rId10"/>
    <p:sldId id="379" r:id="rId11"/>
    <p:sldId id="391" r:id="rId12"/>
    <p:sldId id="392" r:id="rId13"/>
    <p:sldId id="380" r:id="rId14"/>
    <p:sldId id="381" r:id="rId15"/>
    <p:sldId id="382" r:id="rId16"/>
    <p:sldId id="389" r:id="rId17"/>
    <p:sldId id="383" r:id="rId18"/>
    <p:sldId id="390" r:id="rId19"/>
    <p:sldId id="384" r:id="rId20"/>
    <p:sldId id="385" r:id="rId21"/>
    <p:sldId id="386" r:id="rId22"/>
    <p:sldId id="387" r:id="rId23"/>
    <p:sldId id="374" r:id="rId24"/>
    <p:sldId id="388" r:id="rId25"/>
    <p:sldId id="303" r:id="rId26"/>
    <p:sldId id="304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59" autoAdjust="0"/>
    <p:restoredTop sz="94660"/>
  </p:normalViewPr>
  <p:slideViewPr>
    <p:cSldViewPr>
      <p:cViewPr varScale="1">
        <p:scale>
          <a:sx n="65" d="100"/>
          <a:sy n="65" d="100"/>
        </p:scale>
        <p:origin x="-139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24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Group homomorphism</a:t>
            </a:r>
          </a:p>
          <a:p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Isomorphism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Isomorphic groups</a:t>
            </a:r>
            <a:endParaRPr lang="en-GB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Homomorphism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∗)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𝐻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⋅)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be two groups. A map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𝜙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: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→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𝐻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called a homomorphism if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  <a:cs typeface="Arial" pitchFamily="34" charset="0"/>
                        </a:rPr>
                        <m:t>𝜙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/>
                              <a:cs typeface="Arial" pitchFamily="34" charset="0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r>
                        <a:rPr lang="en-GB" b="0" i="1" smtClean="0">
                          <a:latin typeface="Cambria Math"/>
                          <a:cs typeface="Arial" pitchFamily="34" charset="0"/>
                        </a:rPr>
                        <m:t>𝜙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/>
                          <a:cs typeface="Arial" pitchFamily="34" charset="0"/>
                        </a:rPr>
                        <m:t>⋅</m:t>
                      </m:r>
                      <m:r>
                        <a:rPr lang="en-GB" b="0" i="1" smtClean="0">
                          <a:latin typeface="Cambria Math"/>
                          <a:cs typeface="Arial" pitchFamily="34" charset="0"/>
                        </a:rPr>
                        <m:t>𝜙</m:t>
                      </m:r>
                      <m:r>
                        <a:rPr lang="en-GB" b="0" i="1" smtClean="0">
                          <a:latin typeface="Cambria Math"/>
                          <a:cs typeface="Arial" pitchFamily="34" charset="0"/>
                        </a:rPr>
                        <m:t>(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cs typeface="Arial" pitchFamily="34" charset="0"/>
                            </a:rPr>
                            <m:t>𝑔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cs typeface="Arial" pitchFamily="34" charset="0"/>
                        </a:rPr>
                        <m:t>)</m:t>
                      </m:r>
                    </m:oMath>
                  </m:oMathPara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557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Isomorphism</a:t>
            </a:r>
            <a:r>
              <a:rPr lang="en-GB" dirty="0" smtClean="0"/>
              <a:t>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A </a:t>
                </a:r>
                <a:r>
                  <a:rPr lang="en-GB" dirty="0" err="1" smtClean="0">
                    <a:latin typeface="Arial" pitchFamily="34" charset="0"/>
                    <a:cs typeface="Arial" pitchFamily="34" charset="0"/>
                  </a:rPr>
                  <a:t>bijective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homomorphism is called an isomorphism.</a:t>
                </a:r>
              </a:p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To show that a map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𝜙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an isomorphism we need to show that </a:t>
                </a:r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 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𝜙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1-1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GB" dirty="0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𝜙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onto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GB" dirty="0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𝜙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𝑥𝑦</m:t>
                        </m:r>
                      </m:e>
                    </m:d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𝜙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𝜙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𝑦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706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𝜙</m:t>
                    </m:r>
                    <m:r>
                      <a:rPr lang="en-GB" b="0" i="1" smtClean="0">
                        <a:latin typeface="Cambria Math"/>
                      </a:rPr>
                      <m:t>:</m:t>
                    </m:r>
                    <m:r>
                      <a:rPr lang="en-GB" b="0" i="1" smtClean="0">
                        <a:latin typeface="Cambria Math"/>
                      </a:rPr>
                      <m:t>𝑅</m:t>
                    </m:r>
                    <m:r>
                      <a:rPr lang="en-GB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GB" dirty="0" smtClean="0"/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such that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𝜙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𝑒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368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433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Examples.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𝜙</m:t>
                    </m:r>
                    <m:r>
                      <a:rPr lang="en-GB" b="0" i="1" smtClean="0">
                        <a:latin typeface="Cambria Math"/>
                      </a:rPr>
                      <m:t>:</m:t>
                    </m:r>
                    <m:r>
                      <a:rPr lang="en-GB" b="0" i="1" smtClean="0">
                        <a:latin typeface="Cambria Math"/>
                      </a:rPr>
                      <m:t>𝑍</m:t>
                    </m:r>
                    <m:r>
                      <a:rPr lang="en-GB" b="0" i="1" smtClean="0">
                        <a:latin typeface="Cambria Math"/>
                      </a:rPr>
                      <m:t>→2</m:t>
                    </m:r>
                    <m:r>
                      <a:rPr lang="en-GB" b="0" i="1" smtClean="0">
                        <a:latin typeface="Cambria Math"/>
                      </a:rPr>
                      <m:t>𝑍</m:t>
                    </m:r>
                  </m:oMath>
                </a14:m>
                <a:r>
                  <a:rPr lang="en-GB" dirty="0" smtClean="0"/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such that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𝜙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=2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𝑥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423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Cyclic groups and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chemeClr val="tx2"/>
                        </a:solidFill>
                        <a:latin typeface="Cambria Math"/>
                        <a:cs typeface="Arial" pitchFamily="34" charset="0"/>
                      </a:rPr>
                      <m:t>𝒁</m:t>
                    </m:r>
                  </m:oMath>
                </a14:m>
                <a:endParaRPr lang="en-GB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b="-7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Any infinite cyclic group is isomorphic to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𝑍</m:t>
                    </m:r>
                  </m:oMath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 cstate="print"/>
                <a:stretch>
                  <a:fillRect l="-1630" t="-1752" r="-1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281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937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Non isomorphic groups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</a:rPr>
                      <m:t>𝜙</m:t>
                    </m:r>
                    <m:r>
                      <a:rPr lang="en-GB" i="1" smtClean="0">
                        <a:latin typeface="Cambria Math"/>
                      </a:rPr>
                      <m:t>:</m:t>
                    </m:r>
                    <m:r>
                      <a:rPr lang="en-GB" b="0" i="1" smtClean="0">
                        <a:latin typeface="Cambria Math"/>
                      </a:rPr>
                      <m:t>𝑉</m:t>
                    </m:r>
                    <m:r>
                      <a:rPr lang="en-GB" i="1">
                        <a:latin typeface="Cambria Math"/>
                      </a:rPr>
                      <m:t>→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𝑍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GB" dirty="0" smtClean="0"/>
                  <a:t>,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where</a:t>
                </a:r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GB" dirty="0" smtClean="0"/>
                  <a:t> is the Klein 4-group 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853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832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Non isomorphic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groups.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By definition it means that there is no isomorphism between the groups, so we have to rule out all the possibilities.</a:t>
            </a:r>
          </a:p>
          <a:p>
            <a:endParaRPr lang="en-GB" dirty="0">
              <a:latin typeface="Arial" pitchFamily="34" charset="0"/>
              <a:cs typeface="Arial" pitchFamily="34" charset="0"/>
            </a:endParaRP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This is not really possibly unless there is no 1-1 map between the groups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661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Non isomorphic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groups..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To show that groups are not isomorphic we can use any of the following</a:t>
            </a:r>
          </a:p>
          <a:p>
            <a:endParaRPr lang="en-GB" dirty="0">
              <a:latin typeface="Arial" pitchFamily="34" charset="0"/>
              <a:cs typeface="Arial" pitchFamily="34" charset="0"/>
            </a:endParaRPr>
          </a:p>
          <a:p>
            <a:pPr marL="571500" indent="-571500">
              <a:buFont typeface="+mj-lt"/>
              <a:buAutoNum type="romanLcPeriod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Show that there is no 1-1/onto map</a:t>
            </a:r>
          </a:p>
          <a:p>
            <a:pPr marL="571500" indent="-571500">
              <a:buFont typeface="+mj-lt"/>
              <a:buAutoNum type="romanLcPeriod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There is a property (cyclic, order of elements, order of subgroups, solution of algebraic equations) satisfied in one group but not the other.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67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Non isomorphic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groups…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𝑍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GB" dirty="0" smtClean="0"/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𝑆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GB" dirty="0" smtClean="0"/>
                  <a:t> are not isomorphic!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018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Non isomorphic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groups….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𝑍</m:t>
                        </m:r>
                        <m:r>
                          <a:rPr lang="en-GB" b="0" i="1" smtClean="0">
                            <a:latin typeface="Cambria Math"/>
                          </a:rPr>
                          <m:t>,+</m:t>
                        </m:r>
                      </m:e>
                    </m:d>
                  </m:oMath>
                </a14:m>
                <a:r>
                  <a:rPr lang="en-GB" dirty="0" smtClean="0"/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is not isomorphic to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𝑅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+)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584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Non isomorphic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groups…..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𝑍</m:t>
                        </m:r>
                        <m:r>
                          <a:rPr lang="en-GB" b="0" i="1" smtClean="0">
                            <a:latin typeface="Cambria Math"/>
                          </a:rPr>
                          <m:t>,+</m:t>
                        </m:r>
                      </m:e>
                    </m:d>
                  </m:oMath>
                </a14:m>
                <a:r>
                  <a:rPr lang="en-GB" dirty="0" smtClean="0"/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is not isomorphic to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𝑄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+)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263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Non isomorphic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groups……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/>
                              </a:rPr>
                              <m:t>𝑄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/>
                              </a:rPr>
                              <m:t>×</m:t>
                            </m:r>
                          </m:sup>
                        </m:sSup>
                        <m:r>
                          <a:rPr lang="en-GB" b="0" i="1" smtClean="0">
                            <a:latin typeface="Cambria Math"/>
                          </a:rPr>
                          <m:t>,⋅</m:t>
                        </m:r>
                      </m:e>
                    </m:d>
                  </m:oMath>
                </a14:m>
                <a:r>
                  <a:rPr lang="en-GB" dirty="0" smtClean="0"/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is not isomorphic to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𝑅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×</m:t>
                        </m:r>
                      </m:sup>
                    </m:sSup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⋅)</m:t>
                    </m:r>
                  </m:oMath>
                </a14:m>
                <a:endParaRPr lang="en-GB" dirty="0" smtClean="0"/>
              </a:p>
              <a:p>
                <a:endParaRPr lang="en-GB" dirty="0"/>
              </a:p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Solution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=2</m:t>
                    </m:r>
                  </m:oMath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630"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263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Subgroups of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chemeClr val="tx2"/>
                        </a:solidFill>
                        <a:latin typeface="Cambria Math"/>
                        <a:cs typeface="Arial" pitchFamily="34" charset="0"/>
                      </a:rPr>
                      <m:t>𝒁</m:t>
                    </m:r>
                    <m:r>
                      <a:rPr lang="en-GB" b="1" i="1" smtClean="0">
                        <a:solidFill>
                          <a:schemeClr val="tx2"/>
                        </a:solidFill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GB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and Cosets</a:t>
                </a:r>
                <a:endParaRPr lang="en-GB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 cstate="print"/>
                <a:stretch>
                  <a:fillRect r="-296" b="-7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171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097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60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77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14473</TotalTime>
  <Words>175</Words>
  <Application>Microsoft Office PowerPoint</Application>
  <PresentationFormat>On-screen Show (4:3)</PresentationFormat>
  <Paragraphs>74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Lecture 24</vt:lpstr>
      <vt:lpstr> Recap</vt:lpstr>
      <vt:lpstr>Homomorphism</vt:lpstr>
      <vt:lpstr>Isomorphism </vt:lpstr>
      <vt:lpstr>Examples</vt:lpstr>
      <vt:lpstr>Slide 7</vt:lpstr>
      <vt:lpstr>Examples.</vt:lpstr>
      <vt:lpstr> </vt:lpstr>
      <vt:lpstr>Slide 10</vt:lpstr>
      <vt:lpstr>Slide 11</vt:lpstr>
      <vt:lpstr>Slide 12</vt:lpstr>
      <vt:lpstr>Non isomorphic groups</vt:lpstr>
      <vt:lpstr>Slide 14</vt:lpstr>
      <vt:lpstr>Non isomorphic groups.</vt:lpstr>
      <vt:lpstr>Slide 16</vt:lpstr>
      <vt:lpstr>Non isomorphic groups..</vt:lpstr>
      <vt:lpstr>Slide 18</vt:lpstr>
      <vt:lpstr>Non isomorphic groups…</vt:lpstr>
      <vt:lpstr>Non isomorphic groups….</vt:lpstr>
      <vt:lpstr>Non isomorphic groups…..</vt:lpstr>
      <vt:lpstr>Non isomorphic groups……</vt:lpstr>
      <vt:lpstr> </vt:lpstr>
      <vt:lpstr>Slide 24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Administrator</cp:lastModifiedBy>
  <cp:revision>369</cp:revision>
  <dcterms:created xsi:type="dcterms:W3CDTF">2012-02-27T05:45:45Z</dcterms:created>
  <dcterms:modified xsi:type="dcterms:W3CDTF">2013-05-16T05:54:23Z</dcterms:modified>
</cp:coreProperties>
</file>