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63" r:id="rId2"/>
    <p:sldId id="288" r:id="rId3"/>
    <p:sldId id="287" r:id="rId4"/>
    <p:sldId id="353" r:id="rId5"/>
    <p:sldId id="368" r:id="rId6"/>
    <p:sldId id="369" r:id="rId7"/>
    <p:sldId id="375" r:id="rId8"/>
    <p:sldId id="370" r:id="rId9"/>
    <p:sldId id="376" r:id="rId10"/>
    <p:sldId id="371" r:id="rId11"/>
    <p:sldId id="377" r:id="rId12"/>
    <p:sldId id="378" r:id="rId13"/>
    <p:sldId id="303" r:id="rId14"/>
    <p:sldId id="304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882" autoAdjust="0"/>
    <p:restoredTop sz="94660"/>
  </p:normalViewPr>
  <p:slideViewPr>
    <p:cSldViewPr>
      <p:cViewPr varScale="1">
        <p:scale>
          <a:sx n="68" d="100"/>
          <a:sy n="68" d="100"/>
        </p:scale>
        <p:origin x="-57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A86F1B-B11A-466E-83F8-B792F397556A}" type="datetimeFigureOut">
              <a:rPr lang="en-US" smtClean="0"/>
              <a:pPr/>
              <a:t>5/14/2013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103E7A-9575-41B1-A0D7-6A339B13B87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8200704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D231D-AC41-4168-A8DB-6679B2981FB3}" type="datetime1">
              <a:rPr lang="en-US" smtClean="0"/>
              <a:pPr/>
              <a:t>5/14/2013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31467-9020-4074-A741-C3D79EE8CAF1}" type="datetime1">
              <a:rPr lang="en-US" smtClean="0"/>
              <a:pPr/>
              <a:t>5/14/2013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17020-4C4D-47A1-9EA9-8F261262EFBC}" type="datetime1">
              <a:rPr lang="en-US" smtClean="0"/>
              <a:pPr/>
              <a:t>5/14/2013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32807-16DB-4946-8C6C-04E9EF71A191}" type="datetime1">
              <a:rPr lang="en-US" smtClean="0"/>
              <a:pPr/>
              <a:t>5/14/2013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D6C78-AC5F-4BD1-954F-33DD16DDB08C}" type="datetime1">
              <a:rPr lang="en-US" smtClean="0"/>
              <a:pPr/>
              <a:t>5/14/2013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AEB61-FF5A-4B93-8345-91E6735A92C7}" type="datetime1">
              <a:rPr lang="en-US" smtClean="0"/>
              <a:pPr/>
              <a:t>5/14/2013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B3C13-1B50-42D6-B590-20DA3627EB7F}" type="datetime1">
              <a:rPr lang="en-US" smtClean="0"/>
              <a:pPr/>
              <a:t>5/14/2013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83502-2EB3-4A60-A3B3-A5D37B583226}" type="datetime1">
              <a:rPr lang="en-US" smtClean="0"/>
              <a:pPr/>
              <a:t>5/14/2013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A9B9F-D5C4-40E2-8092-43A34880C8A6}" type="datetime1">
              <a:rPr lang="en-US" smtClean="0"/>
              <a:pPr/>
              <a:t>5/14/2013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E89C9-7DA8-4498-9DD5-98DAAE4B37D1}" type="datetime1">
              <a:rPr lang="en-US" smtClean="0"/>
              <a:pPr/>
              <a:t>5/14/2013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37387-633A-45AC-BD76-291AEABCAB3A}" type="datetime1">
              <a:rPr lang="en-US" smtClean="0"/>
              <a:pPr/>
              <a:t>5/14/2013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FBE16B-4C34-4A02-9817-E535062977C1}" type="datetime1">
              <a:rPr lang="en-US" smtClean="0"/>
              <a:pPr/>
              <a:t>5/14/2013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1371600" y="1295400"/>
            <a:ext cx="6096000" cy="30162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y-GB" sz="2800" b="1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MTH376: </a:t>
            </a:r>
            <a:r>
              <a:rPr kumimoji="0" lang="en-GB" sz="2800" b="1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Algebra</a:t>
            </a:r>
            <a:endParaRPr kumimoji="0" lang="en-US" sz="900" b="0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GB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For</a:t>
            </a:r>
          </a:p>
          <a:p>
            <a:pPr algn="ctr"/>
            <a:endParaRPr lang="en-US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</a:rPr>
              <a:t> </a:t>
            </a:r>
            <a:r>
              <a:rPr lang="en-GB" sz="24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Master of Mathematics</a:t>
            </a:r>
          </a:p>
          <a:p>
            <a:pPr algn="ctr"/>
            <a:endParaRPr lang="en-US" sz="2400" b="1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en-US" sz="2400" b="1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By</a:t>
            </a:r>
            <a:endParaRPr lang="en-US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76400" y="4495800"/>
            <a:ext cx="556260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err="1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Dr.</a:t>
            </a:r>
            <a:r>
              <a:rPr lang="en-GB" sz="2800" b="1" dirty="0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M. </a:t>
            </a:r>
            <a:r>
              <a:rPr lang="en-GB" sz="2800" b="1" dirty="0" err="1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Fazeel</a:t>
            </a:r>
            <a:r>
              <a:rPr lang="en-GB" sz="2800" b="1" dirty="0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Anwar</a:t>
            </a:r>
            <a:endParaRPr lang="en-US" sz="2800" b="1" dirty="0" smtClean="0">
              <a:solidFill>
                <a:schemeClr val="tx2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Assistant Professor</a:t>
            </a:r>
            <a:endParaRPr lang="en-US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Department of Mathematics, CIIT Islamabad</a:t>
            </a:r>
            <a:endParaRPr lang="en-US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90800"/>
            <a:ext cx="8229600" cy="1143000"/>
          </a:xfrm>
        </p:spPr>
        <p:txBody>
          <a:bodyPr>
            <a:normAutofit/>
          </a:bodyPr>
          <a:lstStyle/>
          <a:p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Lecture 22</a:t>
            </a:r>
            <a:endParaRPr lang="en-GB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432641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8229600" cy="1143000"/>
          </a:xfrm>
        </p:spPr>
        <p:txBody>
          <a:bodyPr/>
          <a:lstStyle/>
          <a:p>
            <a:r>
              <a:rPr lang="en-GB" dirty="0" smtClean="0"/>
              <a:t> </a:t>
            </a:r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Recap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>
                <a:latin typeface="Arial" pitchFamily="34" charset="0"/>
                <a:cs typeface="Arial" pitchFamily="34" charset="0"/>
              </a:rPr>
              <a:t>Order of an element</a:t>
            </a:r>
          </a:p>
          <a:p>
            <a:r>
              <a:rPr lang="en-GB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Order of a group</a:t>
            </a:r>
          </a:p>
          <a:p>
            <a:r>
              <a:rPr lang="en-GB" dirty="0" smtClean="0">
                <a:latin typeface="Arial" pitchFamily="34" charset="0"/>
                <a:cs typeface="Arial" pitchFamily="34" charset="0"/>
              </a:rPr>
              <a:t>Relation between groups</a:t>
            </a:r>
            <a:endParaRPr lang="en-GB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9493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822273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Homomorphism</a:t>
            </a:r>
            <a:endParaRPr lang="en-GB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(</m:t>
                    </m:r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𝐺</m:t>
                    </m:r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, ∗)</m:t>
                    </m:r>
                  </m:oMath>
                </a14:m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(</m:t>
                    </m:r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𝐻</m:t>
                    </m:r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, ⋅)</m:t>
                    </m:r>
                  </m:oMath>
                </a14:m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 be two groups. A map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𝜙</m:t>
                    </m:r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:</m:t>
                    </m:r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𝐺</m:t>
                    </m:r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→</m:t>
                    </m:r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𝐻</m:t>
                    </m:r>
                  </m:oMath>
                </a14:m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 is called a homomorphism if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  <a:cs typeface="Arial" pitchFamily="34" charset="0"/>
                        </a:rPr>
                        <m:t>𝜙</m:t>
                      </m:r>
                      <m:d>
                        <m:dPr>
                          <m:ctrlPr>
                            <a:rPr lang="en-GB" b="0" i="1" smtClean="0">
                              <a:latin typeface="Cambria Math"/>
                              <a:cs typeface="Arial" pitchFamily="34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b="0" i="1" smtClean="0">
                                  <a:latin typeface="Cambria Math"/>
                                  <a:cs typeface="Arial" pitchFamily="34" charset="0"/>
                                </a:rPr>
                              </m:ctrlPr>
                            </m:sSubPr>
                            <m:e>
                              <m:r>
                                <a:rPr lang="en-GB" b="0" i="1" smtClean="0">
                                  <a:latin typeface="Cambria Math"/>
                                  <a:cs typeface="Arial" pitchFamily="34" charset="0"/>
                                </a:rPr>
                                <m:t>𝑔</m:t>
                              </m:r>
                            </m:e>
                            <m:sub>
                              <m:r>
                                <a:rPr lang="en-GB" b="0" i="1" smtClean="0">
                                  <a:latin typeface="Cambria Math"/>
                                  <a:cs typeface="Arial" pitchFamily="34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GB" b="0" i="1" smtClean="0">
                              <a:latin typeface="Cambria Math"/>
                              <a:cs typeface="Arial" pitchFamily="34" charset="0"/>
                            </a:rPr>
                            <m:t>∗</m:t>
                          </m:r>
                          <m:sSub>
                            <m:sSubPr>
                              <m:ctrlPr>
                                <a:rPr lang="en-GB" b="0" i="1" smtClean="0">
                                  <a:latin typeface="Cambria Math"/>
                                  <a:cs typeface="Arial" pitchFamily="34" charset="0"/>
                                </a:rPr>
                              </m:ctrlPr>
                            </m:sSubPr>
                            <m:e>
                              <m:r>
                                <a:rPr lang="en-GB" b="0" i="1" smtClean="0">
                                  <a:latin typeface="Cambria Math"/>
                                  <a:cs typeface="Arial" pitchFamily="34" charset="0"/>
                                </a:rPr>
                                <m:t>𝑔</m:t>
                              </m:r>
                            </m:e>
                            <m:sub>
                              <m:r>
                                <a:rPr lang="en-GB" b="0" i="1" smtClean="0">
                                  <a:latin typeface="Cambria Math"/>
                                  <a:cs typeface="Arial" pitchFamily="34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GB" b="0" i="1" smtClean="0">
                          <a:latin typeface="Cambria Math"/>
                          <a:cs typeface="Arial" pitchFamily="34" charset="0"/>
                        </a:rPr>
                        <m:t>=</m:t>
                      </m:r>
                      <m:r>
                        <a:rPr lang="en-GB" b="0" i="1" smtClean="0">
                          <a:latin typeface="Cambria Math"/>
                          <a:cs typeface="Arial" pitchFamily="34" charset="0"/>
                        </a:rPr>
                        <m:t>𝜙</m:t>
                      </m:r>
                      <m:d>
                        <m:dPr>
                          <m:ctrlPr>
                            <a:rPr lang="en-GB" b="0" i="1" smtClean="0">
                              <a:latin typeface="Cambria Math"/>
                              <a:cs typeface="Arial" pitchFamily="34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b="0" i="1" smtClean="0">
                                  <a:latin typeface="Cambria Math"/>
                                  <a:cs typeface="Arial" pitchFamily="34" charset="0"/>
                                </a:rPr>
                              </m:ctrlPr>
                            </m:sSubPr>
                            <m:e>
                              <m:r>
                                <a:rPr lang="en-GB" b="0" i="1" smtClean="0">
                                  <a:latin typeface="Cambria Math"/>
                                  <a:cs typeface="Arial" pitchFamily="34" charset="0"/>
                                </a:rPr>
                                <m:t>𝑔</m:t>
                              </m:r>
                            </m:e>
                            <m:sub>
                              <m:r>
                                <a:rPr lang="en-GB" b="0" i="1" smtClean="0">
                                  <a:latin typeface="Cambria Math"/>
                                  <a:cs typeface="Arial" pitchFamily="34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en-GB" b="0" i="1" smtClean="0">
                          <a:latin typeface="Cambria Math"/>
                          <a:cs typeface="Arial" pitchFamily="34" charset="0"/>
                        </a:rPr>
                        <m:t>⋅</m:t>
                      </m:r>
                      <m:r>
                        <a:rPr lang="en-GB" b="0" i="1" smtClean="0">
                          <a:latin typeface="Cambria Math"/>
                          <a:cs typeface="Arial" pitchFamily="34" charset="0"/>
                        </a:rPr>
                        <m:t>𝜙</m:t>
                      </m:r>
                      <m:r>
                        <a:rPr lang="en-GB" b="0" i="1" smtClean="0">
                          <a:latin typeface="Cambria Math"/>
                          <a:cs typeface="Arial" pitchFamily="34" charset="0"/>
                        </a:rPr>
                        <m:t>(</m:t>
                      </m:r>
                      <m:sSub>
                        <m:sSubPr>
                          <m:ctrlPr>
                            <a:rPr lang="en-GB" b="0" i="1" smtClean="0">
                              <a:latin typeface="Cambria Math"/>
                              <a:cs typeface="Arial" pitchFamily="34" charset="0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latin typeface="Cambria Math"/>
                              <a:cs typeface="Arial" pitchFamily="34" charset="0"/>
                            </a:rPr>
                            <m:t>𝑔</m:t>
                          </m:r>
                        </m:e>
                        <m:sub>
                          <m:r>
                            <a:rPr lang="en-GB" b="0" i="1" smtClean="0">
                              <a:latin typeface="Cambria Math"/>
                              <a:cs typeface="Arial" pitchFamily="34" charset="0"/>
                            </a:rPr>
                            <m:t>2</m:t>
                          </m:r>
                        </m:sub>
                      </m:sSub>
                      <m:r>
                        <a:rPr lang="en-GB" b="0" i="1" smtClean="0">
                          <a:latin typeface="Cambria Math"/>
                          <a:cs typeface="Arial" pitchFamily="34" charset="0"/>
                        </a:rPr>
                        <m:t>)</m:t>
                      </m:r>
                    </m:oMath>
                  </m:oMathPara>
                </a14:m>
                <a:endParaRPr lang="en-GB" dirty="0"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1630" t="-17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755579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Examples</a:t>
            </a:r>
            <a:endParaRPr lang="en-GB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Define a map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𝜙</m:t>
                    </m:r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:</m:t>
                    </m:r>
                    <m:sSub>
                      <m:sSubPr>
                        <m:ctrlPr>
                          <a:rPr lang="en-GB" b="0" i="1" smtClean="0">
                            <a:latin typeface="Cambria Math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latin typeface="Cambria Math"/>
                            <a:cs typeface="Arial" pitchFamily="34" charset="0"/>
                          </a:rPr>
                          <m:t>𝑀</m:t>
                        </m:r>
                      </m:e>
                      <m:sub>
                        <m:r>
                          <a:rPr lang="en-GB" b="0" i="1" smtClean="0">
                            <a:latin typeface="Cambria Math"/>
                            <a:cs typeface="Arial" pitchFamily="34" charset="0"/>
                          </a:rPr>
                          <m:t>𝑛</m:t>
                        </m:r>
                      </m:sub>
                    </m:sSub>
                    <m:d>
                      <m:dPr>
                        <m:ctrlPr>
                          <a:rPr lang="en-GB" b="0" i="1" smtClean="0">
                            <a:latin typeface="Cambria Math"/>
                            <a:cs typeface="Arial" pitchFamily="34" charset="0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/>
                            <a:cs typeface="Arial" pitchFamily="34" charset="0"/>
                          </a:rPr>
                          <m:t>𝑅</m:t>
                        </m:r>
                      </m:e>
                    </m:d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→</m:t>
                    </m:r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𝑅</m:t>
                    </m:r>
                  </m:oMath>
                </a14:m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 by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𝜙</m:t>
                    </m:r>
                    <m:d>
                      <m:dPr>
                        <m:ctrlPr>
                          <a:rPr lang="en-GB" b="0" i="1" smtClean="0">
                            <a:latin typeface="Cambria Math"/>
                            <a:cs typeface="Arial" pitchFamily="34" charset="0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/>
                            <a:cs typeface="Arial" pitchFamily="34" charset="0"/>
                          </a:rPr>
                          <m:t>𝐴</m:t>
                        </m:r>
                      </m:e>
                    </m:d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=</m:t>
                    </m:r>
                    <m:func>
                      <m:funcPr>
                        <m:ctrlPr>
                          <a:rPr lang="en-GB" b="0" i="1" smtClean="0">
                            <a:latin typeface="Cambria Math"/>
                            <a:cs typeface="Arial" pitchFamily="34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b="0" i="0" smtClean="0">
                            <a:latin typeface="Cambria Math"/>
                            <a:cs typeface="Arial" pitchFamily="34" charset="0"/>
                          </a:rPr>
                          <m:t>det</m:t>
                        </m:r>
                      </m:fName>
                      <m:e>
                        <m:d>
                          <m:dPr>
                            <m:ctrlPr>
                              <a:rPr lang="en-GB" b="0" i="1" smtClean="0">
                                <a:latin typeface="Cambria Math"/>
                                <a:cs typeface="Arial" pitchFamily="34" charset="0"/>
                              </a:rPr>
                            </m:ctrlPr>
                          </m:dPr>
                          <m:e>
                            <m:r>
                              <a:rPr lang="en-GB" b="0" i="1" smtClean="0">
                                <a:latin typeface="Cambria Math"/>
                                <a:cs typeface="Arial" pitchFamily="34" charset="0"/>
                              </a:rPr>
                              <m:t>𝐴</m:t>
                            </m:r>
                          </m:e>
                        </m:d>
                      </m:e>
                    </m:func>
                  </m:oMath>
                </a14:m>
                <a:endParaRPr lang="en-GB" dirty="0"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1630" t="-17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373929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Examples.</a:t>
            </a:r>
            <a:endParaRPr lang="en-GB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Define a map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/>
                        <a:cs typeface="Arial" pitchFamily="34" charset="0"/>
                      </a:rPr>
                      <m:t>𝜙</m:t>
                    </m:r>
                    <m:r>
                      <a:rPr lang="en-GB" i="1">
                        <a:latin typeface="Cambria Math"/>
                        <a:cs typeface="Arial" pitchFamily="34" charset="0"/>
                      </a:rPr>
                      <m:t>:</m:t>
                    </m:r>
                    <m:sSub>
                      <m:sSubPr>
                        <m:ctrlPr>
                          <a:rPr lang="en-GB" i="1">
                            <a:latin typeface="Cambria Math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latin typeface="Cambria Math"/>
                            <a:cs typeface="Arial" pitchFamily="34" charset="0"/>
                          </a:rPr>
                          <m:t>𝐺𝐿</m:t>
                        </m:r>
                      </m:e>
                      <m:sub>
                        <m:r>
                          <a:rPr lang="en-GB" i="1">
                            <a:latin typeface="Cambria Math"/>
                            <a:cs typeface="Arial" pitchFamily="34" charset="0"/>
                          </a:rPr>
                          <m:t>𝑛</m:t>
                        </m:r>
                      </m:sub>
                    </m:sSub>
                    <m:d>
                      <m:dPr>
                        <m:ctrlPr>
                          <a:rPr lang="en-GB" i="1">
                            <a:latin typeface="Cambria Math"/>
                            <a:cs typeface="Arial" pitchFamily="34" charset="0"/>
                          </a:rPr>
                        </m:ctrlPr>
                      </m:dPr>
                      <m:e>
                        <m:r>
                          <a:rPr lang="en-GB" i="1">
                            <a:latin typeface="Cambria Math"/>
                            <a:cs typeface="Arial" pitchFamily="34" charset="0"/>
                          </a:rPr>
                          <m:t>𝑅</m:t>
                        </m:r>
                      </m:e>
                    </m:d>
                    <m:r>
                      <a:rPr lang="en-GB" i="1">
                        <a:latin typeface="Cambria Math"/>
                        <a:cs typeface="Arial" pitchFamily="34" charset="0"/>
                      </a:rPr>
                      <m:t>→</m:t>
                    </m:r>
                    <m:sSup>
                      <m:sSupPr>
                        <m:ctrlPr>
                          <a:rPr lang="en-GB" b="0" i="1" smtClean="0">
                            <a:latin typeface="Cambria Math"/>
                            <a:cs typeface="Arial" pitchFamily="34" charset="0"/>
                          </a:rPr>
                        </m:ctrlPr>
                      </m:sSupPr>
                      <m:e>
                        <m:r>
                          <a:rPr lang="en-GB" i="1">
                            <a:latin typeface="Cambria Math"/>
                            <a:cs typeface="Arial" pitchFamily="34" charset="0"/>
                          </a:rPr>
                          <m:t>𝑅</m:t>
                        </m:r>
                      </m:e>
                      <m:sup>
                        <m:r>
                          <a:rPr lang="en-GB" b="0" i="1" smtClean="0">
                            <a:latin typeface="Cambria Math"/>
                            <a:cs typeface="Arial" pitchFamily="34" charset="0"/>
                          </a:rPr>
                          <m:t>×</m:t>
                        </m:r>
                      </m:sup>
                    </m:sSup>
                  </m:oMath>
                </a14:m>
                <a:r>
                  <a:rPr lang="en-GB" dirty="0">
                    <a:latin typeface="Arial" pitchFamily="34" charset="0"/>
                    <a:cs typeface="Arial" pitchFamily="34" charset="0"/>
                  </a:rPr>
                  <a:t> by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/>
                        <a:cs typeface="Arial" pitchFamily="34" charset="0"/>
                      </a:rPr>
                      <m:t>𝜙</m:t>
                    </m:r>
                    <m:d>
                      <m:dPr>
                        <m:ctrlPr>
                          <a:rPr lang="en-GB" i="1">
                            <a:latin typeface="Cambria Math"/>
                            <a:cs typeface="Arial" pitchFamily="34" charset="0"/>
                          </a:rPr>
                        </m:ctrlPr>
                      </m:dPr>
                      <m:e>
                        <m:r>
                          <a:rPr lang="en-GB" i="1">
                            <a:latin typeface="Cambria Math"/>
                            <a:cs typeface="Arial" pitchFamily="34" charset="0"/>
                          </a:rPr>
                          <m:t>𝐴</m:t>
                        </m:r>
                      </m:e>
                    </m:d>
                    <m:r>
                      <a:rPr lang="en-GB" i="1">
                        <a:latin typeface="Cambria Math"/>
                        <a:cs typeface="Arial" pitchFamily="34" charset="0"/>
                      </a:rPr>
                      <m:t>=</m:t>
                    </m:r>
                    <m:func>
                      <m:funcPr>
                        <m:ctrlPr>
                          <a:rPr lang="en-GB" i="1">
                            <a:latin typeface="Cambria Math"/>
                            <a:cs typeface="Arial" pitchFamily="34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>
                            <a:latin typeface="Cambria Math"/>
                            <a:cs typeface="Arial" pitchFamily="34" charset="0"/>
                          </a:rPr>
                          <m:t>det</m:t>
                        </m:r>
                      </m:fName>
                      <m:e>
                        <m:d>
                          <m:dPr>
                            <m:ctrlPr>
                              <a:rPr lang="en-GB" i="1">
                                <a:latin typeface="Cambria Math"/>
                                <a:cs typeface="Arial" pitchFamily="34" charset="0"/>
                              </a:rPr>
                            </m:ctrlPr>
                          </m:dPr>
                          <m:e>
                            <m:r>
                              <a:rPr lang="en-GB" i="1">
                                <a:latin typeface="Cambria Math"/>
                                <a:cs typeface="Arial" pitchFamily="34" charset="0"/>
                              </a:rPr>
                              <m:t>𝐴</m:t>
                            </m:r>
                          </m:e>
                        </m:d>
                      </m:e>
                    </m:func>
                  </m:oMath>
                </a14:m>
                <a:endParaRPr lang="en-GB" dirty="0">
                  <a:latin typeface="Arial" pitchFamily="34" charset="0"/>
                  <a:cs typeface="Arial" pitchFamily="34" charset="0"/>
                </a:endParaRPr>
              </a:p>
              <a:p>
                <a:endParaRPr lang="en-GB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1630" t="-17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23713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Examples</a:t>
            </a:r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..</a:t>
            </a:r>
            <a:endParaRPr lang="en-GB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Define a map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/>
                        <a:cs typeface="Arial" pitchFamily="34" charset="0"/>
                      </a:rPr>
                      <m:t>𝜙</m:t>
                    </m:r>
                    <m:r>
                      <a:rPr lang="en-GB" i="1">
                        <a:latin typeface="Cambria Math"/>
                        <a:cs typeface="Arial" pitchFamily="34" charset="0"/>
                      </a:rPr>
                      <m:t>:</m:t>
                    </m:r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𝑍</m:t>
                    </m:r>
                    <m:r>
                      <a:rPr lang="en-GB" i="1">
                        <a:latin typeface="Cambria Math"/>
                        <a:cs typeface="Arial" pitchFamily="34" charset="0"/>
                      </a:rPr>
                      <m:t>→</m:t>
                    </m:r>
                    <m:sSub>
                      <m:sSubPr>
                        <m:ctrlPr>
                          <a:rPr lang="en-GB" b="0" i="0" smtClean="0">
                            <a:latin typeface="Cambria Math"/>
                            <a:cs typeface="Arial" pitchFamily="34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GB" b="0" i="0" smtClean="0">
                            <a:latin typeface="Cambria Math"/>
                            <a:cs typeface="Arial" pitchFamily="34" charset="0"/>
                          </a:rPr>
                          <m:t>Z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GB" b="0" i="0" smtClean="0">
                            <a:latin typeface="Cambria Math"/>
                            <a:cs typeface="Arial" pitchFamily="34" charset="0"/>
                          </a:rPr>
                          <m:t>n</m:t>
                        </m:r>
                      </m:sub>
                    </m:sSub>
                  </m:oMath>
                </a14:m>
                <a:r>
                  <a:rPr lang="en-GB" dirty="0">
                    <a:latin typeface="Arial" pitchFamily="34" charset="0"/>
                    <a:cs typeface="Arial" pitchFamily="34" charset="0"/>
                  </a:rPr>
                  <a:t> by </a:t>
                </a:r>
                <a:endParaRPr lang="en-GB" i="1" dirty="0" smtClean="0">
                  <a:latin typeface="Cambria Math"/>
                  <a:cs typeface="Arial" pitchFamily="34" charset="0"/>
                </a:endParaRP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                                </m:t>
                    </m:r>
                    <m:r>
                      <a:rPr lang="en-GB" i="1">
                        <a:latin typeface="Cambria Math"/>
                        <a:cs typeface="Arial" pitchFamily="34" charset="0"/>
                      </a:rPr>
                      <m:t>𝜙</m:t>
                    </m:r>
                    <m:d>
                      <m:dPr>
                        <m:ctrlPr>
                          <a:rPr lang="en-GB" i="1">
                            <a:latin typeface="Cambria Math"/>
                            <a:cs typeface="Arial" pitchFamily="34" charset="0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/>
                            <a:cs typeface="Arial" pitchFamily="34" charset="0"/>
                          </a:rPr>
                          <m:t>𝑚</m:t>
                        </m:r>
                      </m:e>
                    </m:d>
                    <m:r>
                      <a:rPr lang="en-GB" i="1">
                        <a:latin typeface="Cambria Math"/>
                        <a:cs typeface="Arial" pitchFamily="34" charset="0"/>
                      </a:rPr>
                      <m:t>=</m:t>
                    </m:r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𝑚</m:t>
                    </m:r>
                  </m:oMath>
                </a14:m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 modulo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𝑛</m:t>
                    </m:r>
                  </m:oMath>
                </a14:m>
                <a:endParaRPr lang="en-GB" dirty="0">
                  <a:latin typeface="Arial" pitchFamily="34" charset="0"/>
                  <a:cs typeface="Arial" pitchFamily="34" charset="0"/>
                </a:endParaRPr>
              </a:p>
              <a:p>
                <a:pPr marL="0" indent="0">
                  <a:buNone/>
                </a:pPr>
                <a:endParaRPr lang="en-GB" dirty="0" smtClean="0"/>
              </a:p>
              <a:p>
                <a:pPr marL="0" indent="0">
                  <a:buNone/>
                </a:pPr>
                <a:endParaRPr lang="en-GB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1852" t="-17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2600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rgbClr val="1F497D"/>
                </a:solidFill>
                <a:latin typeface="Arial" pitchFamily="34" charset="0"/>
                <a:cs typeface="Arial" pitchFamily="34" charset="0"/>
              </a:rPr>
              <a:t>Summary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656070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533400" y="2362200"/>
            <a:ext cx="8229600" cy="1981200"/>
          </a:xfrm>
        </p:spPr>
        <p:txBody>
          <a:bodyPr/>
          <a:lstStyle/>
          <a:p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Thank You</a:t>
            </a:r>
            <a:endParaRPr lang="en-GB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32777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13776</TotalTime>
  <Words>56</Words>
  <Application>Microsoft Office PowerPoint</Application>
  <PresentationFormat>On-screen Show (4:3)</PresentationFormat>
  <Paragraphs>40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Slide 1</vt:lpstr>
      <vt:lpstr>Lecture 22</vt:lpstr>
      <vt:lpstr> Recap</vt:lpstr>
      <vt:lpstr>Slide 4</vt:lpstr>
      <vt:lpstr>Homomorphism</vt:lpstr>
      <vt:lpstr>Examples</vt:lpstr>
      <vt:lpstr>Slide 7</vt:lpstr>
      <vt:lpstr>Examples.</vt:lpstr>
      <vt:lpstr>Slide 9</vt:lpstr>
      <vt:lpstr>Examples..</vt:lpstr>
      <vt:lpstr>Slide 11</vt:lpstr>
      <vt:lpstr>Slide 12</vt:lpstr>
      <vt:lpstr>Summary</vt:lpstr>
      <vt:lpstr>Thank You</vt:lpstr>
    </vt:vector>
  </TitlesOfParts>
  <Company>GHAZALA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GHAZALA</dc:creator>
  <cp:lastModifiedBy>vcomsats</cp:lastModifiedBy>
  <cp:revision>364</cp:revision>
  <dcterms:created xsi:type="dcterms:W3CDTF">2012-02-27T05:45:45Z</dcterms:created>
  <dcterms:modified xsi:type="dcterms:W3CDTF">2013-05-14T06:11:07Z</dcterms:modified>
</cp:coreProperties>
</file>