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3" r:id="rId2"/>
    <p:sldId id="288" r:id="rId3"/>
    <p:sldId id="287" r:id="rId4"/>
    <p:sldId id="289" r:id="rId5"/>
    <p:sldId id="290" r:id="rId6"/>
    <p:sldId id="291" r:id="rId7"/>
    <p:sldId id="292" r:id="rId8"/>
    <p:sldId id="305" r:id="rId9"/>
    <p:sldId id="293" r:id="rId10"/>
    <p:sldId id="294" r:id="rId11"/>
    <p:sldId id="295" r:id="rId12"/>
    <p:sldId id="296" r:id="rId13"/>
    <p:sldId id="297" r:id="rId14"/>
    <p:sldId id="303" r:id="rId15"/>
    <p:sldId id="30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289"/>
            <p14:sldId id="290"/>
            <p14:sldId id="291"/>
            <p14:sldId id="292"/>
            <p14:sldId id="293"/>
          </p14:sldIdLst>
        </p14:section>
        <p14:section name="Untitled Section" id="{72C6FD45-262D-4D40-A533-C94CC5440719}">
          <p14:sldIdLst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523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02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Set</a:t>
                </a:r>
              </a:p>
              <a:p>
                <a:r>
                  <a:rPr lang="en-GB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Some important number sets</a:t>
                </a:r>
              </a:p>
              <a:p>
                <a:r>
                  <a:rPr lang="en-GB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Function</a:t>
                </a:r>
              </a:p>
              <a:p>
                <a:pPr marL="0" indent="0">
                  <a:buNone/>
                </a:pPr>
                <a:r>
                  <a:rPr lang="en-GB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 function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: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𝐴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→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𝐵</m:t>
                    </m:r>
                  </m:oMath>
                </a14:m>
                <a:r>
                  <a:rPr lang="en-GB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is a rule that assigns to each element in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𝐴</m:t>
                    </m:r>
                  </m:oMath>
                </a14:m>
                <a:r>
                  <a:rPr lang="en-GB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a unique element in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𝐵</m:t>
                    </m:r>
                  </m:oMath>
                </a14:m>
                <a:r>
                  <a:rPr lang="en-GB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. Mathematically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: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𝐴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→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𝐵</m:t>
                    </m:r>
                  </m:oMath>
                </a14:m>
                <a:r>
                  <a:rPr lang="en-GB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is a function if</a:t>
                </a:r>
                <a:endParaRPr lang="en-GB" b="0" i="1" dirty="0" smtClean="0">
                  <a:solidFill>
                    <a:schemeClr val="tx1"/>
                  </a:solidFill>
                  <a:latin typeface="Cambria Math"/>
                  <a:cs typeface="Arial" pitchFamily="34" charset="0"/>
                </a:endParaRP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𝑎</m:t>
                        </m:r>
                      </m:e>
                    </m:d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𝐵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GB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for all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𝐴</m:t>
                    </m:r>
                  </m:oMath>
                </a14:m>
                <a:endParaRPr lang="en-GB" b="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𝑎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𝑎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GB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implies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(</m:t>
                    </m:r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𝑎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571500" indent="-571500">
                  <a:buFont typeface="+mj-lt"/>
                  <a:buAutoNum type="romanLcPeriod"/>
                </a:pPr>
                <a:endParaRPr lang="en-GB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 b="-33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Binary Operation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 binary operation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on a 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a rule which assigns to every ordered pair of elements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  <m:r>
                      <a:rPr lang="en-GB" b="0" i="0" smtClean="0">
                        <a:latin typeface="Cambria Math"/>
                        <a:cs typeface="Arial" pitchFamily="34" charset="0"/>
                      </a:rPr>
                      <m:t>, 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an element is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 marL="0" indent="0">
                  <a:buNone/>
                </a:pPr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More precisely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a binary operation 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∗: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×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→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  is a function.</a:t>
                </a: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798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denotes the operation of addition on the set of integers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𝒁</m:t>
                    </m:r>
                    <m:r>
                      <a:rPr lang="en-GB" b="1" i="0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</m:oMath>
                </a14:m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a binary operation. Similarly addition is a binary operation on </a:t>
                </a:r>
                <a14:m>
                  <m:oMath xmlns:m="http://schemas.openxmlformats.org/officeDocument/2006/math">
                    <m:r>
                      <a:rPr lang="en-GB" b="1" i="0" smtClean="0">
                        <a:latin typeface="Cambria Math"/>
                        <a:cs typeface="Arial" pitchFamily="34" charset="0"/>
                      </a:rPr>
                      <m:t>𝐍</m:t>
                    </m:r>
                    <m:r>
                      <a:rPr lang="en-GB" b="1" i="0" smtClean="0">
                        <a:latin typeface="Cambria Math"/>
                        <a:cs typeface="Arial" pitchFamily="34" charset="0"/>
                      </a:rPr>
                      <m:t>, </m:t>
                    </m:r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𝑸</m:t>
                    </m:r>
                  </m:oMath>
                </a14:m>
                <a:r>
                  <a:rPr lang="en-GB" dirty="0">
                    <a:cs typeface="Arial" pitchFamily="34" charset="0"/>
                  </a:rPr>
                  <a:t> a</a:t>
                </a:r>
                <a:r>
                  <a:rPr lang="en-GB" dirty="0" smtClean="0">
                    <a:cs typeface="Arial" pitchFamily="34" charset="0"/>
                  </a:rPr>
                  <a:t>nd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𝑹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 r="-1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149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Examples(continued…)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denotes the operation of multiplication on the set of integers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𝒁</m:t>
                    </m:r>
                    <m:r>
                      <a:rPr lang="en-GB" b="1" i="0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</m:oMath>
                </a14:m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a binary operation. Similarly multiplication is a binary operation on </a:t>
                </a:r>
                <a14:m>
                  <m:oMath xmlns:m="http://schemas.openxmlformats.org/officeDocument/2006/math">
                    <m:r>
                      <a:rPr lang="en-GB" b="1" i="0" smtClean="0">
                        <a:latin typeface="Cambria Math"/>
                        <a:cs typeface="Arial" pitchFamily="34" charset="0"/>
                      </a:rPr>
                      <m:t>𝐍</m:t>
                    </m:r>
                    <m:r>
                      <a:rPr lang="en-GB" b="1" i="0" smtClean="0">
                        <a:latin typeface="Cambria Math"/>
                        <a:cs typeface="Arial" pitchFamily="34" charset="0"/>
                      </a:rPr>
                      <m:t>, </m:t>
                    </m:r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𝑸</m:t>
                    </m:r>
                  </m:oMath>
                </a14:m>
                <a:r>
                  <a:rPr lang="en-GB" dirty="0">
                    <a:cs typeface="Arial" pitchFamily="34" charset="0"/>
                  </a:rPr>
                  <a:t> a</a:t>
                </a:r>
                <a:r>
                  <a:rPr lang="en-GB" dirty="0" smtClean="0">
                    <a:cs typeface="Arial" pitchFamily="34" charset="0"/>
                  </a:rPr>
                  <a:t>nd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𝑹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857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More examples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be the set of real valued functions defined for all real numbers, then the usual sum and product of functions are binary operations 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 r="-30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345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Some non examples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600200"/>
                <a:ext cx="8229600" cy="4525963"/>
              </a:xfrm>
            </p:spPr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Subtraction is not a binary operation on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𝑵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Also division is not a binary operation of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𝒁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. </a:t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b="1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b="1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 operation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∗: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𝑅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→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𝑅</m:t>
                    </m:r>
                  </m:oMath>
                </a14:m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defined by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1" i="0" smtClean="0">
                        <a:latin typeface="Cambria Math"/>
                        <a:cs typeface="Arial" pitchFamily="34" charset="0"/>
                      </a:rPr>
                      <m:t>∗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/>
                        <a:cs typeface="Arial" pitchFamily="34" charset="0"/>
                      </a:rPr>
                      <m:t>y</m:t>
                    </m:r>
                    <m:r>
                      <a:rPr lang="en-GB" b="0" i="0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±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𝑦</m:t>
                        </m:r>
                      </m:e>
                    </m:rad>
                  </m:oMath>
                </a14:m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not a binary operation. Also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not a binary operation.</a:t>
                </a:r>
                <a:endParaRPr lang="en-GB" b="1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600200"/>
                <a:ext cx="8229600" cy="4525963"/>
              </a:xfrm>
              <a:blipFill rotWithShape="1">
                <a:blip r:embed="rId3" cstate="print"/>
                <a:stretch>
                  <a:fillRect l="-1704" t="-1752" r="-2296" b="-1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450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Motivation for defining groups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Content Placeholder 10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Solution of linear equations</a:t>
                </a:r>
              </a:p>
              <a:p>
                <a:pPr marL="0" indent="0">
                  <a:buNone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5+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=2</m:t>
                      </m:r>
                    </m:oMath>
                  </m:oMathPara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−5+(5+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)=−5+2</m:t>
                      </m:r>
                    </m:oMath>
                  </m:oMathPara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(−5+5)+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=−3</m:t>
                      </m:r>
                    </m:oMath>
                  </m:oMathPara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0+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=−3</m:t>
                      </m:r>
                    </m:oMath>
                  </m:oMathPara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=−3</m:t>
                      </m:r>
                    </m:oMath>
                  </m:oMathPara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11" name="Content Placeholder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099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Motivation (continued…)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Solve the following equation:</a:t>
                </a:r>
              </a:p>
              <a:p>
                <a:pPr marL="0" indent="0">
                  <a:buNone/>
                </a:pPr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2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=3</m:t>
                      </m:r>
                    </m:oMath>
                  </m:oMathPara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den>
                      </m:f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(2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)=</m:t>
                      </m:r>
                      <m:f>
                        <m:fPr>
                          <m:ctrlPr>
                            <a:rPr lang="en-GB" i="1" dirty="0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den>
                      </m:f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 (3)</m:t>
                      </m:r>
                    </m:oMath>
                  </m:oMathPara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(</m:t>
                      </m:r>
                      <m:f>
                        <m:fPr>
                          <m:ctrlPr>
                            <a:rPr lang="en-GB" i="1" dirty="0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den>
                      </m:f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 2)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GB" i="1" dirty="0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1</m:t>
                      </m:r>
                      <m:r>
                        <a:rPr lang="en-GB" b="0" i="1" dirty="0" smtClean="0">
                          <a:latin typeface="Cambria Math"/>
                          <a:cs typeface="Arial" pitchFamily="34" charset="0"/>
                        </a:rPr>
                        <m:t>.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333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740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</a:t>
            </a:r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 group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</a:rPr>
                      <m:t>𝐺</m:t>
                    </m:r>
                    <m:r>
                      <a:rPr lang="en-GB" b="0" i="1" smtClean="0">
                        <a:latin typeface="Cambria Math"/>
                      </a:rPr>
                      <m:t>, ∗)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a 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0" smtClean="0">
                        <a:latin typeface="Cambria Math"/>
                        <a:cs typeface="Arial" pitchFamily="34" charset="0"/>
                      </a:rPr>
                      <m:t>,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together with a binary operation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such that the following axioms are satisfied: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 binary operation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associative.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There is an element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𝑒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𝑒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𝑒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For each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0" smtClean="0">
                        <a:latin typeface="Cambria Math"/>
                        <a:cs typeface="Arial" pitchFamily="34" charset="0"/>
                      </a:rPr>
                      <m:t>, 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there is an element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−1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−1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−1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𝑒</m:t>
                    </m:r>
                  </m:oMath>
                </a14:m>
                <a:r>
                  <a:rPr lang="en-GB" dirty="0">
                    <a:cs typeface="Arial" pitchFamily="34" charset="0"/>
                  </a:rPr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for 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/>
                        <a:cs typeface="Arial" pitchFamily="34" charset="0"/>
                      </a:rPr>
                      <m:t>x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 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3100" b="-1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824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Discussion and remarks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87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2449</TotalTime>
  <Words>62</Words>
  <Application>Microsoft Office PowerPoint</Application>
  <PresentationFormat>On-screen Show (4:3)</PresentationFormat>
  <Paragraphs>48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Lecture 02</vt:lpstr>
      <vt:lpstr> Recap</vt:lpstr>
      <vt:lpstr>Binary Operation</vt:lpstr>
      <vt:lpstr>Examples</vt:lpstr>
      <vt:lpstr>Examples(continued…)</vt:lpstr>
      <vt:lpstr>More examples</vt:lpstr>
      <vt:lpstr>Slide 8</vt:lpstr>
      <vt:lpstr>Some non examples</vt:lpstr>
      <vt:lpstr>Motivation for defining groups</vt:lpstr>
      <vt:lpstr>Motivation (continued…)</vt:lpstr>
      <vt:lpstr>Group</vt:lpstr>
      <vt:lpstr>Discussion and remarks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270</cp:revision>
  <dcterms:created xsi:type="dcterms:W3CDTF">2012-02-27T05:45:45Z</dcterms:created>
  <dcterms:modified xsi:type="dcterms:W3CDTF">2013-03-21T09:31:53Z</dcterms:modified>
</cp:coreProperties>
</file>