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63" r:id="rId2"/>
    <p:sldId id="288" r:id="rId3"/>
    <p:sldId id="287" r:id="rId4"/>
    <p:sldId id="340" r:id="rId5"/>
    <p:sldId id="347" r:id="rId6"/>
    <p:sldId id="353" r:id="rId7"/>
    <p:sldId id="345" r:id="rId8"/>
    <p:sldId id="354" r:id="rId9"/>
    <p:sldId id="355" r:id="rId10"/>
    <p:sldId id="334" r:id="rId11"/>
    <p:sldId id="336" r:id="rId12"/>
    <p:sldId id="342" r:id="rId13"/>
    <p:sldId id="343" r:id="rId14"/>
    <p:sldId id="350" r:id="rId15"/>
    <p:sldId id="356" r:id="rId16"/>
    <p:sldId id="346" r:id="rId17"/>
    <p:sldId id="348" r:id="rId18"/>
    <p:sldId id="349" r:id="rId19"/>
    <p:sldId id="351" r:id="rId20"/>
    <p:sldId id="352" r:id="rId21"/>
    <p:sldId id="303" r:id="rId22"/>
    <p:sldId id="304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4660"/>
  </p:normalViewPr>
  <p:slideViewPr>
    <p:cSldViewPr>
      <p:cViewPr varScale="1">
        <p:scale>
          <a:sx n="40" d="100"/>
          <a:sy n="40" d="100"/>
        </p:scale>
        <p:origin x="-1546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5/2/2013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17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Revision of permutation concepts</a:t>
            </a:r>
            <a:endParaRPr lang="en-GB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The alternating group</a:t>
            </a:r>
          </a:p>
          <a:p>
            <a:endParaRPr lang="en-GB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771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365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7519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519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Fact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dirty="0" smtClean="0"/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is non abelian for all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𝑛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≥3.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211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426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Cyclic Groups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If</a:t>
                </a:r>
                <a:r>
                  <a:rPr lang="en-GB" dirty="0" smtClean="0"/>
                  <a:t>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𝐺</m:t>
                    </m:r>
                  </m:oMath>
                </a14:m>
                <a:r>
                  <a:rPr lang="en-GB" dirty="0" smtClean="0"/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is a group and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</a:rPr>
                      <m:t>𝑎</m:t>
                    </m:r>
                    <m:r>
                      <a:rPr lang="en-GB" b="0" i="1" smtClean="0">
                        <a:latin typeface="Cambria Math"/>
                      </a:rPr>
                      <m:t>∈</m:t>
                    </m:r>
                    <m:r>
                      <a:rPr lang="en-GB" b="0" i="1" smtClean="0">
                        <a:latin typeface="Cambria Math"/>
                      </a:rPr>
                      <m:t>𝐺</m:t>
                    </m:r>
                    <m:r>
                      <a:rPr lang="en-GB" b="0" i="1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then</a:t>
                </a:r>
                <a:r>
                  <a:rPr lang="en-GB" dirty="0" smtClean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𝐻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|"/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/>
                            </a:rPr>
                            <m:t> 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𝑛</m:t>
                      </m:r>
                      <m:r>
                        <a:rPr lang="en-GB" b="0" i="1" smtClean="0">
                          <a:latin typeface="Cambria Math"/>
                        </a:rPr>
                        <m:t>∈</m:t>
                      </m:r>
                      <m:r>
                        <a:rPr lang="en-GB" b="0" i="1" smtClean="0">
                          <a:latin typeface="Cambria Math"/>
                        </a:rPr>
                        <m:t>𝑍</m:t>
                      </m:r>
                      <m:r>
                        <a:rPr lang="en-GB" b="0" i="1" smtClean="0">
                          <a:latin typeface="Cambria Math"/>
                        </a:rPr>
                        <m:t>}</m:t>
                      </m:r>
                    </m:oMath>
                  </m:oMathPara>
                </a14:m>
                <a:endParaRPr lang="en-GB" b="0" dirty="0" smtClean="0"/>
              </a:p>
              <a:p>
                <a:pPr marL="0" indent="0">
                  <a:buNone/>
                </a:pPr>
                <a:r>
                  <a:rPr lang="en-GB" b="0" dirty="0" smtClean="0">
                    <a:latin typeface="Arial" pitchFamily="34" charset="0"/>
                    <a:cs typeface="Arial" pitchFamily="34" charset="0"/>
                  </a:rPr>
                  <a:t>is a subgroup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. </m:t>
                    </m:r>
                  </m:oMath>
                </a14:m>
                <a:r>
                  <a:rPr lang="en-GB" b="0" dirty="0" smtClean="0">
                    <a:latin typeface="Arial" pitchFamily="34" charset="0"/>
                    <a:cs typeface="Arial" pitchFamily="34" charset="0"/>
                  </a:rPr>
                  <a:t>This subgroup is called the cyclic subgroup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</m:oMath>
                </a14:m>
                <a:r>
                  <a:rPr lang="en-GB" b="0" dirty="0" smtClean="0">
                    <a:latin typeface="Arial" pitchFamily="34" charset="0"/>
                    <a:cs typeface="Arial" pitchFamily="34" charset="0"/>
                  </a:rPr>
                  <a:t> generated by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𝑎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endParaRPr lang="en-GB" b="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  <a:p>
                <a:pPr marL="0" lvl="0" indent="0">
                  <a:buNone/>
                </a:pPr>
                <a:r>
                  <a:rPr lang="en-GB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endParaRPr lang="en-GB" b="0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78501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28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4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Cyclic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Groups(continued)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Given a group</a:t>
                </a:r>
                <a:r>
                  <a:rPr lang="en-GB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</a:rPr>
                      <m:t>𝐺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 </a:t>
                </a:r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</a:rPr>
                      <m:t>𝑎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</a:rPr>
                      <m:t>∈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</a:rPr>
                      <m:t>𝐺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</a:rPr>
                      <m:t>, 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and if</a:t>
                </a:r>
                <a:endParaRPr lang="en-GB" dirty="0">
                  <a:solidFill>
                    <a:prstClr val="black"/>
                  </a:solidFill>
                </a:endParaRPr>
              </a:p>
              <a:p>
                <a:pPr marL="0" lv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prstClr val="black"/>
                          </a:solidFill>
                          <a:latin typeface="Cambria Math"/>
                        </a:rPr>
                        <m:t>𝐺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|"/>
                          <m:ctrlPr>
                            <a:rPr lang="en-GB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i="1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  <m:r>
                            <a:rPr lang="en-GB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 </m:t>
                          </m:r>
                        </m:e>
                      </m:d>
                      <m:r>
                        <a:rPr lang="en-GB" i="1">
                          <a:solidFill>
                            <a:prstClr val="black"/>
                          </a:solidFill>
                          <a:latin typeface="Cambria Math"/>
                        </a:rPr>
                        <m:t>𝑛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/>
                        </a:rPr>
                        <m:t>∈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/>
                        </a:rPr>
                        <m:t>𝑍</m:t>
                      </m:r>
                      <m:r>
                        <a:rPr lang="en-GB" i="1">
                          <a:solidFill>
                            <a:prstClr val="black"/>
                          </a:solidFill>
                          <a:latin typeface="Cambria Math"/>
                        </a:rPr>
                        <m:t>}</m:t>
                      </m:r>
                    </m:oMath>
                  </m:oMathPara>
                </a14:m>
                <a:endParaRPr lang="en-GB" dirty="0">
                  <a:solidFill>
                    <a:prstClr val="black"/>
                  </a:solidFill>
                </a:endParaRPr>
              </a:p>
              <a:p>
                <a:pPr marL="0" lvl="0" indent="0">
                  <a:buNone/>
                </a:pPr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𝑎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 is a generator of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and the group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=&lt;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𝑎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&gt;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 is cyclic.</a:t>
                </a:r>
                <a:endParaRPr lang="en-GB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852"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2809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217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639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Theorem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Every cyclic group is abelian.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732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559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60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277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6991</TotalTime>
  <Words>70</Words>
  <Application>Microsoft Office PowerPoint</Application>
  <PresentationFormat>On-screen Show (4:3)</PresentationFormat>
  <Paragraphs>49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Lecture 17</vt:lpstr>
      <vt:lpstr> Recap</vt:lpstr>
      <vt:lpstr>Slide 4</vt:lpstr>
      <vt:lpstr>Slide 5</vt:lpstr>
      <vt:lpstr>Slide 6</vt:lpstr>
      <vt:lpstr>Slide 7</vt:lpstr>
      <vt:lpstr>Slide 8</vt:lpstr>
      <vt:lpstr>Slide 9</vt:lpstr>
      <vt:lpstr>Fact</vt:lpstr>
      <vt:lpstr>Slide 11</vt:lpstr>
      <vt:lpstr>Cyclic Groups</vt:lpstr>
      <vt:lpstr>Examples</vt:lpstr>
      <vt:lpstr>Examples.</vt:lpstr>
      <vt:lpstr>Slide 15</vt:lpstr>
      <vt:lpstr>Cyclic Groups(continued)</vt:lpstr>
      <vt:lpstr>Slide 17</vt:lpstr>
      <vt:lpstr>Slide 18</vt:lpstr>
      <vt:lpstr>Theorem</vt:lpstr>
      <vt:lpstr>Slide 20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350</cp:revision>
  <dcterms:created xsi:type="dcterms:W3CDTF">2012-02-27T05:45:45Z</dcterms:created>
  <dcterms:modified xsi:type="dcterms:W3CDTF">2013-05-02T07:32:31Z</dcterms:modified>
</cp:coreProperties>
</file>