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288" r:id="rId3"/>
    <p:sldId id="287" r:id="rId4"/>
    <p:sldId id="322" r:id="rId5"/>
    <p:sldId id="328" r:id="rId6"/>
    <p:sldId id="324" r:id="rId7"/>
    <p:sldId id="310" r:id="rId8"/>
    <p:sldId id="329" r:id="rId9"/>
    <p:sldId id="311" r:id="rId10"/>
    <p:sldId id="330" r:id="rId11"/>
    <p:sldId id="327" r:id="rId12"/>
    <p:sldId id="331" r:id="rId13"/>
    <p:sldId id="313" r:id="rId14"/>
    <p:sldId id="314" r:id="rId15"/>
    <p:sldId id="319" r:id="rId16"/>
    <p:sldId id="325" r:id="rId17"/>
    <p:sldId id="303" r:id="rId18"/>
    <p:sldId id="30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40" d="100"/>
          <a:sy n="40" d="100"/>
        </p:scale>
        <p:origin x="-154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10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Integers </a:t>
                </a:r>
                <a:r>
                  <a:rPr lang="en-GB" dirty="0">
                    <a:latin typeface="Arial" pitchFamily="34" charset="0"/>
                    <a:cs typeface="Arial" pitchFamily="34" charset="0"/>
                  </a:rPr>
                  <a:t>M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odulo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Modulo Groups</a:t>
                </a: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GB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/>
                  <a:t> </a:t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…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marR="24721" indent="0">
                  <a:lnSpc>
                    <a:spcPct val="110839"/>
                  </a:lnSpc>
                  <a:spcBef>
                    <a:spcPts val="689"/>
                  </a:spcBef>
                  <a:buNone/>
                </a:pP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Let</a:t>
                </a:r>
                <a:r>
                  <a:rPr lang="en-GB" sz="4600" spc="204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600" b="0" i="1" spc="204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sz="4600" spc="88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3600" spc="29" dirty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e</a:t>
                </a:r>
                <a:r>
                  <a:rPr lang="en-GB" sz="3600" spc="125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GB" sz="3600" spc="133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fixed</a:t>
                </a:r>
                <a:r>
                  <a:rPr lang="en-GB" sz="3600" spc="84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3600" spc="29" dirty="0" smtClean="0">
                    <a:latin typeface="Arial" pitchFamily="34" charset="0"/>
                    <a:cs typeface="Arial" pitchFamily="34" charset="0"/>
                  </a:rPr>
                  <a:t>p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ositi</a:t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v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e i</a:t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n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teger. Define</a:t>
                </a:r>
                <a:r>
                  <a:rPr lang="en-GB" sz="3600" spc="112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3600" dirty="0">
                    <a:latin typeface="Arial" pitchFamily="34" charset="0"/>
                    <a:cs typeface="Arial" pitchFamily="34" charset="0"/>
                  </a:rPr>
                  <a:t>a</a:t>
                </a:r>
                <a:r>
                  <a:rPr lang="en-GB" sz="3600" spc="133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relation on</a:t>
                </a:r>
                <a:r>
                  <a:rPr lang="en-GB" sz="4600" spc="129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4600" b="1" i="1" spc="129" smtClean="0">
                        <a:latin typeface="Cambria Math"/>
                        <a:cs typeface="Arial" pitchFamily="34" charset="0"/>
                      </a:rPr>
                      <m:t>𝒁</m:t>
                    </m:r>
                  </m:oMath>
                </a14:m>
                <a:r>
                  <a:rPr lang="en-GB" sz="4600" spc="133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3600" spc="-25" dirty="0" smtClean="0">
                    <a:latin typeface="Arial" pitchFamily="34" charset="0"/>
                    <a:cs typeface="Arial" pitchFamily="34" charset="0"/>
                  </a:rPr>
                  <a:t>b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y</a:t>
                </a:r>
              </a:p>
              <a:p>
                <a:pPr marR="24721">
                  <a:lnSpc>
                    <a:spcPct val="110839"/>
                  </a:lnSpc>
                  <a:spcBef>
                    <a:spcPts val="689"/>
                  </a:spcBef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sz="3600" b="0" i="1" smtClean="0">
                        <a:latin typeface="Cambria Math"/>
                        <a:cs typeface="Arial" pitchFamily="34" charset="0"/>
                      </a:rPr>
                      <m:t>  ~ </m:t>
                    </m:r>
                    <m:r>
                      <a:rPr lang="en-GB" sz="3600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𝑏</m:t>
                    </m:r>
                  </m:oMath>
                </a14:m>
                <a:r>
                  <a:rPr lang="en-GB" sz="58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sz="3600" dirty="0" smtClean="0">
                    <a:latin typeface="Arial" pitchFamily="34" charset="0"/>
                    <a:cs typeface="Arial" pitchFamily="34" charset="0"/>
                  </a:rPr>
                  <a:t>if and only if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𝑛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 | (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𝑏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−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𝑎</m:t>
                    </m:r>
                    <m:r>
                      <a:rPr lang="en-GB" sz="3600" b="0" i="1" smtClean="0">
                        <a:latin typeface="Cambria Math" pitchFamily="18" charset="0"/>
                        <a:ea typeface="Cambria Math" pitchFamily="18" charset="0"/>
                        <a:cs typeface="Arial" pitchFamily="34" charset="0"/>
                      </a:rPr>
                      <m:t>)</m:t>
                    </m:r>
                  </m:oMath>
                </a14:m>
                <a:endParaRPr lang="en-GB" sz="3600" dirty="0" smtClean="0">
                  <a:latin typeface="Cambria Math" pitchFamily="18" charset="0"/>
                  <a:ea typeface="Cambria Math" pitchFamily="18" charset="0"/>
                  <a:cs typeface="Arial" pitchFamily="34" charset="0"/>
                </a:endParaRPr>
              </a:p>
              <a:p>
                <a:pPr marL="0" marR="24721" indent="0">
                  <a:lnSpc>
                    <a:spcPct val="110839"/>
                  </a:lnSpc>
                  <a:spcBef>
                    <a:spcPts val="689"/>
                  </a:spcBef>
                  <a:buNone/>
                </a:pPr>
                <a:r>
                  <a:rPr lang="en-GB" sz="3600" dirty="0" smtClean="0">
                    <a:latin typeface="Arial" pitchFamily="34" charset="0"/>
                    <a:ea typeface="Cambria Math" pitchFamily="18" charset="0"/>
                    <a:cs typeface="Arial" pitchFamily="34" charset="0"/>
                  </a:rPr>
                  <a:t>This is an equivalence relation</a:t>
                </a:r>
                <a:endParaRPr lang="en-GB" sz="3600" dirty="0">
                  <a:latin typeface="Arial" pitchFamily="34" charset="0"/>
                  <a:ea typeface="Cambria Math" pitchFamily="18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2222" t="-25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908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/>
                  <a:t> </a:t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…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We will write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≡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𝑏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 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𝑚𝑜𝑑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 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𝑛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~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𝑏</m:t>
                    </m:r>
                    <m:r>
                      <a:rPr lang="en-GB" b="0" i="1" smtClean="0">
                        <a:latin typeface="Cambria Math"/>
                        <a:ea typeface="Cambria Math"/>
                        <a:cs typeface="Arial" pitchFamily="34" charset="0"/>
                      </a:rPr>
                      <m:t>.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We will denote the equivalence class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𝒁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by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.</m:t>
                        </m:r>
                      </m:e>
                    </m:acc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Clearly </a:t>
                </a:r>
              </a:p>
              <a:p>
                <a:pPr marL="0" indent="0" algn="ctr">
                  <a:buNone/>
                </a:pPr>
                <a:r>
                  <a:rPr lang="en-GB" b="1" dirty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 smtClean="0">
                            <a:latin typeface="Cambria Math"/>
                            <a:cs typeface="Arial" pitchFamily="34" charset="0"/>
                          </a:rPr>
                        </m:ctrlPr>
                      </m:acc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𝑎</m:t>
                        </m:r>
                      </m:e>
                    </m:acc>
                    <m:r>
                      <a:rPr lang="en-GB" b="0" i="0" dirty="0" smtClean="0">
                        <a:latin typeface="Cambria Math"/>
                        <a:cs typeface="Arial" pitchFamily="34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GB" b="0" i="1" dirty="0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  <m:t>a</m:t>
                        </m:r>
                        <m: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  <m:t>kn</m:t>
                        </m:r>
                        <m:r>
                          <a:rPr lang="en-GB" b="0" i="0" dirty="0" smtClean="0">
                            <a:latin typeface="Cambria Math"/>
                            <a:cs typeface="Arial" pitchFamily="34" charset="0"/>
                          </a:rPr>
                          <m:t> </m:t>
                        </m:r>
                      </m:e>
                    </m:d>
                    <m:r>
                      <a:rPr lang="en-GB" b="0" i="0" dirty="0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b="0" i="0" dirty="0" smtClean="0">
                        <a:latin typeface="Cambria Math"/>
                        <a:cs typeface="Arial" pitchFamily="34" charset="0"/>
                      </a:rPr>
                      <m:t>k</m:t>
                    </m:r>
                    <m:r>
                      <a:rPr lang="en-GB" b="0" i="1" dirty="0" smtClean="0">
                        <a:latin typeface="Cambria Math"/>
                        <a:cs typeface="Arial" pitchFamily="34" charset="0"/>
                      </a:rPr>
                      <m:t>∈</m:t>
                    </m:r>
                    <m:r>
                      <a:rPr lang="en-GB" b="1" i="1" dirty="0" smtClean="0"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b="0" i="1" dirty="0" smtClean="0">
                        <a:latin typeface="Cambria Math"/>
                        <a:cs typeface="Arial" pitchFamily="34" charset="0"/>
                      </a:rPr>
                      <m:t>}.</m:t>
                    </m:r>
                  </m:oMath>
                </a14:m>
                <a:endParaRPr lang="en-GB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690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b="1" dirty="0">
                    <a:solidFill>
                      <a:schemeClr val="tx2"/>
                    </a:solidFill>
                    <a:latin typeface="Arial" pitchFamily="34" charset="0"/>
                    <a:cs typeface="Arial" pitchFamily="34" charset="0"/>
                  </a:rPr>
                  <a:t>Integers modulo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2"/>
                        </a:solidFill>
                        <a:latin typeface="Cambria Math"/>
                        <a:cs typeface="Arial" pitchFamily="34" charset="0"/>
                      </a:rPr>
                      <m:t>𝒏</m:t>
                    </m:r>
                  </m:oMath>
                </a14:m>
                <a:r>
                  <a:rPr lang="en-GB" dirty="0"/>
                  <a:t> </a:t>
                </a:r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…</a:t>
                </a:r>
                <a:endParaRPr lang="en-GB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9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Addition and multiplication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1" i="1" smtClean="0">
                            <a:latin typeface="Cambria Math"/>
                            <a:cs typeface="Arial" pitchFamily="34" charset="0"/>
                          </a:rPr>
                        </m:ctrlPr>
                      </m:fPr>
                      <m:num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num>
                      <m:den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𝒏𝒁</m:t>
                        </m:r>
                      </m:den>
                    </m:f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b="1" dirty="0" smtClean="0">
                    <a:latin typeface="Arial" pitchFamily="34" charset="0"/>
                    <a:cs typeface="Arial" pitchFamily="34" charset="0"/>
                  </a:rPr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b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𝒏</m:t>
                        </m:r>
                      </m:sub>
                    </m:sSub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endParaRPr lang="en-GB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</m:e>
                      </m:acc>
                      <m:r>
                        <a:rPr lang="en-GB" b="1" i="1" dirty="0">
                          <a:latin typeface="Cambria Math"/>
                          <a:cs typeface="Arial" pitchFamily="34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</m:acc>
                      <m:r>
                        <a:rPr lang="en-GB" b="0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smtClean="0"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  <m:r>
                            <a:rPr lang="en-GB" b="1" i="1" smtClean="0">
                              <a:latin typeface="Cambria Math"/>
                              <a:cs typeface="Arial" pitchFamily="34" charset="0"/>
                            </a:rPr>
                            <m:t>+</m:t>
                          </m:r>
                          <m:r>
                            <a:rPr lang="en-GB" b="1" i="1" smtClean="0"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</m:acc>
                      <m:r>
                        <a:rPr lang="en-GB" b="1" i="1" dirty="0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</m:ctrlPr>
                        </m:accPr>
                        <m:e>
                          <m:r>
                            <a:rPr lang="en-GB" b="1" i="1" dirty="0">
                              <a:latin typeface="Cambria Math"/>
                              <a:cs typeface="Arial" pitchFamily="34" charset="0"/>
                            </a:rPr>
                            <m:t>𝒂</m:t>
                          </m:r>
                          <m:r>
                            <a:rPr lang="en-GB" b="1" i="1" dirty="0" smtClean="0">
                              <a:latin typeface="Cambria Math"/>
                              <a:cs typeface="Arial" pitchFamily="34" charset="0"/>
                            </a:rPr>
                            <m:t>𝒃</m:t>
                          </m:r>
                        </m:e>
                      </m:acc>
                    </m:oMath>
                  </m:oMathPara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Notation: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834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Modulo Groups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4</m:t>
                        </m:r>
                      </m:sub>
                    </m:sSub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532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Modulo Groups.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  <a:cs typeface="Arial" pitchFamily="34" charset="0"/>
                          </a:rPr>
                          <m:t>n</m:t>
                        </m:r>
                      </m:sub>
                    </m:sSub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725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Modulo Groups.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𝒁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036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Group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73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874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785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71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5096</TotalTime>
  <Words>62</Words>
  <Application>Microsoft Office PowerPoint</Application>
  <PresentationFormat>On-screen Show (4:3)</PresentationFormat>
  <Paragraphs>50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Lecture 10</vt:lpstr>
      <vt:lpstr> Recap</vt:lpstr>
      <vt:lpstr> </vt:lpstr>
      <vt:lpstr> </vt:lpstr>
      <vt:lpstr> </vt:lpstr>
      <vt:lpstr>Modulo Groups</vt:lpstr>
      <vt:lpstr>Slide 8</vt:lpstr>
      <vt:lpstr>Modulo Groups.</vt:lpstr>
      <vt:lpstr>Slide 10</vt:lpstr>
      <vt:lpstr>Modulo Groups.</vt:lpstr>
      <vt:lpstr>Slide 12</vt:lpstr>
      <vt:lpstr>Permutation Group</vt:lpstr>
      <vt:lpstr>Permutation Group.</vt:lpstr>
      <vt:lpstr>Permutation Group..</vt:lpstr>
      <vt:lpstr>Permutation Group…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NTS</cp:lastModifiedBy>
  <cp:revision>324</cp:revision>
  <dcterms:created xsi:type="dcterms:W3CDTF">2012-02-27T05:45:45Z</dcterms:created>
  <dcterms:modified xsi:type="dcterms:W3CDTF">2013-04-23T06:17:10Z</dcterms:modified>
</cp:coreProperties>
</file>