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7" r:id="rId2"/>
    <p:sldId id="321" r:id="rId3"/>
    <p:sldId id="322" r:id="rId4"/>
    <p:sldId id="323" r:id="rId5"/>
    <p:sldId id="324" r:id="rId6"/>
    <p:sldId id="330" r:id="rId7"/>
    <p:sldId id="326" r:id="rId8"/>
    <p:sldId id="331" r:id="rId9"/>
    <p:sldId id="267" r:id="rId10"/>
    <p:sldId id="259" r:id="rId11"/>
    <p:sldId id="261" r:id="rId12"/>
    <p:sldId id="289" r:id="rId13"/>
    <p:sldId id="264" r:id="rId14"/>
    <p:sldId id="265" r:id="rId15"/>
    <p:sldId id="269" r:id="rId16"/>
    <p:sldId id="270" r:id="rId17"/>
    <p:sldId id="332" r:id="rId18"/>
  </p:sldIdLst>
  <p:sldSz cx="9144000" cy="6858000" type="screen4x3"/>
  <p:notesSz cx="6858000" cy="9144000"/>
  <p:defaultTextStyle>
    <a:defPPr>
      <a:defRPr lang="en-US"/>
    </a:defPPr>
    <a:lvl1pPr marL="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2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1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1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3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0"/>
  </p:normalViewPr>
  <p:slideViewPr>
    <p:cSldViewPr>
      <p:cViewPr>
        <p:scale>
          <a:sx n="76" d="100"/>
          <a:sy n="76" d="100"/>
        </p:scale>
        <p:origin x="-52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2FE1-3386-4D5B-A27A-F86ADAD900BC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329E1-C938-4504-AD3D-F984A6ED07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6636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2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1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1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3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99BF-D7CE-4A55-8349-76144FED878A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3"/>
            <a:ext cx="4040189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2" indent="0">
              <a:buNone/>
              <a:defRPr sz="1800" b="1"/>
            </a:lvl3pPr>
            <a:lvl4pPr marL="1370820" indent="0">
              <a:buNone/>
              <a:defRPr sz="1600" b="1"/>
            </a:lvl4pPr>
            <a:lvl5pPr marL="1827762" indent="0">
              <a:buNone/>
              <a:defRPr sz="1600" b="1"/>
            </a:lvl5pPr>
            <a:lvl6pPr marL="2284701" indent="0">
              <a:buNone/>
              <a:defRPr sz="1600" b="1"/>
            </a:lvl6pPr>
            <a:lvl7pPr marL="2741643" indent="0">
              <a:buNone/>
              <a:defRPr sz="1600" b="1"/>
            </a:lvl7pPr>
            <a:lvl8pPr marL="3198581" indent="0">
              <a:buNone/>
              <a:defRPr sz="1600" b="1"/>
            </a:lvl8pPr>
            <a:lvl9pPr marL="365552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76"/>
            <a:ext cx="4040189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6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2" indent="0">
              <a:buNone/>
              <a:defRPr sz="1800" b="1"/>
            </a:lvl3pPr>
            <a:lvl4pPr marL="1370820" indent="0">
              <a:buNone/>
              <a:defRPr sz="1600" b="1"/>
            </a:lvl4pPr>
            <a:lvl5pPr marL="1827762" indent="0">
              <a:buNone/>
              <a:defRPr sz="1600" b="1"/>
            </a:lvl5pPr>
            <a:lvl6pPr marL="2284701" indent="0">
              <a:buNone/>
              <a:defRPr sz="1600" b="1"/>
            </a:lvl6pPr>
            <a:lvl7pPr marL="2741643" indent="0">
              <a:buNone/>
              <a:defRPr sz="1600" b="1"/>
            </a:lvl7pPr>
            <a:lvl8pPr marL="3198581" indent="0">
              <a:buNone/>
              <a:defRPr sz="1600" b="1"/>
            </a:lvl8pPr>
            <a:lvl9pPr marL="365552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6"/>
            <a:ext cx="4041776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0"/>
            <a:ext cx="5111749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40" indent="0">
              <a:buNone/>
              <a:defRPr sz="1200"/>
            </a:lvl2pPr>
            <a:lvl3pPr marL="913882" indent="0">
              <a:buNone/>
              <a:defRPr sz="1000"/>
            </a:lvl3pPr>
            <a:lvl4pPr marL="1370820" indent="0">
              <a:buNone/>
              <a:defRPr sz="1000"/>
            </a:lvl4pPr>
            <a:lvl5pPr marL="1827762" indent="0">
              <a:buNone/>
              <a:defRPr sz="1000"/>
            </a:lvl5pPr>
            <a:lvl6pPr marL="2284701" indent="0">
              <a:buNone/>
              <a:defRPr sz="1000"/>
            </a:lvl6pPr>
            <a:lvl7pPr marL="2741643" indent="0">
              <a:buNone/>
              <a:defRPr sz="1000"/>
            </a:lvl7pPr>
            <a:lvl8pPr marL="3198581" indent="0">
              <a:buNone/>
              <a:defRPr sz="1000"/>
            </a:lvl8pPr>
            <a:lvl9pPr marL="365552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40" indent="0">
              <a:buNone/>
              <a:defRPr sz="2800"/>
            </a:lvl2pPr>
            <a:lvl3pPr marL="913882" indent="0">
              <a:buNone/>
              <a:defRPr sz="2400"/>
            </a:lvl3pPr>
            <a:lvl4pPr marL="1370820" indent="0">
              <a:buNone/>
              <a:defRPr sz="2000"/>
            </a:lvl4pPr>
            <a:lvl5pPr marL="1827762" indent="0">
              <a:buNone/>
              <a:defRPr sz="2000"/>
            </a:lvl5pPr>
            <a:lvl6pPr marL="2284701" indent="0">
              <a:buNone/>
              <a:defRPr sz="2000"/>
            </a:lvl6pPr>
            <a:lvl7pPr marL="2741643" indent="0">
              <a:buNone/>
              <a:defRPr sz="2000"/>
            </a:lvl7pPr>
            <a:lvl8pPr marL="3198581" indent="0">
              <a:buNone/>
              <a:defRPr sz="2000"/>
            </a:lvl8pPr>
            <a:lvl9pPr marL="3655523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40" indent="0">
              <a:buNone/>
              <a:defRPr sz="1200"/>
            </a:lvl2pPr>
            <a:lvl3pPr marL="913882" indent="0">
              <a:buNone/>
              <a:defRPr sz="1000"/>
            </a:lvl3pPr>
            <a:lvl4pPr marL="1370820" indent="0">
              <a:buNone/>
              <a:defRPr sz="1000"/>
            </a:lvl4pPr>
            <a:lvl5pPr marL="1827762" indent="0">
              <a:buNone/>
              <a:defRPr sz="1000"/>
            </a:lvl5pPr>
            <a:lvl6pPr marL="2284701" indent="0">
              <a:buNone/>
              <a:defRPr sz="1000"/>
            </a:lvl6pPr>
            <a:lvl7pPr marL="2741643" indent="0">
              <a:buNone/>
              <a:defRPr sz="1000"/>
            </a:lvl7pPr>
            <a:lvl8pPr marL="3198581" indent="0">
              <a:buNone/>
              <a:defRPr sz="1000"/>
            </a:lvl8pPr>
            <a:lvl9pPr marL="365552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5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2999"/>
          </a:xfrm>
          <a:prstGeom prst="rect">
            <a:avLst/>
          </a:prstGeom>
        </p:spPr>
        <p:txBody>
          <a:bodyPr vert="horz" lIns="91386" tIns="45696" rIns="91386" bIns="4569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2"/>
          </a:xfrm>
          <a:prstGeom prst="rect">
            <a:avLst/>
          </a:prstGeom>
        </p:spPr>
        <p:txBody>
          <a:bodyPr vert="horz" lIns="91386" tIns="45696" rIns="91386" bIns="4569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5" y="6356355"/>
            <a:ext cx="2133601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32942-2B77-46AC-97CB-96576DBDF61E}" type="datetimeFigureOut">
              <a:rPr lang="en-US" smtClean="0"/>
              <a:pPr/>
              <a:t>3/14/2013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6" y="6356355"/>
            <a:ext cx="2895599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4" y="6356355"/>
            <a:ext cx="2133601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38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06" indent="-342706" algn="l" defTabSz="9138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27" indent="-285589" algn="l" defTabSz="9138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50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294" indent="-228470" algn="l" defTabSz="9138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31" indent="-228470" algn="l" defTabSz="9138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169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13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51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93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2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62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1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43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81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23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2200" b="1" dirty="0" smtClean="0">
                <a:latin typeface="Arial" pitchFamily="34" charset="0"/>
                <a:cs typeface="Arial" pitchFamily="34" charset="0"/>
              </a:rPr>
              <a:t>MTH-376</a:t>
            </a:r>
            <a:br>
              <a:rPr lang="en-GB" sz="2200" b="1" dirty="0" smtClean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b="1" dirty="0" smtClean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Algebra 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</a:t>
            </a:r>
          </a:p>
        </p:txBody>
      </p:sp>
    </p:spTree>
    <p:extLst>
      <p:ext uri="{BB962C8B-B14F-4D97-AF65-F5344CB8AC3E}">
        <p14:creationId xmlns:p14="http://schemas.microsoft.com/office/powerpoint/2010/main" xmlns="" val="9268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599" y="427044"/>
            <a:ext cx="8229600" cy="1142999"/>
          </a:xfrm>
          <a:prstGeom prst="rect">
            <a:avLst/>
          </a:prstGeom>
        </p:spPr>
        <p:txBody>
          <a:bodyPr vert="horz" lIns="91386" tIns="45696" rIns="91386" bIns="45696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32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Instructor</a:t>
            </a:r>
            <a:r>
              <a:rPr lang="en-GB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GB" sz="3200" u="sng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Dr.</a:t>
            </a:r>
            <a:r>
              <a:rPr lang="en-GB" sz="32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Muhammad </a:t>
            </a:r>
            <a:r>
              <a:rPr lang="en-GB" sz="3200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Fazeel</a:t>
            </a:r>
            <a:r>
              <a:rPr lang="en-GB" sz="3200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Anwar </a:t>
            </a:r>
            <a:endParaRPr lang="en-GB" sz="3200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599" y="1752602"/>
            <a:ext cx="8229600" cy="4525962"/>
          </a:xfrm>
          <a:prstGeom prst="rect">
            <a:avLst/>
          </a:prstGeom>
        </p:spPr>
        <p:txBody>
          <a:bodyPr vert="horz" lIns="91386" tIns="45696" rIns="91386" bIns="45696" rtlCol="0">
            <a:normAutofit/>
          </a:bodyPr>
          <a:lstStyle/>
          <a:p>
            <a:pPr marL="342706" indent="-342706">
              <a:spcBef>
                <a:spcPct val="20000"/>
              </a:spcBef>
              <a:defRPr/>
            </a:pPr>
            <a:r>
              <a:rPr lang="en-GB" sz="3200" u="sng" dirty="0"/>
              <a:t>Assistant Professor</a:t>
            </a:r>
            <a:endParaRPr lang="en-GB" sz="3200" dirty="0"/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Department of Mathematics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COMSATS Institute of </a:t>
            </a:r>
            <a:r>
              <a:rPr lang="en-GB" sz="3200" dirty="0" smtClean="0"/>
              <a:t>Information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 smtClean="0"/>
              <a:t>Technology Islamabad</a:t>
            </a:r>
            <a:endParaRPr lang="en-GB" sz="3200" dirty="0"/>
          </a:p>
          <a:p>
            <a:pPr marL="342706" indent="-342706">
              <a:spcBef>
                <a:spcPct val="20000"/>
              </a:spcBef>
              <a:defRPr/>
            </a:pPr>
            <a:endParaRPr lang="en-GB" sz="3200" i="1" dirty="0"/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Ph.D. Mathematics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University of </a:t>
            </a:r>
            <a:r>
              <a:rPr lang="en-GB" sz="3200" dirty="0" smtClean="0"/>
              <a:t>York, </a:t>
            </a:r>
            <a:r>
              <a:rPr lang="en-GB" sz="3200" dirty="0"/>
              <a:t>UK</a:t>
            </a:r>
          </a:p>
          <a:p>
            <a:pPr marL="342706" indent="-342706">
              <a:spcBef>
                <a:spcPct val="20000"/>
              </a:spcBef>
              <a:defRPr/>
            </a:pPr>
            <a:endParaRPr lang="en-GB" sz="3200" dirty="0"/>
          </a:p>
          <a:p>
            <a:pPr marL="342706" indent="-342706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3200" dirty="0"/>
          </a:p>
          <a:p>
            <a:pPr marL="342706" indent="-342706">
              <a:spcBef>
                <a:spcPct val="20000"/>
              </a:spcBef>
              <a:defRPr/>
            </a:pPr>
            <a:endParaRPr lang="en-GB" sz="3200" u="sng" dirty="0"/>
          </a:p>
        </p:txBody>
      </p:sp>
    </p:spTree>
    <p:extLst>
      <p:ext uri="{BB962C8B-B14F-4D97-AF65-F5344CB8AC3E}">
        <p14:creationId xmlns:p14="http://schemas.microsoft.com/office/powerpoint/2010/main" xmlns="" val="32568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Books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u="sng" dirty="0" smtClean="0"/>
              <a:t>Text Book</a:t>
            </a:r>
            <a:r>
              <a:rPr lang="en-GB" dirty="0" smtClean="0"/>
              <a:t>:</a:t>
            </a:r>
          </a:p>
          <a:p>
            <a:pPr>
              <a:buNone/>
            </a:pPr>
            <a:r>
              <a:rPr lang="en-GB" dirty="0" smtClean="0"/>
              <a:t>A First Course in Abstract Algebra (7</a:t>
            </a:r>
            <a:r>
              <a:rPr lang="en-GB" baseline="30000" dirty="0" smtClean="0"/>
              <a:t>th</a:t>
            </a:r>
            <a:r>
              <a:rPr lang="en-GB" dirty="0" smtClean="0"/>
              <a:t> Edition); </a:t>
            </a:r>
          </a:p>
          <a:p>
            <a:pPr>
              <a:buNone/>
            </a:pPr>
            <a:r>
              <a:rPr lang="en-GB" i="1" dirty="0" smtClean="0"/>
              <a:t>by John B. </a:t>
            </a:r>
            <a:r>
              <a:rPr lang="en-GB" i="1" dirty="0" err="1" smtClean="0"/>
              <a:t>Fraleigh</a:t>
            </a:r>
            <a:endParaRPr lang="en-GB" i="1" dirty="0" smtClean="0"/>
          </a:p>
          <a:p>
            <a:pPr>
              <a:buNone/>
            </a:pPr>
            <a:endParaRPr lang="en-GB" i="1" dirty="0"/>
          </a:p>
          <a:p>
            <a:r>
              <a:rPr lang="en-GB" u="sng" dirty="0" smtClean="0"/>
              <a:t>Additional Reading:</a:t>
            </a:r>
          </a:p>
          <a:p>
            <a:pPr>
              <a:buNone/>
            </a:pPr>
            <a:r>
              <a:rPr lang="en-GB" dirty="0" smtClean="0"/>
              <a:t>Algebra (3</a:t>
            </a:r>
            <a:r>
              <a:rPr lang="en-GB" baseline="30000" dirty="0" smtClean="0"/>
              <a:t>rd</a:t>
            </a:r>
            <a:r>
              <a:rPr lang="en-GB" dirty="0" smtClean="0"/>
              <a:t> Edition)</a:t>
            </a:r>
          </a:p>
          <a:p>
            <a:pPr>
              <a:buNone/>
            </a:pPr>
            <a:r>
              <a:rPr lang="en-GB" i="1" dirty="0" smtClean="0"/>
              <a:t>by Serge Lang</a:t>
            </a:r>
          </a:p>
          <a:p>
            <a:pPr>
              <a:buNone/>
            </a:pPr>
            <a:endParaRPr lang="en-GB" i="1" dirty="0" smtClean="0"/>
          </a:p>
          <a:p>
            <a:pPr>
              <a:buNone/>
            </a:pPr>
            <a:r>
              <a:rPr lang="en-GB" dirty="0" smtClean="0"/>
              <a:t>Abstract Algebra (1</a:t>
            </a:r>
            <a:r>
              <a:rPr lang="en-GB" baseline="30000" dirty="0" smtClean="0"/>
              <a:t>st</a:t>
            </a:r>
            <a:r>
              <a:rPr lang="en-GB" dirty="0" smtClean="0"/>
              <a:t> Edition)</a:t>
            </a:r>
          </a:p>
          <a:p>
            <a:pPr>
              <a:buNone/>
            </a:pPr>
            <a:r>
              <a:rPr lang="en-GB" i="1" dirty="0" smtClean="0"/>
              <a:t>by Robert B. Ash</a:t>
            </a:r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xmlns="" val="32270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Credit hours (3,0)</a:t>
            </a:r>
          </a:p>
          <a:p>
            <a:r>
              <a:rPr lang="en-GB" dirty="0" smtClean="0"/>
              <a:t>Total marks = 100</a:t>
            </a:r>
          </a:p>
          <a:p>
            <a:r>
              <a:rPr lang="en-GB" dirty="0" err="1" smtClean="0"/>
              <a:t>Sessional</a:t>
            </a:r>
            <a:r>
              <a:rPr lang="en-GB" dirty="0" smtClean="0"/>
              <a:t> 1 = 10 points</a:t>
            </a:r>
          </a:p>
          <a:p>
            <a:r>
              <a:rPr lang="en-GB" dirty="0" err="1" smtClean="0"/>
              <a:t>Sessional</a:t>
            </a:r>
            <a:r>
              <a:rPr lang="en-GB" dirty="0" smtClean="0"/>
              <a:t> 2 = 15 points</a:t>
            </a:r>
          </a:p>
          <a:p>
            <a:r>
              <a:rPr lang="en-GB" dirty="0" smtClean="0"/>
              <a:t>At least 3 quizzes</a:t>
            </a:r>
          </a:p>
          <a:p>
            <a:r>
              <a:rPr lang="en-GB" dirty="0" smtClean="0"/>
              <a:t>At least 3 assignments</a:t>
            </a:r>
          </a:p>
          <a:p>
            <a:r>
              <a:rPr lang="en-GB" dirty="0" smtClean="0"/>
              <a:t>Final Exam = 50 points</a:t>
            </a:r>
          </a:p>
        </p:txBody>
      </p:sp>
    </p:spTree>
    <p:extLst>
      <p:ext uri="{BB962C8B-B14F-4D97-AF65-F5344CB8AC3E}">
        <p14:creationId xmlns:p14="http://schemas.microsoft.com/office/powerpoint/2010/main" xmlns="" val="29862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Course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4"/>
          </a:xfrm>
        </p:spPr>
        <p:txBody>
          <a:bodyPr>
            <a:normAutofit fontScale="92500"/>
          </a:bodyPr>
          <a:lstStyle/>
          <a:p>
            <a:pPr algn="just"/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Students will be able to write </a:t>
            </a:r>
            <a:r>
              <a:rPr lang="en-GB" dirty="0" smtClean="0"/>
              <a:t>mathematical proofs and reason abstractly in exploring properties of groups and rings</a:t>
            </a:r>
          </a:p>
          <a:p>
            <a:pPr algn="just"/>
            <a:r>
              <a:rPr lang="en-GB" dirty="0" smtClean="0"/>
              <a:t>Use the division algorithm, Euclidean algorithm, and modular arithmetic in computations and proofs about the integers</a:t>
            </a:r>
          </a:p>
          <a:p>
            <a:pPr algn="just"/>
            <a:r>
              <a:rPr lang="en-GB" dirty="0" smtClean="0"/>
              <a:t>Define, construct examples of, and explore properties of groups, including symmetry groups, permutation groups and cyclic groups</a:t>
            </a:r>
          </a:p>
          <a:p>
            <a:pPr algn="just"/>
            <a:endParaRPr lang="en-CA" dirty="0" smtClean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83425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>
                <a:solidFill>
                  <a:schemeClr val="tx2"/>
                </a:solidFill>
              </a:rPr>
              <a:t>Course </a:t>
            </a:r>
            <a:r>
              <a:rPr lang="en-GB" u="sng" dirty="0" smtClean="0">
                <a:solidFill>
                  <a:schemeClr val="tx2"/>
                </a:solidFill>
              </a:rPr>
              <a:t>Objectives cont’d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 smtClean="0"/>
              <a:t>Determine subgroups and factor groups of finite groups, determine, use and apply </a:t>
            </a:r>
            <a:r>
              <a:rPr lang="en-GB" dirty="0" err="1" smtClean="0"/>
              <a:t>homomorphisms</a:t>
            </a:r>
            <a:r>
              <a:rPr lang="en-GB" dirty="0" smtClean="0"/>
              <a:t> between groups</a:t>
            </a:r>
          </a:p>
          <a:p>
            <a:pPr algn="just"/>
            <a:r>
              <a:rPr lang="en-GB" dirty="0" smtClean="0"/>
              <a:t>Define and construct examples of rings, including integral domains and polynomial rings. </a:t>
            </a:r>
            <a:endParaRPr lang="en-CA" dirty="0" smtClean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690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Course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dirty="0" smtClean="0"/>
              <a:t>Groups: Historical background </a:t>
            </a:r>
          </a:p>
          <a:p>
            <a:pPr algn="just"/>
            <a:r>
              <a:rPr lang="en-GB" dirty="0" smtClean="0"/>
              <a:t>Definition of a Group with some examples </a:t>
            </a:r>
          </a:p>
          <a:p>
            <a:pPr algn="just"/>
            <a:r>
              <a:rPr lang="en-GB" dirty="0" smtClean="0"/>
              <a:t>Order of an element of a group </a:t>
            </a:r>
          </a:p>
          <a:p>
            <a:pPr algn="just"/>
            <a:r>
              <a:rPr lang="en-GB" dirty="0" smtClean="0"/>
              <a:t>subgroup, Generators and relations </a:t>
            </a:r>
          </a:p>
          <a:p>
            <a:pPr algn="just"/>
            <a:r>
              <a:rPr lang="en-GB" dirty="0" smtClean="0"/>
              <a:t>Free Groups, Cyclic Groups </a:t>
            </a:r>
          </a:p>
          <a:p>
            <a:pPr algn="just"/>
            <a:r>
              <a:rPr lang="en-GB" dirty="0" smtClean="0"/>
              <a:t>Finite groups</a:t>
            </a:r>
          </a:p>
          <a:p>
            <a:pPr algn="just"/>
            <a:r>
              <a:rPr lang="en-GB" dirty="0" smtClean="0"/>
              <a:t>Group of permutations: </a:t>
            </a:r>
            <a:r>
              <a:rPr lang="en-GB" dirty="0" err="1" smtClean="0"/>
              <a:t>Cayley’s</a:t>
            </a:r>
            <a:r>
              <a:rPr lang="en-GB" dirty="0" smtClean="0"/>
              <a:t> Theorem on permutation groups </a:t>
            </a:r>
          </a:p>
          <a:p>
            <a:pPr algn="just"/>
            <a:r>
              <a:rPr lang="en-GB" dirty="0" err="1" smtClean="0"/>
              <a:t>Cosets</a:t>
            </a:r>
            <a:r>
              <a:rPr lang="en-GB" dirty="0" smtClean="0"/>
              <a:t> and Lagrange’s theorem </a:t>
            </a: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870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Course Outline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dirty="0" smtClean="0"/>
              <a:t>Normal subgroups </a:t>
            </a:r>
          </a:p>
          <a:p>
            <a:pPr algn="just"/>
            <a:r>
              <a:rPr lang="en-GB" dirty="0" smtClean="0"/>
              <a:t>Simplicity, </a:t>
            </a:r>
            <a:r>
              <a:rPr lang="en-GB" dirty="0" err="1" smtClean="0"/>
              <a:t>Normalizers</a:t>
            </a:r>
            <a:r>
              <a:rPr lang="en-GB" dirty="0" smtClean="0"/>
              <a:t>, Direct Products.</a:t>
            </a:r>
          </a:p>
          <a:p>
            <a:pPr algn="just"/>
            <a:r>
              <a:rPr lang="en-GB" dirty="0" smtClean="0"/>
              <a:t>Homomorphism: Factor Groups</a:t>
            </a:r>
          </a:p>
          <a:p>
            <a:pPr algn="just"/>
            <a:r>
              <a:rPr lang="en-GB" dirty="0" err="1" smtClean="0"/>
              <a:t>Isomorphisms</a:t>
            </a:r>
            <a:r>
              <a:rPr lang="en-GB" dirty="0" smtClean="0"/>
              <a:t>, </a:t>
            </a:r>
            <a:r>
              <a:rPr lang="en-GB" dirty="0" err="1" smtClean="0"/>
              <a:t>Automorphism</a:t>
            </a:r>
            <a:endParaRPr lang="en-GB" dirty="0" smtClean="0"/>
          </a:p>
          <a:p>
            <a:pPr algn="just"/>
            <a:r>
              <a:rPr lang="en-GB" dirty="0" smtClean="0"/>
              <a:t>Isomorphism Theorems</a:t>
            </a:r>
          </a:p>
          <a:p>
            <a:pPr algn="just"/>
            <a:r>
              <a:rPr lang="en-GB" dirty="0" smtClean="0"/>
              <a:t>Define and construct examples of rings</a:t>
            </a:r>
          </a:p>
          <a:p>
            <a:pPr algn="just"/>
            <a:r>
              <a:rPr lang="en-GB" dirty="0" smtClean="0"/>
              <a:t>Integral domains and </a:t>
            </a:r>
            <a:r>
              <a:rPr lang="en-GB" dirty="0" err="1" smtClean="0"/>
              <a:t>polynmial</a:t>
            </a:r>
            <a:r>
              <a:rPr lang="en-GB" dirty="0" smtClean="0"/>
              <a:t> rings.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475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1</a:t>
            </a:r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Groups and Subgroups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</a:p>
          <a:p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Binary operations</a:t>
            </a:r>
          </a:p>
          <a:p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Definition of Group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Introduction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b="1" dirty="0" smtClean="0"/>
              <a:t>Set:</a:t>
            </a:r>
          </a:p>
          <a:p>
            <a:pPr>
              <a:buNone/>
            </a:pPr>
            <a:r>
              <a:rPr lang="en-GB" sz="2800" dirty="0" smtClean="0"/>
              <a:t>A set is a collection of objects. </a:t>
            </a:r>
            <a:endParaRPr lang="en-GB" sz="2800" dirty="0"/>
          </a:p>
          <a:p>
            <a:pPr>
              <a:buNone/>
            </a:pPr>
            <a:endParaRPr lang="en-GB" sz="2800" dirty="0">
              <a:latin typeface="MMa CenturyB" pitchFamily="18" charset="0"/>
            </a:endParaRPr>
          </a:p>
          <a:p>
            <a:pPr>
              <a:buNone/>
            </a:pPr>
            <a:r>
              <a:rPr lang="en-GB" sz="2800" b="1" dirty="0" smtClean="0"/>
              <a:t>Examples: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S={1,2,3,…,10}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S={The set of all prime numbers </a:t>
            </a:r>
            <a:r>
              <a:rPr lang="en-GB" sz="2800" dirty="0" err="1" smtClean="0"/>
              <a:t>upto</a:t>
            </a:r>
            <a:r>
              <a:rPr lang="en-GB" sz="2800" dirty="0" smtClean="0"/>
              <a:t> 10}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S={The set of all cities of Pakistan}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S={The set of all students of MSc(mathematics) at virtual campus of </a:t>
            </a:r>
            <a:r>
              <a:rPr lang="en-GB" sz="2800" dirty="0" err="1" smtClean="0"/>
              <a:t>comsats</a:t>
            </a:r>
            <a:r>
              <a:rPr lang="en-GB" sz="2800" dirty="0" smtClean="0"/>
              <a:t>}</a:t>
            </a:r>
          </a:p>
          <a:p>
            <a:pPr marL="514350" indent="-514350">
              <a:buNone/>
            </a:pPr>
            <a:endParaRPr lang="en-GB" sz="2800" b="1" dirty="0" smtClean="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8"/>
          </a:xfrm>
        </p:spPr>
        <p:txBody>
          <a:bodyPr>
            <a:normAutofit fontScale="90000"/>
          </a:bodyPr>
          <a:lstStyle/>
          <a:p>
            <a:r>
              <a:rPr lang="en-CA" u="sng" dirty="0" smtClean="0">
                <a:solidFill>
                  <a:srgbClr val="3333B2"/>
                </a:solidFill>
                <a:latin typeface="Arial Unicode MS"/>
                <a:cs typeface="Arial Unicode MS"/>
              </a:rPr>
              <a:t>Some very important number sets</a:t>
            </a:r>
            <a:br>
              <a:rPr lang="en-CA" u="sng" dirty="0" smtClean="0">
                <a:solidFill>
                  <a:srgbClr val="3333B2"/>
                </a:solidFill>
                <a:latin typeface="Arial Unicode MS"/>
                <a:cs typeface="Arial Unicode MS"/>
              </a:rPr>
            </a:b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N</a:t>
            </a:r>
            <a:r>
              <a:rPr lang="en-GB" sz="2800" dirty="0" smtClean="0"/>
              <a:t>={1,2,3,…} The set of natural numbers</a:t>
            </a:r>
          </a:p>
          <a:p>
            <a:r>
              <a:rPr lang="en-GB" sz="2800" b="1" dirty="0" smtClean="0"/>
              <a:t>W</a:t>
            </a:r>
            <a:r>
              <a:rPr lang="en-GB" sz="2800" dirty="0" smtClean="0"/>
              <a:t>={0,1,2,3,…} The set of whole numbers</a:t>
            </a:r>
          </a:p>
          <a:p>
            <a:r>
              <a:rPr lang="en-GB" sz="2800" b="1" dirty="0" smtClean="0"/>
              <a:t>Z</a:t>
            </a:r>
            <a:r>
              <a:rPr lang="en-GB" sz="2800" dirty="0" smtClean="0"/>
              <a:t>={…,-3,-2,-1,0,1,2,3,…} The set of integers</a:t>
            </a:r>
          </a:p>
          <a:p>
            <a:r>
              <a:rPr lang="en-GB" sz="2800" b="1" dirty="0" smtClean="0"/>
              <a:t>Q</a:t>
            </a:r>
            <a:r>
              <a:rPr lang="en-GB" sz="2800" dirty="0" smtClean="0"/>
              <a:t>={p/q | p and q are integers with q not equal to zero} The set of rational numbers</a:t>
            </a:r>
          </a:p>
          <a:p>
            <a:r>
              <a:rPr lang="en-GB" sz="2800" b="1" dirty="0" smtClean="0"/>
              <a:t>I</a:t>
            </a:r>
            <a:r>
              <a:rPr lang="en-GB" sz="2800" dirty="0" smtClean="0"/>
              <a:t>={The set of irrational numbers}</a:t>
            </a:r>
          </a:p>
          <a:p>
            <a:r>
              <a:rPr lang="en-GB" sz="2800" b="1" dirty="0" smtClean="0"/>
              <a:t>R</a:t>
            </a:r>
            <a:r>
              <a:rPr lang="en-GB" sz="2800" dirty="0" smtClean="0"/>
              <a:t>={The set of real numbers}=Q U I</a:t>
            </a:r>
          </a:p>
          <a:p>
            <a:r>
              <a:rPr lang="en-GB" sz="2800" b="1" dirty="0" smtClean="0"/>
              <a:t>C</a:t>
            </a:r>
            <a:r>
              <a:rPr lang="en-GB" sz="2800" dirty="0" smtClean="0"/>
              <a:t>={</a:t>
            </a:r>
            <a:r>
              <a:rPr lang="en-GB" sz="2800" dirty="0" err="1" smtClean="0"/>
              <a:t>a+ib</a:t>
            </a:r>
            <a:r>
              <a:rPr lang="en-GB" sz="2800" dirty="0" smtClean="0"/>
              <a:t>| </a:t>
            </a:r>
            <a:r>
              <a:rPr lang="en-GB" sz="2800" dirty="0" err="1" smtClean="0"/>
              <a:t>a,b</a:t>
            </a:r>
            <a:r>
              <a:rPr lang="en-GB" sz="2800" dirty="0" smtClean="0"/>
              <a:t> are real numbers} The set of complex numbers (</a:t>
            </a:r>
            <a:r>
              <a:rPr lang="en-GB" sz="2800" dirty="0" err="1" smtClean="0"/>
              <a:t>i</a:t>
            </a:r>
            <a:r>
              <a:rPr lang="en-GB" sz="2800" dirty="0" smtClean="0"/>
              <a:t>= square root (-1))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40388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Subset, proper subset and more definitions: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Subset </a:t>
            </a:r>
          </a:p>
          <a:p>
            <a:r>
              <a:rPr lang="en-GB" sz="2800" dirty="0" smtClean="0"/>
              <a:t>Proper/Improper subset</a:t>
            </a:r>
          </a:p>
          <a:p>
            <a:r>
              <a:rPr lang="en-GB" sz="2800" dirty="0" smtClean="0"/>
              <a:t>Empty subset</a:t>
            </a:r>
          </a:p>
          <a:p>
            <a:r>
              <a:rPr lang="en-GB" sz="2800" dirty="0" smtClean="0"/>
              <a:t>Union of sets</a:t>
            </a:r>
          </a:p>
          <a:p>
            <a:r>
              <a:rPr lang="en-GB" sz="2800" dirty="0" smtClean="0"/>
              <a:t>Intersection of sets</a:t>
            </a:r>
          </a:p>
          <a:p>
            <a:pPr>
              <a:buNone/>
            </a:pPr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Some basic symbols: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057" indent="-514057"/>
            <a:r>
              <a:rPr lang="en-GB" sz="2800" dirty="0" smtClean="0"/>
              <a:t>For all/ For each/ For every </a:t>
            </a:r>
          </a:p>
          <a:p>
            <a:pPr marL="514057" indent="-514057"/>
            <a:r>
              <a:rPr lang="en-GB" sz="2800" dirty="0" smtClean="0"/>
              <a:t>There exist/ There is one</a:t>
            </a:r>
          </a:p>
          <a:p>
            <a:pPr marL="514057" indent="-514057"/>
            <a:r>
              <a:rPr lang="en-GB" sz="2800" dirty="0" smtClean="0"/>
              <a:t>Implies / If then</a:t>
            </a:r>
          </a:p>
          <a:p>
            <a:pPr marL="514057" indent="-514057"/>
            <a:r>
              <a:rPr lang="en-GB" sz="2800" dirty="0" smtClean="0"/>
              <a:t>If and only one /</a:t>
            </a:r>
            <a:r>
              <a:rPr lang="en-GB" sz="2800" dirty="0" err="1" smtClean="0"/>
              <a:t>Iff</a:t>
            </a:r>
            <a:endParaRPr lang="en-GB" sz="2800" dirty="0" smtClean="0"/>
          </a:p>
          <a:p>
            <a:pPr marL="514057" indent="-514057"/>
            <a:r>
              <a:rPr lang="en-GB" sz="2800" dirty="0" smtClean="0"/>
              <a:t>Such that</a:t>
            </a:r>
          </a:p>
          <a:p>
            <a:pPr marL="514057" indent="-514057"/>
            <a:r>
              <a:rPr lang="en-GB" sz="2800" dirty="0" smtClean="0"/>
              <a:t>Belongs to/ Is in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Function: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Definition</a:t>
            </a:r>
          </a:p>
          <a:p>
            <a:pPr marL="12700">
              <a:lnSpc>
                <a:spcPct val="144364"/>
              </a:lnSpc>
              <a:spcBef>
                <a:spcPts val="114"/>
              </a:spcBef>
            </a:pPr>
            <a:r>
              <a:rPr lang="en-GB" dirty="0" smtClean="0">
                <a:latin typeface="Times New Roman"/>
                <a:cs typeface="Times New Roman"/>
              </a:rPr>
              <a:t>A</a:t>
            </a:r>
            <a:r>
              <a:rPr lang="en-GB" spc="149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function </a:t>
            </a:r>
            <a:r>
              <a:rPr lang="en-GB" spc="84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f</a:t>
            </a:r>
            <a:r>
              <a:rPr lang="en-GB" spc="70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:</a:t>
            </a:r>
            <a:r>
              <a:rPr lang="en-GB" spc="72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A</a:t>
            </a:r>
            <a:r>
              <a:rPr lang="en-GB" spc="96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Arial Unicode MS"/>
                <a:cs typeface="Arial Unicode MS"/>
              </a:rPr>
              <a:t>→</a:t>
            </a:r>
            <a:r>
              <a:rPr lang="en-GB" spc="-58" dirty="0" smtClean="0">
                <a:latin typeface="Arial Unicode MS"/>
                <a:cs typeface="Arial Unicode MS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B </a:t>
            </a:r>
            <a:r>
              <a:rPr lang="en-GB" spc="44" dirty="0" smtClean="0">
                <a:latin typeface="Times New Roman"/>
                <a:cs typeface="Times New Roman"/>
              </a:rPr>
              <a:t> </a:t>
            </a:r>
            <a:r>
              <a:rPr lang="en-GB" spc="-50" dirty="0" smtClean="0">
                <a:latin typeface="Times New Roman"/>
                <a:cs typeface="Times New Roman"/>
              </a:rPr>
              <a:t>b</a:t>
            </a:r>
            <a:r>
              <a:rPr lang="en-GB" dirty="0" smtClean="0">
                <a:latin typeface="Times New Roman"/>
                <a:cs typeface="Times New Roman"/>
              </a:rPr>
              <a:t>etw</a:t>
            </a:r>
            <a:r>
              <a:rPr lang="en-GB" spc="-50" dirty="0" smtClean="0">
                <a:latin typeface="Times New Roman"/>
                <a:cs typeface="Times New Roman"/>
              </a:rPr>
              <a:t>e</a:t>
            </a:r>
            <a:r>
              <a:rPr lang="en-GB" dirty="0" smtClean="0">
                <a:latin typeface="Times New Roman"/>
                <a:cs typeface="Times New Roman"/>
              </a:rPr>
              <a:t>en</a:t>
            </a:r>
            <a:r>
              <a:rPr lang="en-GB" spc="174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two</a:t>
            </a:r>
            <a:r>
              <a:rPr lang="en-GB" spc="135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sets</a:t>
            </a:r>
            <a:r>
              <a:rPr lang="en-GB" spc="224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A</a:t>
            </a:r>
            <a:r>
              <a:rPr lang="en-GB" spc="156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(domain)</a:t>
            </a:r>
            <a:r>
              <a:rPr lang="en-GB" spc="112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and B</a:t>
            </a:r>
            <a:r>
              <a:rPr lang="en-GB" spc="241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(</a:t>
            </a:r>
            <a:r>
              <a:rPr lang="en-GB" spc="-53" dirty="0" err="1" smtClean="0">
                <a:latin typeface="Times New Roman"/>
                <a:cs typeface="Times New Roman"/>
              </a:rPr>
              <a:t>co</a:t>
            </a:r>
            <a:r>
              <a:rPr lang="en-GB" dirty="0" err="1" smtClean="0">
                <a:latin typeface="Times New Roman"/>
                <a:cs typeface="Times New Roman"/>
              </a:rPr>
              <a:t>domain</a:t>
            </a:r>
            <a:r>
              <a:rPr lang="en-GB" dirty="0" smtClean="0">
                <a:latin typeface="Times New Roman"/>
                <a:cs typeface="Times New Roman"/>
              </a:rPr>
              <a:t>)</a:t>
            </a:r>
            <a:r>
              <a:rPr lang="en-GB" spc="133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is</a:t>
            </a:r>
            <a:r>
              <a:rPr lang="en-GB" spc="153" dirty="0" smtClean="0">
                <a:latin typeface="Times New Roman"/>
                <a:cs typeface="Times New Roman"/>
              </a:rPr>
              <a:t> a </a:t>
            </a:r>
            <a:r>
              <a:rPr lang="en-GB" dirty="0" smtClean="0">
                <a:latin typeface="Times New Roman"/>
                <a:cs typeface="Times New Roman"/>
              </a:rPr>
              <a:t>rule</a:t>
            </a:r>
            <a:r>
              <a:rPr lang="en-GB" spc="218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that assigns</a:t>
            </a:r>
            <a:r>
              <a:rPr lang="en-GB" spc="129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to</a:t>
            </a:r>
            <a:r>
              <a:rPr lang="en-GB" spc="167" dirty="0" smtClean="0">
                <a:latin typeface="Times New Roman"/>
                <a:cs typeface="Times New Roman"/>
              </a:rPr>
              <a:t> </a:t>
            </a:r>
            <a:r>
              <a:rPr lang="en-GB" spc="-50" dirty="0" smtClean="0">
                <a:latin typeface="Times New Roman"/>
                <a:cs typeface="Times New Roman"/>
              </a:rPr>
              <a:t>e</a:t>
            </a:r>
            <a:r>
              <a:rPr lang="en-GB" dirty="0" smtClean="0">
                <a:latin typeface="Times New Roman"/>
                <a:cs typeface="Times New Roman"/>
              </a:rPr>
              <a:t>ach</a:t>
            </a:r>
            <a:r>
              <a:rPr lang="en-GB" spc="201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element </a:t>
            </a:r>
            <a:r>
              <a:rPr lang="en-GB" spc="17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a</a:t>
            </a:r>
            <a:r>
              <a:rPr lang="en-GB" spc="104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Arial Unicode MS"/>
                <a:cs typeface="Arial Unicode MS"/>
              </a:rPr>
              <a:t>in</a:t>
            </a:r>
            <a:r>
              <a:rPr lang="en-GB" spc="-6" dirty="0" smtClean="0">
                <a:latin typeface="Arial Unicode MS"/>
                <a:cs typeface="Arial Unicode MS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A,</a:t>
            </a:r>
            <a:r>
              <a:rPr lang="en-GB" spc="179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a</a:t>
            </a:r>
            <a:r>
              <a:rPr lang="en-GB" spc="166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unique</a:t>
            </a:r>
            <a:r>
              <a:rPr lang="en-GB" spc="218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element </a:t>
            </a:r>
            <a:r>
              <a:rPr lang="en-GB" spc="17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f</a:t>
            </a:r>
            <a:r>
              <a:rPr lang="en-GB" spc="-139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Times New Roman"/>
                <a:cs typeface="Times New Roman"/>
              </a:rPr>
              <a:t>(a)</a:t>
            </a:r>
            <a:r>
              <a:rPr lang="en-GB" spc="216" dirty="0" smtClean="0">
                <a:latin typeface="Times New Roman"/>
                <a:cs typeface="Times New Roman"/>
              </a:rPr>
              <a:t> </a:t>
            </a:r>
            <a:r>
              <a:rPr lang="en-GB" dirty="0" smtClean="0">
                <a:latin typeface="Arial Unicode MS"/>
                <a:cs typeface="Arial Unicode MS"/>
              </a:rPr>
              <a:t>in</a:t>
            </a:r>
            <a:r>
              <a:rPr lang="en-GB" spc="-6" dirty="0" smtClean="0">
                <a:latin typeface="Arial Unicode MS"/>
                <a:cs typeface="Arial Unicode MS"/>
              </a:rPr>
              <a:t> </a:t>
            </a:r>
            <a:r>
              <a:rPr lang="en-GB" spc="50" dirty="0" smtClean="0">
                <a:latin typeface="Times New Roman"/>
                <a:cs typeface="Times New Roman"/>
              </a:rPr>
              <a:t>B</a:t>
            </a:r>
            <a:r>
              <a:rPr lang="en-GB" dirty="0" smtClean="0">
                <a:latin typeface="Times New Roman"/>
                <a:cs typeface="Times New Roman"/>
              </a:rPr>
              <a:t>".</a:t>
            </a:r>
          </a:p>
          <a:p>
            <a:pPr marL="12700">
              <a:lnSpc>
                <a:spcPct val="144364"/>
              </a:lnSpc>
              <a:spcBef>
                <a:spcPts val="114"/>
              </a:spcBef>
            </a:pPr>
            <a:r>
              <a:rPr lang="en-GB" dirty="0" smtClean="0">
                <a:latin typeface="Times New Roman"/>
                <a:cs typeface="Times New Roman"/>
              </a:rPr>
              <a:t>Mathematically </a:t>
            </a:r>
            <a:r>
              <a:rPr lang="en-GB" sz="3000" dirty="0" smtClean="0">
                <a:cs typeface="Times New Roman"/>
              </a:rPr>
              <a:t>f</a:t>
            </a:r>
            <a:r>
              <a:rPr lang="en-GB" sz="3000" spc="70" dirty="0" smtClean="0">
                <a:cs typeface="Times New Roman"/>
              </a:rPr>
              <a:t> </a:t>
            </a:r>
            <a:r>
              <a:rPr lang="en-GB" sz="3000" dirty="0" smtClean="0">
                <a:cs typeface="Times New Roman"/>
              </a:rPr>
              <a:t>:</a:t>
            </a:r>
            <a:r>
              <a:rPr lang="en-GB" sz="3000" spc="72" dirty="0" smtClean="0">
                <a:cs typeface="Times New Roman"/>
              </a:rPr>
              <a:t> </a:t>
            </a:r>
            <a:r>
              <a:rPr lang="en-GB" sz="3000" dirty="0" smtClean="0">
                <a:cs typeface="Times New Roman"/>
              </a:rPr>
              <a:t>A</a:t>
            </a:r>
            <a:r>
              <a:rPr lang="en-GB" sz="3000" spc="96" dirty="0" smtClean="0">
                <a:cs typeface="Times New Roman"/>
              </a:rPr>
              <a:t> </a:t>
            </a:r>
            <a:r>
              <a:rPr lang="en-GB" sz="3000" dirty="0" smtClean="0">
                <a:cs typeface="Arial Unicode MS"/>
              </a:rPr>
              <a:t>→</a:t>
            </a:r>
            <a:r>
              <a:rPr lang="en-GB" sz="3000" spc="-58" dirty="0" smtClean="0">
                <a:cs typeface="Arial Unicode MS"/>
              </a:rPr>
              <a:t> </a:t>
            </a:r>
            <a:r>
              <a:rPr lang="en-GB" sz="3000" dirty="0" smtClean="0">
                <a:cs typeface="Times New Roman"/>
              </a:rPr>
              <a:t>B is a function if</a:t>
            </a:r>
          </a:p>
          <a:p>
            <a:pPr marL="698694" indent="-1028700">
              <a:lnSpc>
                <a:spcPct val="144364"/>
              </a:lnSpc>
              <a:spcBef>
                <a:spcPts val="114"/>
              </a:spcBef>
              <a:buFont typeface="+mj-lt"/>
              <a:buAutoNum type="romanLcPeriod"/>
            </a:pPr>
            <a:r>
              <a:rPr lang="en-GB" sz="5400" baseline="2898" dirty="0" smtClean="0">
                <a:latin typeface="Times New Roman"/>
                <a:cs typeface="Times New Roman"/>
              </a:rPr>
              <a:t> </a:t>
            </a:r>
            <a:r>
              <a:rPr lang="en-GB" sz="5400" spc="63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f</a:t>
            </a:r>
            <a:r>
              <a:rPr lang="en-GB" sz="5400" spc="-139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(a)</a:t>
            </a:r>
            <a:r>
              <a:rPr lang="en-GB" sz="5400" spc="216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1924" dirty="0" smtClean="0">
                <a:latin typeface="Arial Unicode MS"/>
                <a:cs typeface="Arial Unicode MS"/>
              </a:rPr>
              <a:t>in</a:t>
            </a:r>
            <a:r>
              <a:rPr lang="en-GB" sz="5400" spc="-6" baseline="1924" dirty="0" smtClean="0">
                <a:latin typeface="Arial Unicode MS"/>
                <a:cs typeface="Arial Unicode MS"/>
              </a:rPr>
              <a:t> </a:t>
            </a:r>
            <a:r>
              <a:rPr lang="en-GB" sz="5400" spc="50" baseline="2898" dirty="0" smtClean="0">
                <a:latin typeface="Times New Roman"/>
                <a:cs typeface="Times New Roman"/>
              </a:rPr>
              <a:t>B</a:t>
            </a:r>
            <a:r>
              <a:rPr lang="en-GB" sz="5400" baseline="2898" dirty="0" smtClean="0">
                <a:latin typeface="Times New Roman"/>
                <a:cs typeface="Times New Roman"/>
              </a:rPr>
              <a:t>,</a:t>
            </a:r>
            <a:r>
              <a:rPr lang="en-GB" sz="5400" spc="196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1924" dirty="0" smtClean="0">
                <a:latin typeface="Arial Unicode MS"/>
                <a:cs typeface="Arial Unicode MS"/>
              </a:rPr>
              <a:t>∀ </a:t>
            </a:r>
            <a:r>
              <a:rPr lang="en-GB" sz="5400" baseline="2898" dirty="0" smtClean="0">
                <a:latin typeface="Times New Roman"/>
                <a:cs typeface="Times New Roman"/>
              </a:rPr>
              <a:t>a</a:t>
            </a:r>
            <a:r>
              <a:rPr lang="en-GB" sz="5400" spc="56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1924" dirty="0" smtClean="0">
                <a:latin typeface="Arial Unicode MS"/>
                <a:cs typeface="Arial Unicode MS"/>
              </a:rPr>
              <a:t>in</a:t>
            </a:r>
            <a:r>
              <a:rPr lang="en-GB" sz="5400" spc="-6" baseline="1924" dirty="0" smtClean="0">
                <a:latin typeface="Arial Unicode MS"/>
                <a:cs typeface="Arial Unicode MS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A</a:t>
            </a:r>
            <a:r>
              <a:rPr lang="en-GB" sz="5400" spc="126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and</a:t>
            </a:r>
            <a:r>
              <a:rPr lang="en-GB" sz="5400" spc="234" baseline="2898" dirty="0" smtClean="0">
                <a:latin typeface="Times New Roman"/>
                <a:cs typeface="Times New Roman"/>
              </a:rPr>
              <a:t> </a:t>
            </a:r>
          </a:p>
          <a:p>
            <a:pPr marL="698694" indent="-1028700">
              <a:lnSpc>
                <a:spcPct val="144364"/>
              </a:lnSpc>
              <a:spcBef>
                <a:spcPts val="114"/>
              </a:spcBef>
              <a:buFont typeface="+mj-lt"/>
              <a:buAutoNum type="romanLcPeriod"/>
            </a:pPr>
            <a:r>
              <a:rPr lang="en-GB" sz="5400" spc="234" baseline="2898" dirty="0" smtClean="0">
                <a:latin typeface="Times New Roman"/>
                <a:cs typeface="Times New Roman"/>
              </a:rPr>
              <a:t>  </a:t>
            </a:r>
            <a:r>
              <a:rPr lang="en-GB" sz="5400" baseline="2898" dirty="0" smtClean="0">
                <a:latin typeface="Times New Roman"/>
                <a:cs typeface="Times New Roman"/>
              </a:rPr>
              <a:t>a</a:t>
            </a:r>
            <a:r>
              <a:rPr lang="en-GB" sz="3600" baseline="-8282" dirty="0" smtClean="0">
                <a:latin typeface="Times New Roman"/>
                <a:cs typeface="Times New Roman"/>
              </a:rPr>
              <a:t>1 </a:t>
            </a:r>
            <a:r>
              <a:rPr lang="en-GB" sz="3600" spc="-25" baseline="-8282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=</a:t>
            </a:r>
            <a:r>
              <a:rPr lang="en-GB" sz="5400" spc="-62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a</a:t>
            </a:r>
            <a:r>
              <a:rPr lang="en-GB" sz="3600" baseline="-8282" dirty="0" smtClean="0">
                <a:latin typeface="Times New Roman"/>
                <a:cs typeface="Times New Roman"/>
              </a:rPr>
              <a:t>2 </a:t>
            </a:r>
            <a:r>
              <a:rPr lang="en-GB" sz="3600" spc="100" baseline="-8282" dirty="0" smtClean="0">
                <a:latin typeface="Times New Roman"/>
                <a:cs typeface="Times New Roman"/>
              </a:rPr>
              <a:t> </a:t>
            </a:r>
            <a:r>
              <a:rPr lang="en-GB" sz="5400" baseline="1924" dirty="0" smtClean="0">
                <a:latin typeface="Arial Unicode MS"/>
                <a:cs typeface="Arial Unicode MS"/>
              </a:rPr>
              <a:t>⇒</a:t>
            </a:r>
            <a:r>
              <a:rPr lang="en-GB" sz="5400" spc="-108" baseline="1924" dirty="0" smtClean="0">
                <a:latin typeface="Arial Unicode MS"/>
                <a:cs typeface="Arial Unicode MS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f</a:t>
            </a:r>
            <a:r>
              <a:rPr lang="en-GB" sz="5400" spc="-139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(a</a:t>
            </a:r>
            <a:r>
              <a:rPr lang="en-GB" sz="3600" baseline="-8282" dirty="0" smtClean="0">
                <a:latin typeface="Times New Roman"/>
                <a:cs typeface="Times New Roman"/>
              </a:rPr>
              <a:t>1</a:t>
            </a:r>
            <a:r>
              <a:rPr lang="en-GB" sz="3600" spc="-125" baseline="-8282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)</a:t>
            </a:r>
            <a:r>
              <a:rPr lang="en-GB" sz="5400" spc="83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=</a:t>
            </a:r>
            <a:r>
              <a:rPr lang="en-GB" sz="5400" spc="-67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f</a:t>
            </a:r>
            <a:r>
              <a:rPr lang="en-GB" sz="5400" spc="-139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(a</a:t>
            </a:r>
            <a:r>
              <a:rPr lang="en-GB" sz="3600" baseline="-8282" dirty="0" smtClean="0">
                <a:latin typeface="Times New Roman"/>
                <a:cs typeface="Times New Roman"/>
              </a:rPr>
              <a:t>2</a:t>
            </a:r>
            <a:r>
              <a:rPr lang="en-GB" sz="3600" spc="53" baseline="-8282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),</a:t>
            </a:r>
            <a:r>
              <a:rPr lang="en-GB" sz="5400" spc="163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1924" dirty="0" smtClean="0">
                <a:latin typeface="Arial Unicode MS"/>
                <a:cs typeface="Arial Unicode MS"/>
              </a:rPr>
              <a:t>∀</a:t>
            </a:r>
            <a:r>
              <a:rPr lang="en-GB" sz="5400" spc="-87" baseline="1924" dirty="0" smtClean="0">
                <a:latin typeface="Arial Unicode MS"/>
                <a:cs typeface="Arial Unicode MS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a</a:t>
            </a:r>
            <a:r>
              <a:rPr lang="en-GB" sz="3600" baseline="-8282" dirty="0" smtClean="0">
                <a:latin typeface="Times New Roman"/>
                <a:cs typeface="Times New Roman"/>
              </a:rPr>
              <a:t>1</a:t>
            </a:r>
            <a:r>
              <a:rPr lang="en-GB" sz="3600" spc="-125" baseline="-8282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,</a:t>
            </a:r>
            <a:r>
              <a:rPr lang="en-GB" sz="5400" spc="-59" baseline="2898" dirty="0" smtClean="0">
                <a:latin typeface="Times New Roman"/>
                <a:cs typeface="Times New Roman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a</a:t>
            </a:r>
            <a:r>
              <a:rPr lang="en-GB" sz="3600" baseline="-8282" dirty="0" smtClean="0">
                <a:latin typeface="Times New Roman"/>
                <a:cs typeface="Times New Roman"/>
              </a:rPr>
              <a:t>2 </a:t>
            </a:r>
            <a:r>
              <a:rPr lang="en-GB" sz="3600" spc="100" baseline="-8282" dirty="0" smtClean="0">
                <a:latin typeface="Times New Roman"/>
                <a:cs typeface="Times New Roman"/>
              </a:rPr>
              <a:t> </a:t>
            </a:r>
            <a:r>
              <a:rPr lang="en-GB" sz="5400" baseline="1924" dirty="0" smtClean="0">
                <a:latin typeface="Arial Unicode MS"/>
                <a:cs typeface="Arial Unicode MS"/>
              </a:rPr>
              <a:t>in</a:t>
            </a:r>
            <a:r>
              <a:rPr lang="en-GB" sz="5400" spc="-6" baseline="1924" dirty="0" smtClean="0">
                <a:latin typeface="Arial Unicode MS"/>
                <a:cs typeface="Arial Unicode MS"/>
              </a:rPr>
              <a:t> </a:t>
            </a:r>
            <a:r>
              <a:rPr lang="en-GB" sz="5400" baseline="2898" dirty="0" smtClean="0">
                <a:latin typeface="Times New Roman"/>
                <a:cs typeface="Times New Roman"/>
              </a:rPr>
              <a:t>A</a:t>
            </a:r>
            <a:endParaRPr lang="en-GB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en-GB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Identity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Zero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f:</a:t>
            </a:r>
            <a:r>
              <a:rPr lang="en-GB" b="1" dirty="0" smtClean="0"/>
              <a:t>R</a:t>
            </a:r>
            <a:r>
              <a:rPr lang="en-GB" dirty="0" smtClean="0"/>
              <a:t>       </a:t>
            </a:r>
            <a:r>
              <a:rPr lang="en-GB" b="1" dirty="0" smtClean="0"/>
              <a:t>R</a:t>
            </a:r>
            <a:r>
              <a:rPr lang="en-GB" dirty="0" smtClean="0"/>
              <a:t> such that f(x)= x</a:t>
            </a:r>
            <a:r>
              <a:rPr lang="en-GB" baseline="26000" dirty="0" smtClean="0"/>
              <a:t>2 </a:t>
            </a:r>
            <a:r>
              <a:rPr lang="en-GB" dirty="0" smtClean="0"/>
              <a:t>for all x in </a:t>
            </a:r>
            <a:r>
              <a:rPr lang="en-GB" b="1" dirty="0" smtClean="0"/>
              <a:t>R</a:t>
            </a:r>
            <a:r>
              <a:rPr lang="en-GB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baseline="26000" dirty="0" smtClean="0"/>
              <a:t> </a:t>
            </a:r>
            <a:r>
              <a:rPr lang="en-GB" dirty="0" smtClean="0"/>
              <a:t>f:</a:t>
            </a:r>
            <a:r>
              <a:rPr lang="en-GB" b="1" dirty="0" smtClean="0"/>
              <a:t>R </a:t>
            </a:r>
            <a:r>
              <a:rPr lang="en-GB" dirty="0" smtClean="0"/>
              <a:t>     </a:t>
            </a:r>
            <a:r>
              <a:rPr lang="en-GB" b="1" dirty="0" smtClean="0"/>
              <a:t>R</a:t>
            </a:r>
            <a:r>
              <a:rPr lang="en-GB" dirty="0" smtClean="0"/>
              <a:t> such that f(x)= </a:t>
            </a:r>
            <a:r>
              <a:rPr lang="en-GB" dirty="0" err="1" smtClean="0"/>
              <a:t>sqrt</a:t>
            </a:r>
            <a:r>
              <a:rPr lang="en-GB" dirty="0" smtClean="0"/>
              <a:t>(x)</a:t>
            </a:r>
            <a:r>
              <a:rPr lang="en-GB" baseline="26000" dirty="0" smtClean="0"/>
              <a:t> </a:t>
            </a:r>
            <a:r>
              <a:rPr lang="en-GB" dirty="0" smtClean="0"/>
              <a:t>for all x in </a:t>
            </a:r>
            <a:r>
              <a:rPr lang="en-GB" b="1" dirty="0" smtClean="0"/>
              <a:t>R</a:t>
            </a:r>
            <a:r>
              <a:rPr lang="en-GB" baseline="26000" dirty="0" smtClean="0"/>
              <a:t> </a:t>
            </a:r>
          </a:p>
          <a:p>
            <a:pPr marL="514350" indent="-514350">
              <a:buNone/>
            </a:pPr>
            <a:endParaRPr lang="en-GB" baseline="26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91680" y="3068960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691680" y="3645024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Range, 1-1, onto functions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Let f: A      B be a function. The set </a:t>
            </a:r>
          </a:p>
          <a:p>
            <a:pPr>
              <a:buNone/>
            </a:pPr>
            <a:r>
              <a:rPr lang="en-GB" dirty="0" smtClean="0"/>
              <a:t>      f(A)={b in b | f(a)=b for some a in A} </a:t>
            </a:r>
          </a:p>
          <a:p>
            <a:pPr>
              <a:buNone/>
            </a:pPr>
            <a:r>
              <a:rPr lang="en-GB" dirty="0" smtClean="0"/>
              <a:t>is called the range of f. Note that f(A) is a subset of B and it may or may not equal B.</a:t>
            </a:r>
          </a:p>
          <a:p>
            <a:r>
              <a:rPr lang="en-GB" dirty="0" smtClean="0"/>
              <a:t>A function is called onto if f(A)=B.</a:t>
            </a:r>
          </a:p>
          <a:p>
            <a:r>
              <a:rPr lang="en-GB" dirty="0" smtClean="0"/>
              <a:t>A function is called 1-1 if </a:t>
            </a:r>
          </a:p>
          <a:p>
            <a:pPr>
              <a:buNone/>
            </a:pPr>
            <a:r>
              <a:rPr lang="en-GB" dirty="0" smtClean="0"/>
              <a:t>            f(a</a:t>
            </a:r>
            <a:r>
              <a:rPr lang="en-GB" baseline="-25000" dirty="0" smtClean="0"/>
              <a:t>1</a:t>
            </a:r>
            <a:r>
              <a:rPr lang="en-GB" dirty="0" smtClean="0"/>
              <a:t>)=f(a</a:t>
            </a:r>
            <a:r>
              <a:rPr lang="en-GB" baseline="-25000" dirty="0" smtClean="0"/>
              <a:t>2</a:t>
            </a:r>
            <a:r>
              <a:rPr lang="en-GB" dirty="0" smtClean="0"/>
              <a:t>) implies a</a:t>
            </a:r>
            <a:r>
              <a:rPr lang="en-GB" baseline="-25000" dirty="0" smtClean="0"/>
              <a:t>1</a:t>
            </a:r>
            <a:r>
              <a:rPr lang="en-GB" dirty="0" smtClean="0"/>
              <a:t>=a</a:t>
            </a:r>
            <a:r>
              <a:rPr lang="en-GB" baseline="-25000" dirty="0" smtClean="0"/>
              <a:t>2</a:t>
            </a:r>
          </a:p>
          <a:p>
            <a:r>
              <a:rPr lang="en-GB" dirty="0" smtClean="0"/>
              <a:t>We will call a function </a:t>
            </a:r>
            <a:r>
              <a:rPr lang="en-GB" dirty="0" err="1" smtClean="0"/>
              <a:t>bijective</a:t>
            </a:r>
            <a:r>
              <a:rPr lang="en-GB" dirty="0" smtClean="0"/>
              <a:t> is it is both 1-1 and onto.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123728" y="1844824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3259</TotalTime>
  <Words>708</Words>
  <Application>Microsoft Office PowerPoint</Application>
  <PresentationFormat>On-screen Show (4:3)</PresentationFormat>
  <Paragraphs>113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MTH-376  Algebra  </vt:lpstr>
      <vt:lpstr>Slide 2</vt:lpstr>
      <vt:lpstr>Books </vt:lpstr>
      <vt:lpstr>Grading</vt:lpstr>
      <vt:lpstr>Course Objectives</vt:lpstr>
      <vt:lpstr>Course Objectives cont’d</vt:lpstr>
      <vt:lpstr>Course Outline</vt:lpstr>
      <vt:lpstr>Course Outline Cont’d</vt:lpstr>
      <vt:lpstr>Chapter 1</vt:lpstr>
      <vt:lpstr>Today’s Topics</vt:lpstr>
      <vt:lpstr>Introduction</vt:lpstr>
      <vt:lpstr>Some very important number sets </vt:lpstr>
      <vt:lpstr>Subset, proper subset and more definitions:</vt:lpstr>
      <vt:lpstr>Some basic symbols:</vt:lpstr>
      <vt:lpstr>Function:</vt:lpstr>
      <vt:lpstr>Examples</vt:lpstr>
      <vt:lpstr>Range, 1-1, onto functions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NTS</cp:lastModifiedBy>
  <cp:revision>174</cp:revision>
  <dcterms:created xsi:type="dcterms:W3CDTF">2012-05-10T07:03:49Z</dcterms:created>
  <dcterms:modified xsi:type="dcterms:W3CDTF">2013-03-14T07:58:55Z</dcterms:modified>
</cp:coreProperties>
</file>