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63" r:id="rId2"/>
    <p:sldId id="288" r:id="rId3"/>
    <p:sldId id="287" r:id="rId4"/>
    <p:sldId id="376" r:id="rId5"/>
    <p:sldId id="417" r:id="rId6"/>
    <p:sldId id="379" r:id="rId7"/>
    <p:sldId id="380" r:id="rId8"/>
    <p:sldId id="381" r:id="rId9"/>
    <p:sldId id="385" r:id="rId10"/>
    <p:sldId id="382" r:id="rId11"/>
    <p:sldId id="398" r:id="rId12"/>
    <p:sldId id="419" r:id="rId13"/>
    <p:sldId id="420" r:id="rId14"/>
    <p:sldId id="421" r:id="rId15"/>
    <p:sldId id="436" r:id="rId16"/>
    <p:sldId id="437" r:id="rId17"/>
    <p:sldId id="400" r:id="rId18"/>
    <p:sldId id="401" r:id="rId19"/>
    <p:sldId id="402" r:id="rId20"/>
    <p:sldId id="399" r:id="rId21"/>
    <p:sldId id="422" r:id="rId22"/>
    <p:sldId id="384" r:id="rId23"/>
    <p:sldId id="386" r:id="rId24"/>
    <p:sldId id="387" r:id="rId25"/>
    <p:sldId id="359" r:id="rId26"/>
    <p:sldId id="322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Default Section" id="{C8558C43-C7C3-4671-A8BE-DCD8E955C0AC}">
          <p14:sldIdLst>
            <p14:sldId id="263"/>
            <p14:sldId id="288"/>
            <p14:sldId id="287"/>
            <p14:sldId id="376"/>
            <p14:sldId id="417"/>
            <p14:sldId id="379"/>
            <p14:sldId id="380"/>
            <p14:sldId id="381"/>
            <p14:sldId id="385"/>
            <p14:sldId id="382"/>
            <p14:sldId id="398"/>
            <p14:sldId id="419"/>
            <p14:sldId id="420"/>
            <p14:sldId id="421"/>
            <p14:sldId id="400"/>
            <p14:sldId id="401"/>
            <p14:sldId id="402"/>
            <p14:sldId id="399"/>
            <p14:sldId id="422"/>
            <p14:sldId id="423"/>
            <p14:sldId id="424"/>
            <p14:sldId id="384"/>
            <p14:sldId id="386"/>
            <p14:sldId id="387"/>
            <p14:sldId id="394"/>
            <p14:sldId id="397"/>
            <p14:sldId id="403"/>
            <p14:sldId id="388"/>
            <p14:sldId id="389"/>
            <p14:sldId id="390"/>
            <p14:sldId id="391"/>
            <p14:sldId id="392"/>
            <p14:sldId id="393"/>
            <p14:sldId id="395"/>
            <p14:sldId id="425"/>
            <p14:sldId id="426"/>
            <p14:sldId id="427"/>
            <p14:sldId id="428"/>
            <p14:sldId id="396"/>
            <p14:sldId id="405"/>
            <p14:sldId id="429"/>
            <p14:sldId id="432"/>
            <p14:sldId id="404"/>
            <p14:sldId id="430"/>
            <p14:sldId id="431"/>
            <p14:sldId id="433"/>
            <p14:sldId id="434"/>
            <p14:sldId id="435"/>
            <p14:sldId id="359"/>
            <p14:sldId id="32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50" autoAdjust="0"/>
    <p:restoredTop sz="94660"/>
  </p:normalViewPr>
  <p:slideViewPr>
    <p:cSldViewPr>
      <p:cViewPr>
        <p:scale>
          <a:sx n="75" d="100"/>
          <a:sy n="75" d="100"/>
        </p:scale>
        <p:origin x="-1122" y="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A86F1B-B11A-466E-83F8-B792F397556A}" type="datetimeFigureOut">
              <a:rPr lang="en-US" smtClean="0"/>
              <a:pPr/>
              <a:t>7/13/2014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103E7A-9575-41B1-A0D7-6A339B13B8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20070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231D-AC41-4168-A8DB-6679B2981FB3}" type="datetime1">
              <a:rPr lang="en-US" smtClean="0"/>
              <a:pPr/>
              <a:t>7/13/2014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31467-9020-4074-A741-C3D79EE8CAF1}" type="datetime1">
              <a:rPr lang="en-US" smtClean="0"/>
              <a:pPr/>
              <a:t>7/13/2014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17020-4C4D-47A1-9EA9-8F261262EFBC}" type="datetime1">
              <a:rPr lang="en-US" smtClean="0"/>
              <a:pPr/>
              <a:t>7/13/2014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32807-16DB-4946-8C6C-04E9EF71A191}" type="datetime1">
              <a:rPr lang="en-US" smtClean="0"/>
              <a:pPr/>
              <a:t>7/13/2014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D6C78-AC5F-4BD1-954F-33DD16DDB08C}" type="datetime1">
              <a:rPr lang="en-US" smtClean="0"/>
              <a:pPr/>
              <a:t>7/13/2014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EB61-FF5A-4B93-8345-91E6735A92C7}" type="datetime1">
              <a:rPr lang="en-US" smtClean="0"/>
              <a:pPr/>
              <a:t>7/13/2014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B3C13-1B50-42D6-B590-20DA3627EB7F}" type="datetime1">
              <a:rPr lang="en-US" smtClean="0"/>
              <a:pPr/>
              <a:t>7/13/2014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3502-2EB3-4A60-A3B3-A5D37B583226}" type="datetime1">
              <a:rPr lang="en-US" smtClean="0"/>
              <a:pPr/>
              <a:t>7/13/2014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A9B9F-D5C4-40E2-8092-43A34880C8A6}" type="datetime1">
              <a:rPr lang="en-US" smtClean="0"/>
              <a:pPr/>
              <a:t>7/13/2014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89C9-7DA8-4498-9DD5-98DAAE4B37D1}" type="datetime1">
              <a:rPr lang="en-US" smtClean="0"/>
              <a:pPr/>
              <a:t>7/13/2014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37387-633A-45AC-BD76-291AEABCAB3A}" type="datetime1">
              <a:rPr lang="en-US" smtClean="0"/>
              <a:pPr/>
              <a:t>7/13/2014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BE16B-4C34-4A02-9817-E535062977C1}" type="datetime1">
              <a:rPr lang="en-US" smtClean="0"/>
              <a:pPr/>
              <a:t>7/13/2014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371600" y="1295400"/>
            <a:ext cx="6096000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y-GB" sz="2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MTH374: 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Optimization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For</a:t>
            </a:r>
          </a:p>
          <a:p>
            <a:pPr algn="ctr"/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</a:rPr>
              <a:t> </a:t>
            </a:r>
            <a:r>
              <a:rPr lang="en-GB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Master of Mathematics</a:t>
            </a: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By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4495800"/>
            <a:ext cx="5562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Dr.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M. </a:t>
            </a:r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Fazeel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Anwar</a:t>
            </a:r>
            <a:endParaRPr lang="en-US" sz="2800" b="1" dirty="0" smtClean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Assistant Professor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Department of Mathematics, CIIT Islamabad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Lecture 09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3264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GB" sz="3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3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Recap</a:t>
            </a:r>
            <a:endParaRPr lang="en-GB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More examples of multivariable optimization problems</a:t>
            </a:r>
          </a:p>
          <a:p>
            <a:r>
              <a:rPr lang="en-CA" sz="2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Constrained optimization</a:t>
            </a:r>
          </a:p>
          <a:p>
            <a:pPr marL="0" indent="0">
              <a:buNone/>
            </a:pPr>
            <a:endParaRPr lang="en-US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949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Today’s Topics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2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Constrained optimization</a:t>
            </a:r>
          </a:p>
          <a:p>
            <a:r>
              <a:rPr lang="en-CA" sz="2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Lagrange Multiplier</a:t>
            </a:r>
          </a:p>
          <a:p>
            <a:pPr marL="0" indent="0">
              <a:buNone/>
            </a:pPr>
            <a:endParaRPr lang="en-CA" dirty="0">
              <a:solidFill>
                <a:srgbClr val="000000"/>
              </a:solidFill>
              <a:latin typeface="Arial Unicode MS"/>
              <a:cs typeface="Arial Unicode MS"/>
            </a:endParaRPr>
          </a:p>
          <a:p>
            <a:endParaRPr lang="en-CA" dirty="0">
              <a:solidFill>
                <a:srgbClr val="000000"/>
              </a:solidFill>
              <a:latin typeface="Arial Unicode MS"/>
              <a:cs typeface="Arial Unicode MS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3708339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Constrained Optimization</a:t>
            </a:r>
            <a:endParaRPr lang="en-GB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In </a:t>
            </a:r>
            <a:r>
              <a:rPr lang="en-US" sz="2400" dirty="0"/>
              <a:t>the real world, often </a:t>
            </a:r>
            <a:r>
              <a:rPr lang="en-US" sz="2400" u="sng" dirty="0" smtClean="0"/>
              <a:t>restrictions </a:t>
            </a:r>
            <a:r>
              <a:rPr lang="en-US" sz="2400" u="sng" dirty="0"/>
              <a:t>or constraints</a:t>
            </a:r>
            <a:r>
              <a:rPr lang="en-US" sz="2400" dirty="0"/>
              <a:t> </a:t>
            </a:r>
            <a:r>
              <a:rPr lang="en-US" sz="2400" dirty="0" smtClean="0"/>
              <a:t> are </a:t>
            </a:r>
            <a:r>
              <a:rPr lang="en-US" sz="2400" dirty="0"/>
              <a:t>placed upon values of the independent </a:t>
            </a:r>
            <a:r>
              <a:rPr lang="en-US" sz="2400" dirty="0" smtClean="0"/>
              <a:t>variables</a:t>
            </a:r>
            <a:r>
              <a:rPr lang="en-US" sz="2400" dirty="0"/>
              <a:t>. </a:t>
            </a:r>
          </a:p>
          <a:p>
            <a:r>
              <a:rPr lang="en-US" sz="2400" dirty="0"/>
              <a:t>These problems are referred to </a:t>
            </a:r>
            <a:r>
              <a:rPr lang="en-US" sz="2400" dirty="0" smtClean="0"/>
              <a:t>as </a:t>
            </a:r>
            <a:r>
              <a:rPr lang="en-US" sz="2400" u="sng" dirty="0" smtClean="0"/>
              <a:t>constrained </a:t>
            </a:r>
            <a:r>
              <a:rPr lang="en-US" sz="2400" u="sng" dirty="0"/>
              <a:t>optima </a:t>
            </a:r>
            <a:r>
              <a:rPr lang="en-US" sz="2400" dirty="0"/>
              <a:t>or </a:t>
            </a:r>
            <a:r>
              <a:rPr lang="en-US" sz="2400" u="sng" dirty="0"/>
              <a:t>constrained optimization</a:t>
            </a:r>
            <a:r>
              <a:rPr lang="en-US" sz="2400" dirty="0"/>
              <a:t>. </a:t>
            </a:r>
            <a:endParaRPr lang="en-US" sz="2400" dirty="0" smtClean="0"/>
          </a:p>
          <a:p>
            <a:r>
              <a:rPr lang="en-US" sz="2400" dirty="0" smtClean="0"/>
              <a:t>We usually have very few resources and we want to allocate them to maximize our objectives.</a:t>
            </a:r>
          </a:p>
          <a:p>
            <a:r>
              <a:rPr lang="en-US" sz="2400" dirty="0" smtClean="0"/>
              <a:t>We also have very specific requirements attached to our objectives.</a:t>
            </a:r>
          </a:p>
          <a:p>
            <a:endParaRPr lang="en-US" sz="2400" dirty="0"/>
          </a:p>
          <a:p>
            <a:pPr marL="0" indent="0">
              <a:buNone/>
            </a:pPr>
            <a:r>
              <a:rPr lang="en-US" sz="2400" u="sng" dirty="0" smtClean="0"/>
              <a:t>In a nutshell restrictions are a key ingredient to any real life problem</a:t>
            </a:r>
            <a:endParaRPr lang="en-US" sz="2400" u="sng" dirty="0"/>
          </a:p>
          <a:p>
            <a:endParaRPr lang="en-GB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80549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Constrained Optimization</a:t>
            </a:r>
            <a:endParaRPr lang="en-GB" sz="3600" b="1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5" name="Picture 4"/>
          <p:cNvPicPr>
            <a:picLocks noGrp="1"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362200"/>
            <a:ext cx="4038600" cy="337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 rot="5400000">
            <a:off x="6004719" y="2224881"/>
            <a:ext cx="457200" cy="27463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18"/>
          <p:cNvSpPr txBox="1">
            <a:spLocks noChangeArrowheads="1"/>
          </p:cNvSpPr>
          <p:nvPr/>
        </p:nvSpPr>
        <p:spPr bwMode="auto">
          <a:xfrm>
            <a:off x="5994400" y="1487487"/>
            <a:ext cx="1447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r>
              <a:rPr lang="en-US" dirty="0"/>
              <a:t>Free</a:t>
            </a:r>
          </a:p>
          <a:p>
            <a:r>
              <a:rPr lang="en-US" dirty="0"/>
              <a:t>maximum 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rot="16200000" flipH="1">
            <a:off x="4826000" y="2590800"/>
            <a:ext cx="53340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Box 17"/>
          <p:cNvSpPr txBox="1">
            <a:spLocks noChangeArrowheads="1"/>
          </p:cNvSpPr>
          <p:nvPr/>
        </p:nvSpPr>
        <p:spPr bwMode="auto">
          <a:xfrm>
            <a:off x="3870325" y="1944687"/>
            <a:ext cx="14033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r>
              <a:rPr lang="en-US"/>
              <a:t>Constrained </a:t>
            </a:r>
          </a:p>
          <a:p>
            <a:r>
              <a:rPr lang="en-US"/>
              <a:t>maximum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4368800" y="3657600"/>
            <a:ext cx="685800" cy="22860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6"/>
          <p:cNvSpPr txBox="1">
            <a:spLocks noChangeArrowheads="1"/>
          </p:cNvSpPr>
          <p:nvPr/>
        </p:nvSpPr>
        <p:spPr bwMode="auto">
          <a:xfrm>
            <a:off x="3429000" y="3244056"/>
            <a:ext cx="11255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r>
              <a:rPr lang="en-US"/>
              <a:t>constraint</a:t>
            </a:r>
          </a:p>
        </p:txBody>
      </p:sp>
    </p:spTree>
    <p:extLst>
      <p:ext uri="{BB962C8B-B14F-4D97-AF65-F5344CB8AC3E}">
        <p14:creationId xmlns="" xmlns:p14="http://schemas.microsoft.com/office/powerpoint/2010/main" val="159570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Example-I</a:t>
            </a:r>
            <a:endParaRPr lang="en-GB" sz="3600" b="1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0"/>
                <a:r>
                  <a:rPr lang="en-US" sz="2400" dirty="0">
                    <a:solidFill>
                      <a:prstClr val="black"/>
                    </a:solidFill>
                  </a:rPr>
                  <a:t>Suppose that the temperature at a point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(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𝑥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,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𝑦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GB" sz="2400" dirty="0">
                    <a:solidFill>
                      <a:prstClr val="black"/>
                    </a:solidFill>
                  </a:rPr>
                  <a:t> on a metal plate is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𝑇</m:t>
                    </m:r>
                    <m:d>
                      <m:d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,</m:t>
                        </m:r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4</m:t>
                    </m:r>
                    <m:sSup>
                      <m:sSup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−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4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𝑥𝑦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.</m:t>
                    </m:r>
                  </m:oMath>
                </a14:m>
                <a:r>
                  <a:rPr lang="en-GB" sz="2400" dirty="0">
                    <a:solidFill>
                      <a:prstClr val="black"/>
                    </a:solidFill>
                  </a:rPr>
                  <a:t> An ant, walking on the plate, traverses a circle of radius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5</m:t>
                    </m:r>
                  </m:oMath>
                </a14:m>
                <a:r>
                  <a:rPr lang="en-GB" sz="2400" dirty="0">
                    <a:solidFill>
                      <a:prstClr val="black"/>
                    </a:solidFill>
                  </a:rPr>
                  <a:t> centered at the origin. What are the highest and lowest temperatures encountered by the ant?</a:t>
                </a:r>
                <a:endParaRPr lang="en-GB" sz="2400" dirty="0">
                  <a:solidFill>
                    <a:prstClr val="black"/>
                  </a:solidFill>
                </a:endParaRPr>
              </a:p>
              <a:p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963"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2811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Example-II</a:t>
            </a:r>
            <a:endParaRPr lang="en-GB" sz="3600" b="1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sz="2400" dirty="0" smtClean="0"/>
                  <a:t>Maximize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</a:rPr>
                      <m:t>𝑥𝑦</m:t>
                    </m:r>
                  </m:oMath>
                </a14:m>
                <a:endParaRPr lang="en-GB" sz="2400" dirty="0" smtClean="0"/>
              </a:p>
              <a:p>
                <a:pPr marL="0" indent="0">
                  <a:buNone/>
                </a:pPr>
                <a:r>
                  <a:rPr lang="en-US" sz="2400" dirty="0" smtClean="0"/>
                  <a:t>Subject to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</a:rPr>
                      <m:t>+</m:t>
                    </m:r>
                    <m:r>
                      <a:rPr lang="en-US" sz="2400" b="0" i="1" smtClean="0">
                        <a:latin typeface="Cambria Math"/>
                      </a:rPr>
                      <m:t>2</m:t>
                    </m:r>
                    <m:r>
                      <a:rPr lang="en-US" sz="2400" b="0" i="1" smtClean="0">
                        <a:latin typeface="Cambria Math"/>
                      </a:rPr>
                      <m:t>𝑦</m:t>
                    </m:r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</a:rPr>
                      <m:t>4</m:t>
                    </m:r>
                  </m:oMath>
                </a14:m>
                <a:endParaRPr lang="en-GB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111"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267271304"/>
              </p:ext>
            </p:extLst>
          </p:nvPr>
        </p:nvGraphicFramePr>
        <p:xfrm>
          <a:off x="5638800" y="2590800"/>
          <a:ext cx="3400425" cy="3943350"/>
        </p:xfrm>
        <a:graphic>
          <a:graphicData uri="http://schemas.openxmlformats.org/presentationml/2006/ole">
            <p:oleObj spid="_x0000_s28728" name="VCam Graphics" r:id="rId4" imgW="4086360" imgH="2724120" progId="">
              <p:embed/>
            </p:oleObj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365988522"/>
              </p:ext>
            </p:extLst>
          </p:nvPr>
        </p:nvGraphicFramePr>
        <p:xfrm>
          <a:off x="152400" y="3429000"/>
          <a:ext cx="3505200" cy="2895600"/>
        </p:xfrm>
        <a:graphic>
          <a:graphicData uri="http://schemas.openxmlformats.org/presentationml/2006/ole">
            <p:oleObj spid="_x0000_s28729" name="VCam Graphics" r:id="rId5" imgW="4086360" imgH="2724120" progId="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701150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</a:rPr>
              <a:t>Example-III</a:t>
            </a:r>
            <a:endParaRPr lang="en-GB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sz="2400" dirty="0" smtClean="0"/>
                  <a:t>A rectangular box without a lid is to be made from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12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 smtClean="0"/>
                  <a:t> </a:t>
                </a:r>
                <a:r>
                  <a:rPr lang="en-GB" sz="2400" dirty="0"/>
                  <a:t>of cardboard</a:t>
                </a:r>
                <a:r>
                  <a:rPr lang="en-GB" sz="2400" dirty="0" smtClean="0"/>
                  <a:t>. Find the maximum volume of such a box.</a:t>
                </a:r>
                <a:endParaRPr lang="en-GB" sz="2400" dirty="0"/>
              </a:p>
              <a:p>
                <a:endParaRPr lang="en-GB" dirty="0"/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852"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38074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Lagrange Multipliers-I</a:t>
            </a:r>
            <a:endParaRPr lang="en-GB" sz="3600" b="1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400" dirty="0" smtClean="0"/>
                  <a:t>Constrained Extremum principle for two variables and one equality constraint</a:t>
                </a:r>
              </a:p>
              <a:p>
                <a:pPr marL="0" indent="0">
                  <a:buNone/>
                </a:pPr>
                <a:r>
                  <a:rPr lang="en-US" sz="2400" b="1" u="sng" dirty="0" smtClean="0"/>
                  <a:t>Statement:</a:t>
                </a:r>
                <a:r>
                  <a:rPr lang="en-US" sz="2400" b="1" dirty="0" smtClean="0"/>
                  <a:t> </a:t>
                </a:r>
                <a:r>
                  <a:rPr lang="en-US" sz="24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b="1" dirty="0" smtClean="0"/>
                  <a:t> </a:t>
                </a:r>
                <a:r>
                  <a:rPr lang="en-US" sz="2400" dirty="0" smtClean="0"/>
                  <a:t>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𝑔</m:t>
                    </m:r>
                  </m:oMath>
                </a14:m>
                <a:r>
                  <a:rPr lang="en-US" sz="2400" b="1" dirty="0" smtClean="0"/>
                  <a:t> </a:t>
                </a:r>
                <a:r>
                  <a:rPr lang="en-US" sz="2400" dirty="0" smtClean="0"/>
                  <a:t>be functions of two variables with continuous first partial derivatives on some open set containing the constraint curve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</a:rPr>
                      <m:t>0</m:t>
                    </m:r>
                  </m:oMath>
                </a14:m>
                <a:r>
                  <a:rPr lang="en-US" sz="2400" b="1" dirty="0" smtClean="0"/>
                  <a:t> </a:t>
                </a:r>
                <a:r>
                  <a:rPr lang="en-US" sz="2400" dirty="0" smtClean="0"/>
                  <a:t>and assume that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∇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𝑔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0</m:t>
                    </m:r>
                  </m:oMath>
                </a14:m>
                <a:r>
                  <a:rPr lang="en-US" sz="2400" b="1" dirty="0" smtClean="0"/>
                  <a:t> </a:t>
                </a:r>
                <a:r>
                  <a:rPr lang="en-US" sz="2400" dirty="0" smtClean="0"/>
                  <a:t>at any point on this curve. 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b="1" dirty="0" smtClean="0"/>
                  <a:t> </a:t>
                </a:r>
                <a:r>
                  <a:rPr lang="en-US" sz="2400" dirty="0" smtClean="0"/>
                  <a:t>has a constrained relative extremum, then this extremum occurs at a point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 smtClean="0"/>
                  <a:t> on the constraint curve at which the gradient vectors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/>
                      </a:rPr>
                      <m:t>∇</m:t>
                    </m:r>
                    <m:r>
                      <a:rPr lang="en-US" sz="2400" b="0" i="1" smtClean="0">
                        <a:latin typeface="Cambria Math"/>
                      </a:rPr>
                      <m:t>𝑓</m:t>
                    </m:r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 smtClean="0"/>
                  <a:t> and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/>
                      </a:rPr>
                      <m:t>∇</m:t>
                    </m:r>
                    <m:r>
                      <a:rPr lang="en-US" sz="2400" b="0" i="1" smtClean="0">
                        <a:latin typeface="Cambria Math"/>
                      </a:rPr>
                      <m:t>𝑔</m:t>
                    </m:r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 smtClean="0"/>
                  <a:t> are parallel i.e. there is some scalar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𝜆</m:t>
                    </m:r>
                  </m:oMath>
                </a14:m>
                <a:r>
                  <a:rPr lang="en-US" sz="2400" dirty="0" smtClean="0"/>
                  <a:t> such that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/>
                      </a:rPr>
                      <m:t>∇</m:t>
                    </m:r>
                    <m:r>
                      <a:rPr lang="en-US" sz="24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</a:rPr>
                      <m:t>𝜆</m:t>
                    </m:r>
                    <m:r>
                      <a:rPr lang="en-US" sz="2400" b="0" i="0" smtClean="0">
                        <a:latin typeface="Cambria Math"/>
                      </a:rPr>
                      <m:t>∇</m:t>
                    </m:r>
                    <m:r>
                      <a:rPr lang="en-US" sz="2400" b="0" i="1" smtClean="0"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sz="2400" dirty="0" smtClean="0"/>
                  <a:t> </a:t>
                </a:r>
              </a:p>
              <a:p>
                <a:pPr marL="0" indent="0">
                  <a:buNone/>
                </a:pPr>
                <a:endParaRPr lang="en-US" sz="2400" b="1" dirty="0" smtClean="0"/>
              </a:p>
              <a:p>
                <a:endParaRPr lang="en-GB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111" t="-1078" r="-889" b="-68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17003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82008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Example-I</a:t>
            </a:r>
            <a:endParaRPr lang="en-GB" sz="3600" b="1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0"/>
                <a:r>
                  <a:rPr lang="en-US" sz="2400" dirty="0">
                    <a:solidFill>
                      <a:prstClr val="black"/>
                    </a:solidFill>
                  </a:rPr>
                  <a:t>Suppose that the temperature at a point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(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𝑥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,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𝑦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GB" sz="2400" dirty="0">
                    <a:solidFill>
                      <a:prstClr val="black"/>
                    </a:solidFill>
                  </a:rPr>
                  <a:t> on a metal plate is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𝑇</m:t>
                    </m:r>
                    <m:d>
                      <m:d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,</m:t>
                        </m:r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4</m:t>
                    </m:r>
                    <m:sSup>
                      <m:sSup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−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4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𝑥𝑦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.</m:t>
                    </m:r>
                  </m:oMath>
                </a14:m>
                <a:r>
                  <a:rPr lang="en-GB" sz="2400" dirty="0">
                    <a:solidFill>
                      <a:prstClr val="black"/>
                    </a:solidFill>
                  </a:rPr>
                  <a:t> An ant, walking on the plate, traverses a circle of radius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/>
                      </a:rPr>
                      <m:t>5</m:t>
                    </m:r>
                  </m:oMath>
                </a14:m>
                <a:r>
                  <a:rPr lang="en-GB" sz="2400" dirty="0">
                    <a:solidFill>
                      <a:prstClr val="black"/>
                    </a:solidFill>
                  </a:rPr>
                  <a:t> centered at the origin. What are the highest and lowest temperatures encountered by the ant?</a:t>
                </a:r>
                <a:endParaRPr lang="en-GB" sz="2400" dirty="0">
                  <a:solidFill>
                    <a:prstClr val="black"/>
                  </a:solidFill>
                </a:endParaRPr>
              </a:p>
              <a:p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963"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76005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18044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43915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Example-II</a:t>
            </a:r>
            <a:endParaRPr lang="en-GB" sz="3600" b="1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Maximize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𝑥𝑦</m:t>
                    </m:r>
                  </m:oMath>
                </a14:m>
                <a:endParaRPr lang="en-GB" dirty="0"/>
              </a:p>
              <a:p>
                <a:pPr marL="0" indent="0">
                  <a:buNone/>
                </a:pPr>
                <a:r>
                  <a:rPr lang="en-US" dirty="0"/>
                  <a:t>Subject to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𝑥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r>
                      <a:rPr lang="en-US" i="1">
                        <a:latin typeface="Cambria Math"/>
                      </a:rPr>
                      <m:t>2</m:t>
                    </m:r>
                    <m:r>
                      <a:rPr lang="en-US" i="1">
                        <a:latin typeface="Cambria Math"/>
                      </a:rPr>
                      <m:t>𝑦</m:t>
                    </m:r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4</m:t>
                    </m:r>
                  </m:oMath>
                </a14:m>
                <a:endParaRPr lang="en-GB" dirty="0"/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852" t="-16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13220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63584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92554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>
                <a:solidFill>
                  <a:schemeClr val="tx2"/>
                </a:solidFill>
              </a:rPr>
              <a:t>Lagrange </a:t>
            </a:r>
            <a:r>
              <a:rPr lang="en-US" sz="4000" b="1" dirty="0" smtClean="0">
                <a:solidFill>
                  <a:schemeClr val="tx2"/>
                </a:solidFill>
              </a:rPr>
              <a:t>Multipliers-I</a:t>
            </a:r>
            <a:r>
              <a:rPr lang="en-US" b="1" dirty="0" smtClean="0">
                <a:solidFill>
                  <a:schemeClr val="tx2"/>
                </a:solidFill>
              </a:rPr>
              <a:t/>
            </a:r>
            <a:br>
              <a:rPr lang="en-US" b="1" dirty="0" smtClean="0">
                <a:solidFill>
                  <a:schemeClr val="tx2"/>
                </a:solidFill>
              </a:rPr>
            </a:br>
            <a:r>
              <a:rPr lang="en-US" sz="3600" b="1" dirty="0" smtClean="0">
                <a:solidFill>
                  <a:schemeClr val="tx2"/>
                </a:solidFill>
              </a:rPr>
              <a:t>Alternate Approach</a:t>
            </a:r>
            <a:endParaRPr lang="en-GB" sz="3600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4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𝑓</m:t>
                    </m:r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r>
                      <a:rPr lang="en-US" sz="2400" b="0" i="1" smtClean="0">
                        <a:latin typeface="Cambria Math"/>
                      </a:rPr>
                      <m:t>𝑦</m:t>
                    </m:r>
                    <m:r>
                      <a:rPr lang="en-US" sz="24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GB" sz="2400" dirty="0" smtClean="0"/>
                  <a:t> be our objective function with constraint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</a:rPr>
                      <m:t>0</m:t>
                    </m:r>
                    <m:r>
                      <a:rPr lang="en-US" sz="2400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GB" sz="2400" dirty="0" smtClean="0"/>
                  <a:t>  We can make a new function, called the </a:t>
                </a:r>
                <a:r>
                  <a:rPr lang="en-GB" sz="2400" dirty="0" err="1" smtClean="0"/>
                  <a:t>Lagrangian</a:t>
                </a:r>
                <a:r>
                  <a:rPr lang="en-GB" sz="2400" dirty="0" smtClean="0"/>
                  <a:t> function,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𝑧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𝑦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𝜆</m:t>
                          </m:r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+</m:t>
                      </m:r>
                      <m:r>
                        <a:rPr lang="en-US" sz="2400" b="0" i="1" smtClean="0">
                          <a:latin typeface="Cambria Math"/>
                        </a:rPr>
                        <m:t>𝜆</m:t>
                      </m:r>
                      <m:r>
                        <a:rPr lang="en-US" sz="2400" b="0" i="1" smtClean="0">
                          <a:latin typeface="Cambria Math"/>
                        </a:rPr>
                        <m:t>𝑔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𝑦</m:t>
                          </m:r>
                        </m:e>
                      </m:d>
                    </m:oMath>
                  </m:oMathPara>
                </a14:m>
                <a:endParaRPr lang="en-US" sz="2400" b="0" dirty="0" smtClean="0"/>
              </a:p>
              <a:p>
                <a:pPr marL="0" indent="0">
                  <a:buNone/>
                </a:pPr>
                <a:r>
                  <a:rPr lang="en-US" sz="2400" dirty="0" smtClean="0"/>
                  <a:t>In order to find the constrained </a:t>
                </a:r>
                <a:r>
                  <a:rPr lang="en-US" sz="2400" dirty="0" err="1" smtClean="0"/>
                  <a:t>extrema</a:t>
                </a:r>
                <a:r>
                  <a:rPr lang="en-US" sz="2400" dirty="0" smtClean="0"/>
                  <a:t>, calculate the first order partial derivative with respect to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r>
                      <a:rPr lang="en-US" sz="2400" b="0" i="1" smtClean="0">
                        <a:latin typeface="Cambria Math"/>
                      </a:rPr>
                      <m:t>𝑦</m:t>
                    </m:r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r>
                      <a:rPr lang="en-US" sz="2400" b="0" i="1" smtClean="0">
                        <a:latin typeface="Cambria Math"/>
                      </a:rPr>
                      <m:t>𝜆</m:t>
                    </m:r>
                  </m:oMath>
                </a14:m>
                <a:r>
                  <a:rPr lang="en-GB" sz="2400" dirty="0" smtClean="0"/>
                  <a:t> and simultaneously solve the equations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GB" sz="2400" i="1" smtClean="0">
                            <a:latin typeface="Cambria Math"/>
                            <a:ea typeface="Cambria Math"/>
                          </a:rPr>
                          <m:t>𝜕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𝑧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𝜕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den>
                    </m:f>
                    <m:r>
                      <a:rPr lang="en-US" sz="24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0</m:t>
                    </m:r>
                  </m:oMath>
                </a14:m>
                <a:r>
                  <a:rPr lang="en-GB" sz="2400" dirty="0" smtClean="0"/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/>
                            <a:ea typeface="Cambria Math"/>
                          </a:rPr>
                          <m:t>𝜕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𝑧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𝜕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𝑦</m:t>
                        </m:r>
                      </m:den>
                    </m:f>
                    <m:r>
                      <a:rPr lang="en-US" sz="24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0</m:t>
                    </m:r>
                  </m:oMath>
                </a14:m>
                <a:r>
                  <a:rPr lang="en-GB" sz="2400" dirty="0" smtClean="0"/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/>
                            <a:ea typeface="Cambria Math"/>
                          </a:rPr>
                          <m:t>𝜕</m:t>
                        </m:r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𝑧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𝜕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𝜆</m:t>
                        </m:r>
                      </m:den>
                    </m:f>
                    <m:r>
                      <a:rPr lang="en-US" sz="24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0</m:t>
                    </m:r>
                  </m:oMath>
                </a14:m>
                <a:endParaRPr lang="en-GB" sz="2400" dirty="0" smtClean="0"/>
              </a:p>
              <a:p>
                <a:pPr marL="0" indent="0">
                  <a:buNone/>
                </a:pPr>
                <a:r>
                  <a:rPr lang="en-US" sz="2400" dirty="0"/>
                  <a:t>t</a:t>
                </a:r>
                <a:r>
                  <a:rPr lang="en-US" sz="2400" dirty="0" smtClean="0"/>
                  <a:t>o get the required </a:t>
                </a:r>
                <a:r>
                  <a:rPr lang="en-US" sz="2400" dirty="0" err="1" smtClean="0"/>
                  <a:t>extrema</a:t>
                </a:r>
                <a:r>
                  <a:rPr lang="en-US" sz="2400" dirty="0" smtClean="0"/>
                  <a:t> points.</a:t>
                </a:r>
                <a:endParaRPr lang="en-GB" sz="2400" dirty="0"/>
              </a:p>
              <a:p>
                <a:pPr marL="0" indent="0">
                  <a:buNone/>
                </a:pPr>
                <a:endParaRPr lang="en-GB" sz="2400" dirty="0"/>
              </a:p>
              <a:p>
                <a:pPr marL="0" indent="0">
                  <a:buNone/>
                </a:pPr>
                <a:endParaRPr lang="en-GB" sz="2400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111" t="-1078" r="-1333" b="-76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82364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</a:rPr>
              <a:t>Example-III</a:t>
            </a:r>
            <a:endParaRPr lang="en-GB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sz="2400" dirty="0" smtClean="0"/>
                  <a:t>A rectangular box without a lid is to be made from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12</m:t>
                    </m:r>
                    <m:sSup>
                      <m:sSup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 smtClean="0"/>
                  <a:t> </a:t>
                </a:r>
                <a:r>
                  <a:rPr lang="en-GB" sz="2400" dirty="0"/>
                  <a:t>of cardboard</a:t>
                </a:r>
                <a:r>
                  <a:rPr lang="en-GB" sz="2400" dirty="0" smtClean="0"/>
                  <a:t>. Find the maximum volume of such a box.</a:t>
                </a:r>
                <a:endParaRPr lang="en-GB" sz="2400" dirty="0"/>
              </a:p>
              <a:p>
                <a:endParaRPr lang="en-GB" dirty="0"/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852"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69557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Example-IV</a:t>
            </a:r>
            <a:endParaRPr lang="en-GB" sz="3600" b="1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Maximize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−</m:t>
                    </m:r>
                    <m:r>
                      <a:rPr lang="en-US" b="0" i="1" smtClean="0">
                        <a:latin typeface="Cambria Math"/>
                      </a:rPr>
                      <m:t>3</m:t>
                    </m:r>
                    <m:r>
                      <a:rPr lang="en-US" b="0" i="1" smtClean="0">
                        <a:latin typeface="Cambria Math"/>
                      </a:rPr>
                      <m:t>𝑥𝑦</m:t>
                    </m:r>
                  </m:oMath>
                </a14:m>
                <a:endParaRPr lang="en-GB" dirty="0"/>
              </a:p>
              <a:p>
                <a:pPr marL="0" indent="0">
                  <a:buNone/>
                </a:pPr>
                <a:r>
                  <a:rPr lang="en-US" dirty="0"/>
                  <a:t>Subject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/>
                      </a:rPr>
                      <m:t>=</m:t>
                    </m:r>
                    <m:r>
                      <a:rPr lang="en-US" i="1">
                        <a:latin typeface="Cambria Math"/>
                      </a:rPr>
                      <m:t>4</m:t>
                    </m:r>
                  </m:oMath>
                </a14:m>
                <a:endParaRPr lang="en-GB" dirty="0"/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852" t="-16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482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3380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24477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72816"/>
            <a:ext cx="8229600" cy="2808312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Summary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6873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84784"/>
            <a:ext cx="8229600" cy="4392488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23490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8809</TotalTime>
  <Words>153</Words>
  <Application>Microsoft Office PowerPoint</Application>
  <PresentationFormat>On-screen Show (4:3)</PresentationFormat>
  <Paragraphs>75</Paragraphs>
  <Slides>26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8" baseType="lpstr">
      <vt:lpstr>Office Theme</vt:lpstr>
      <vt:lpstr>VCam Graphics</vt:lpstr>
      <vt:lpstr>Slide 1</vt:lpstr>
      <vt:lpstr>Lecture 09</vt:lpstr>
      <vt:lpstr> Recap</vt:lpstr>
      <vt:lpstr>Today’s Topics</vt:lpstr>
      <vt:lpstr>Constrained Optimization</vt:lpstr>
      <vt:lpstr>Constrained Optimization</vt:lpstr>
      <vt:lpstr>Example-I</vt:lpstr>
      <vt:lpstr>Example-II</vt:lpstr>
      <vt:lpstr>Example-III</vt:lpstr>
      <vt:lpstr>Lagrange Multipliers-I</vt:lpstr>
      <vt:lpstr>Slide 11</vt:lpstr>
      <vt:lpstr>Example-I</vt:lpstr>
      <vt:lpstr>Slide 13</vt:lpstr>
      <vt:lpstr>Slide 14</vt:lpstr>
      <vt:lpstr>Slide 15</vt:lpstr>
      <vt:lpstr>Slide 16</vt:lpstr>
      <vt:lpstr>Example-II</vt:lpstr>
      <vt:lpstr>Slide 18</vt:lpstr>
      <vt:lpstr>Slide 19</vt:lpstr>
      <vt:lpstr>Lagrange Multipliers-I Alternate Approach</vt:lpstr>
      <vt:lpstr>Example-III</vt:lpstr>
      <vt:lpstr>Example-IV</vt:lpstr>
      <vt:lpstr>Slide 23</vt:lpstr>
      <vt:lpstr>Slide 24</vt:lpstr>
      <vt:lpstr>Summary</vt:lpstr>
      <vt:lpstr>Thank You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NTS</cp:lastModifiedBy>
  <cp:revision>343</cp:revision>
  <dcterms:created xsi:type="dcterms:W3CDTF">2012-02-27T05:45:45Z</dcterms:created>
  <dcterms:modified xsi:type="dcterms:W3CDTF">2014-07-13T07:21:58Z</dcterms:modified>
</cp:coreProperties>
</file>