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Default Extension="png" ContentType="image/png"/>
  <Default Extension="bin" ContentType="application/vnd.openxmlformats-officedocument.oleObject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theme/theme2.xml" ContentType="application/vnd.openxmlformats-officedocument.theme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notesMasters/notesMaster1.xml" ContentType="application/vnd.openxmlformats-officedocument.presentationml.notesMaster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Default Extension="vml" ContentType="application/vnd.openxmlformats-officedocument.vmlDrawing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15"/>
  </p:notesMasterIdLst>
  <p:sldIdLst>
    <p:sldId id="263" r:id="rId2"/>
    <p:sldId id="288" r:id="rId3"/>
    <p:sldId id="287" r:id="rId4"/>
    <p:sldId id="376" r:id="rId5"/>
    <p:sldId id="414" r:id="rId6"/>
    <p:sldId id="415" r:id="rId7"/>
    <p:sldId id="417" r:id="rId8"/>
    <p:sldId id="379" r:id="rId9"/>
    <p:sldId id="380" r:id="rId10"/>
    <p:sldId id="381" r:id="rId11"/>
    <p:sldId id="385" r:id="rId12"/>
    <p:sldId id="359" r:id="rId13"/>
    <p:sldId id="322" r:id="rId14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521415D9-36F7-43E2-AB2F-B90AF26B5E84}">
      <p14:sectionLst xmlns:p14="http://schemas.microsoft.com/office/powerpoint/2010/main" xmlns="">
        <p14:section name="Default Section" id="{C8558C43-C7C3-4671-A8BE-DCD8E955C0AC}">
          <p14:sldIdLst>
            <p14:sldId id="263"/>
            <p14:sldId id="288"/>
            <p14:sldId id="287"/>
            <p14:sldId id="376"/>
            <p14:sldId id="414"/>
            <p14:sldId id="415"/>
            <p14:sldId id="416"/>
            <p14:sldId id="417"/>
            <p14:sldId id="379"/>
            <p14:sldId id="380"/>
            <p14:sldId id="418"/>
            <p14:sldId id="381"/>
            <p14:sldId id="383"/>
            <p14:sldId id="385"/>
            <p14:sldId id="382"/>
            <p14:sldId id="398"/>
            <p14:sldId id="419"/>
            <p14:sldId id="420"/>
            <p14:sldId id="421"/>
            <p14:sldId id="400"/>
            <p14:sldId id="401"/>
            <p14:sldId id="402"/>
            <p14:sldId id="399"/>
            <p14:sldId id="422"/>
            <p14:sldId id="423"/>
            <p14:sldId id="424"/>
            <p14:sldId id="384"/>
            <p14:sldId id="386"/>
            <p14:sldId id="387"/>
            <p14:sldId id="394"/>
            <p14:sldId id="397"/>
            <p14:sldId id="403"/>
            <p14:sldId id="388"/>
            <p14:sldId id="389"/>
            <p14:sldId id="390"/>
            <p14:sldId id="391"/>
            <p14:sldId id="392"/>
            <p14:sldId id="393"/>
            <p14:sldId id="395"/>
            <p14:sldId id="425"/>
            <p14:sldId id="426"/>
            <p14:sldId id="427"/>
            <p14:sldId id="428"/>
            <p14:sldId id="396"/>
            <p14:sldId id="405"/>
            <p14:sldId id="429"/>
            <p14:sldId id="432"/>
            <p14:sldId id="404"/>
            <p14:sldId id="430"/>
            <p14:sldId id="431"/>
            <p14:sldId id="433"/>
            <p14:sldId id="434"/>
            <p14:sldId id="435"/>
            <p14:sldId id="359"/>
            <p14:sldId id="322"/>
          </p14:sldIdLst>
        </p14:section>
      </p14:section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srgbClr val="FF0000"/>
    </p:penClr>
    <p:extLst>
      <p:ext uri="{EC167BDD-8182-4AB7-AECC-EB403E3ABB37}">
        <p14:laserClr xmlns:p14="http://schemas.microsoft.com/office/powerpoint/2010/main" xmlns="">
          <a:srgbClr val="FF0000"/>
        </p14:laserClr>
      </p:ext>
      <p:ext uri="{2FDB2607-1784-4EEB-B798-7EB5836EED8A}">
        <p14:showMediaCtrls xmlns:p14="http://schemas.microsoft.com/office/powerpoint/2010/main" xmlns="" val="1"/>
      </p:ext>
    </p:extLst>
  </p:showPr>
  <p:extLst>
    <p:ext uri="{E76CE94A-603C-4142-B9EB-6D1370010A27}">
      <p14:discardImageEditData xmlns:p14="http://schemas.microsoft.com/office/powerpoint/2010/main" xmlns="" val="0"/>
    </p:ext>
    <p:ext uri="{D31A062A-798A-4329-ABDD-BBA856620510}">
      <p14:defaultImageDpi xmlns:p14="http://schemas.microsoft.com/office/powerpoint/2010/main" xmlns="" val="22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6250" autoAdjust="0"/>
    <p:restoredTop sz="94660"/>
  </p:normalViewPr>
  <p:slideViewPr>
    <p:cSldViewPr>
      <p:cViewPr>
        <p:scale>
          <a:sx n="75" d="100"/>
          <a:sy n="75" d="100"/>
        </p:scale>
        <p:origin x="-1122" y="24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8028800" cy="780288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notesMaster" Target="notesMasters/notesMaster1.xml"/><Relationship Id="rId10" Type="http://schemas.openxmlformats.org/officeDocument/2006/relationships/slide" Target="slides/slide9.xml"/><Relationship Id="rId19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drawings/_rels/vmlDrawing6.v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image" Target="../media/image4.png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D8A86F1B-B11A-466E-83F8-B792F397556A}" type="datetimeFigureOut">
              <a:rPr lang="en-US" smtClean="0"/>
              <a:pPr/>
              <a:t>7/13/2014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B5103E7A-9575-41B1-A0D7-6A339B13B87E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820070499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C5D231D-AC41-4168-A8DB-6679B2981FB3}" type="datetime1">
              <a:rPr lang="en-US" smtClean="0"/>
              <a:pPr/>
              <a:t>7/13/2014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AD2A1D3-94CF-4BE8-B9A0-75EFE4C74F95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BD31467-9020-4074-A741-C3D79EE8CAF1}" type="datetime1">
              <a:rPr lang="en-US" smtClean="0"/>
              <a:pPr/>
              <a:t>7/13/2014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AD2A1D3-94CF-4BE8-B9A0-75EFE4C74F95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1817020-4C4D-47A1-9EA9-8F261262EFBC}" type="datetime1">
              <a:rPr lang="en-US" smtClean="0"/>
              <a:pPr/>
              <a:t>7/13/2014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AD2A1D3-94CF-4BE8-B9A0-75EFE4C74F95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7032807-16DB-4946-8C6C-04E9EF71A191}" type="datetime1">
              <a:rPr lang="en-US" smtClean="0"/>
              <a:pPr/>
              <a:t>7/13/2014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AD2A1D3-94CF-4BE8-B9A0-75EFE4C74F95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59D6C78-AC5F-4BD1-954F-33DD16DDB08C}" type="datetime1">
              <a:rPr lang="en-US" smtClean="0"/>
              <a:pPr/>
              <a:t>7/13/2014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AD2A1D3-94CF-4BE8-B9A0-75EFE4C74F95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05AEB61-FF5A-4B93-8345-91E6735A92C7}" type="datetime1">
              <a:rPr lang="en-US" smtClean="0"/>
              <a:pPr/>
              <a:t>7/13/2014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AD2A1D3-94CF-4BE8-B9A0-75EFE4C74F95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99B3C13-1B50-42D6-B590-20DA3627EB7F}" type="datetime1">
              <a:rPr lang="en-US" smtClean="0"/>
              <a:pPr/>
              <a:t>7/13/2014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AD2A1D3-94CF-4BE8-B9A0-75EFE4C74F95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D983502-2EB3-4A60-A3B3-A5D37B583226}" type="datetime1">
              <a:rPr lang="en-US" smtClean="0"/>
              <a:pPr/>
              <a:t>7/13/2014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AD2A1D3-94CF-4BE8-B9A0-75EFE4C74F95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25A9B9F-D5C4-40E2-8092-43A34880C8A6}" type="datetime1">
              <a:rPr lang="en-US" smtClean="0"/>
              <a:pPr/>
              <a:t>7/13/2014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AD2A1D3-94CF-4BE8-B9A0-75EFE4C74F95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83E89C9-7DA8-4498-9DD5-98DAAE4B37D1}" type="datetime1">
              <a:rPr lang="en-US" smtClean="0"/>
              <a:pPr/>
              <a:t>7/13/2014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AD2A1D3-94CF-4BE8-B9A0-75EFE4C74F95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4637387-633A-45AC-BD76-291AEABCAB3A}" type="datetime1">
              <a:rPr lang="en-US" smtClean="0"/>
              <a:pPr/>
              <a:t>7/13/2014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AD2A1D3-94CF-4BE8-B9A0-75EFE4C74F95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FFBE16B-4C34-4A02-9817-E535062977C1}" type="datetime1">
              <a:rPr lang="en-US" smtClean="0"/>
              <a:pPr/>
              <a:t>7/13/2014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AD2A1D3-94CF-4BE8-B9A0-75EFE4C74F95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hf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1.v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2.v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3.v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4.v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5.v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6.vml"/><Relationship Id="rId5" Type="http://schemas.openxmlformats.org/officeDocument/2006/relationships/oleObject" Target="../embeddings/oleObject2.bin"/><Relationship Id="rId4" Type="http://schemas.openxmlformats.org/officeDocument/2006/relationships/oleObject" Target="../embeddings/oleObject1.bin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7.v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457" name="Rectangle 1"/>
          <p:cNvSpPr>
            <a:spLocks noChangeArrowheads="1"/>
          </p:cNvSpPr>
          <p:nvPr/>
        </p:nvSpPr>
        <p:spPr bwMode="auto">
          <a:xfrm>
            <a:off x="1371600" y="1295400"/>
            <a:ext cx="6096000" cy="301621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cy-GB" sz="2800" b="1" i="0" u="none" strike="noStrike" cap="none" normalizeH="0" baseline="0" dirty="0" smtClean="0">
                <a:ln>
                  <a:noFill/>
                </a:ln>
                <a:solidFill>
                  <a:schemeClr val="tx2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MTH374: </a:t>
            </a:r>
            <a:r>
              <a:rPr lang="en-GB" sz="2800" b="1" dirty="0" smtClean="0">
                <a:solidFill>
                  <a:schemeClr val="tx2"/>
                </a:solidFill>
                <a:latin typeface="Arial" pitchFamily="34" charset="0"/>
                <a:ea typeface="Times New Roman" pitchFamily="18" charset="0"/>
                <a:cs typeface="Arial" pitchFamily="34" charset="0"/>
              </a:rPr>
              <a:t>Optimization</a:t>
            </a:r>
            <a:endParaRPr kumimoji="0" lang="en-US" sz="900" b="0" i="0" u="none" strike="noStrike" cap="none" normalizeH="0" baseline="0" dirty="0" smtClean="0">
              <a:ln>
                <a:noFill/>
              </a:ln>
              <a:solidFill>
                <a:schemeClr val="tx2"/>
              </a:solidFill>
              <a:effectLst/>
              <a:latin typeface="Arial" pitchFamily="34" charset="0"/>
              <a:cs typeface="Arial" pitchFamily="34" charset="0"/>
            </a:endParaRPr>
          </a:p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lang="en-GB" dirty="0" smtClean="0">
              <a:solidFill>
                <a:schemeClr val="tx2"/>
              </a:solidFill>
              <a:latin typeface="Arial" pitchFamily="34" charset="0"/>
              <a:cs typeface="Arial" pitchFamily="34" charset="0"/>
            </a:endParaRPr>
          </a:p>
          <a:p>
            <a:pPr algn="ctr"/>
            <a:r>
              <a:rPr lang="en-GB" dirty="0" smtClean="0">
                <a:solidFill>
                  <a:schemeClr val="tx2"/>
                </a:solidFill>
                <a:latin typeface="Arial" pitchFamily="34" charset="0"/>
                <a:cs typeface="Arial" pitchFamily="34" charset="0"/>
              </a:rPr>
              <a:t>For</a:t>
            </a:r>
          </a:p>
          <a:p>
            <a:pPr algn="ctr"/>
            <a:endParaRPr lang="en-US" dirty="0" smtClean="0">
              <a:solidFill>
                <a:schemeClr val="tx2"/>
              </a:solidFill>
              <a:latin typeface="Arial" pitchFamily="34" charset="0"/>
              <a:cs typeface="Arial" pitchFamily="34" charset="0"/>
            </a:endParaRPr>
          </a:p>
          <a:p>
            <a:pPr algn="ctr"/>
            <a:r>
              <a:rPr lang="en-GB" dirty="0" smtClean="0">
                <a:solidFill>
                  <a:schemeClr val="tx2"/>
                </a:solidFill>
              </a:rPr>
              <a:t> </a:t>
            </a:r>
            <a:r>
              <a:rPr lang="en-GB" sz="2400" b="1" dirty="0" smtClean="0">
                <a:solidFill>
                  <a:schemeClr val="tx2"/>
                </a:solidFill>
                <a:latin typeface="Arial" pitchFamily="34" charset="0"/>
                <a:cs typeface="Arial" pitchFamily="34" charset="0"/>
              </a:rPr>
              <a:t>Master of Mathematics</a:t>
            </a:r>
          </a:p>
          <a:p>
            <a:pPr algn="ctr"/>
            <a:endParaRPr lang="en-US" sz="2400" b="1" dirty="0" smtClean="0">
              <a:solidFill>
                <a:schemeClr val="tx2"/>
              </a:solidFill>
              <a:latin typeface="Arial" pitchFamily="34" charset="0"/>
              <a:cs typeface="Arial" pitchFamily="34" charset="0"/>
            </a:endParaRPr>
          </a:p>
          <a:p>
            <a:pPr algn="ctr"/>
            <a:endParaRPr lang="en-US" sz="2400" b="1" dirty="0" smtClean="0">
              <a:solidFill>
                <a:schemeClr val="tx2"/>
              </a:solidFill>
              <a:latin typeface="Arial" pitchFamily="34" charset="0"/>
              <a:cs typeface="Arial" pitchFamily="34" charset="0"/>
            </a:endParaRPr>
          </a:p>
          <a:p>
            <a:pPr algn="ctr"/>
            <a:r>
              <a:rPr lang="en-GB" dirty="0" smtClean="0">
                <a:solidFill>
                  <a:schemeClr val="tx2"/>
                </a:solidFill>
                <a:latin typeface="Arial" pitchFamily="34" charset="0"/>
                <a:cs typeface="Arial" pitchFamily="34" charset="0"/>
              </a:rPr>
              <a:t>By</a:t>
            </a:r>
            <a:endParaRPr lang="en-US" dirty="0" smtClean="0">
              <a:solidFill>
                <a:schemeClr val="tx2"/>
              </a:solidFill>
              <a:latin typeface="Arial" pitchFamily="34" charset="0"/>
              <a:cs typeface="Arial" pitchFamily="34" charset="0"/>
            </a:endParaRPr>
          </a:p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GB" sz="18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1676400" y="4495800"/>
            <a:ext cx="5562600" cy="135421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2800" b="1" dirty="0" err="1" smtClean="0">
                <a:solidFill>
                  <a:schemeClr val="tx2"/>
                </a:solidFill>
                <a:latin typeface="Arial" pitchFamily="34" charset="0"/>
                <a:ea typeface="Times New Roman" pitchFamily="18" charset="0"/>
                <a:cs typeface="Arial" pitchFamily="34" charset="0"/>
              </a:rPr>
              <a:t>Dr.</a:t>
            </a:r>
            <a:r>
              <a:rPr lang="en-GB" sz="2800" b="1" dirty="0" smtClean="0">
                <a:solidFill>
                  <a:schemeClr val="tx2"/>
                </a:solidFill>
                <a:latin typeface="Arial" pitchFamily="34" charset="0"/>
                <a:ea typeface="Times New Roman" pitchFamily="18" charset="0"/>
                <a:cs typeface="Arial" pitchFamily="34" charset="0"/>
              </a:rPr>
              <a:t> M. </a:t>
            </a:r>
            <a:r>
              <a:rPr lang="en-GB" sz="2800" b="1" dirty="0" err="1" smtClean="0">
                <a:solidFill>
                  <a:schemeClr val="tx2"/>
                </a:solidFill>
                <a:latin typeface="Arial" pitchFamily="34" charset="0"/>
                <a:ea typeface="Times New Roman" pitchFamily="18" charset="0"/>
                <a:cs typeface="Arial" pitchFamily="34" charset="0"/>
              </a:rPr>
              <a:t>Fazeel</a:t>
            </a:r>
            <a:r>
              <a:rPr lang="en-GB" sz="2800" b="1" dirty="0" smtClean="0">
                <a:solidFill>
                  <a:schemeClr val="tx2"/>
                </a:solidFill>
                <a:latin typeface="Arial" pitchFamily="34" charset="0"/>
                <a:ea typeface="Times New Roman" pitchFamily="18" charset="0"/>
                <a:cs typeface="Arial" pitchFamily="34" charset="0"/>
              </a:rPr>
              <a:t> Anwar</a:t>
            </a:r>
            <a:endParaRPr lang="en-US" sz="2800" b="1" dirty="0" smtClean="0">
              <a:solidFill>
                <a:schemeClr val="tx2"/>
              </a:solidFill>
              <a:latin typeface="Arial" pitchFamily="34" charset="0"/>
              <a:ea typeface="Times New Roman" pitchFamily="18" charset="0"/>
              <a:cs typeface="Arial" pitchFamily="34" charset="0"/>
            </a:endParaRPr>
          </a:p>
          <a:p>
            <a:pPr algn="ctr"/>
            <a:r>
              <a:rPr lang="en-GB" dirty="0" smtClean="0">
                <a:solidFill>
                  <a:schemeClr val="tx2"/>
                </a:solidFill>
                <a:latin typeface="Arial" pitchFamily="34" charset="0"/>
                <a:cs typeface="Arial" pitchFamily="34" charset="0"/>
              </a:rPr>
              <a:t>Assistant Professor</a:t>
            </a:r>
            <a:endParaRPr lang="en-US" dirty="0" smtClean="0">
              <a:solidFill>
                <a:schemeClr val="tx2"/>
              </a:solidFill>
              <a:latin typeface="Arial" pitchFamily="34" charset="0"/>
              <a:cs typeface="Arial" pitchFamily="34" charset="0"/>
            </a:endParaRPr>
          </a:p>
          <a:p>
            <a:pPr algn="ctr"/>
            <a:r>
              <a:rPr lang="en-GB" dirty="0" smtClean="0">
                <a:solidFill>
                  <a:schemeClr val="tx2"/>
                </a:solidFill>
                <a:latin typeface="Arial" pitchFamily="34" charset="0"/>
                <a:cs typeface="Arial" pitchFamily="34" charset="0"/>
              </a:rPr>
              <a:t>Department of Mathematics, CIIT Islamabad</a:t>
            </a:r>
            <a:endParaRPr lang="en-US" dirty="0" smtClean="0">
              <a:solidFill>
                <a:schemeClr val="tx2"/>
              </a:solidFill>
              <a:latin typeface="Arial" pitchFamily="34" charset="0"/>
              <a:cs typeface="Arial" pitchFamily="34" charset="0"/>
            </a:endParaRPr>
          </a:p>
          <a:p>
            <a:endParaRPr lang="en-US" dirty="0">
              <a:solidFill>
                <a:schemeClr val="tx2"/>
              </a:solidFill>
            </a:endParaRP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AD2A1D3-94CF-4BE8-B9A0-75EFE4C74F95}" type="slidenum">
              <a:rPr lang="en-US" smtClean="0"/>
              <a:pPr/>
              <a:t>1</a:t>
            </a:fld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590800"/>
            <a:ext cx="8229600" cy="1143000"/>
          </a:xfrm>
        </p:spPr>
        <p:txBody>
          <a:bodyPr>
            <a:normAutofit/>
          </a:bodyPr>
          <a:lstStyle/>
          <a:p>
            <a:r>
              <a:rPr lang="en-GB" b="1" dirty="0" smtClean="0">
                <a:solidFill>
                  <a:schemeClr val="tx2"/>
                </a:solidFill>
                <a:latin typeface="Arial" pitchFamily="34" charset="0"/>
                <a:cs typeface="Arial" pitchFamily="34" charset="0"/>
              </a:rPr>
              <a:t>Lecture 08</a:t>
            </a:r>
            <a:endParaRPr lang="en-GB" b="1" dirty="0">
              <a:solidFill>
                <a:schemeClr val="tx2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AD2A1D3-94CF-4BE8-B9A0-75EFE4C74F95}" type="slidenum">
              <a:rPr lang="en-US" smtClean="0"/>
              <a:pPr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243264172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04800" y="228600"/>
            <a:ext cx="8229600" cy="1143000"/>
          </a:xfrm>
        </p:spPr>
        <p:txBody>
          <a:bodyPr>
            <a:normAutofit/>
          </a:bodyPr>
          <a:lstStyle/>
          <a:p>
            <a:r>
              <a:rPr lang="en-GB" sz="3600" b="1" dirty="0" smtClean="0">
                <a:latin typeface="Arial" pitchFamily="34" charset="0"/>
                <a:cs typeface="Arial" pitchFamily="34" charset="0"/>
              </a:rPr>
              <a:t> </a:t>
            </a:r>
            <a:r>
              <a:rPr lang="en-GB" sz="3600" b="1" dirty="0" smtClean="0">
                <a:solidFill>
                  <a:schemeClr val="tx2"/>
                </a:solidFill>
                <a:latin typeface="Arial" pitchFamily="34" charset="0"/>
                <a:cs typeface="Arial" pitchFamily="34" charset="0"/>
              </a:rPr>
              <a:t>Recap</a:t>
            </a:r>
            <a:endParaRPr lang="en-GB" sz="3600" b="1" dirty="0">
              <a:latin typeface="Arial" pitchFamily="34" charset="0"/>
              <a:cs typeface="Arial" pitchFamily="34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CA" sz="2400" dirty="0" smtClean="0">
                <a:solidFill>
                  <a:srgbClr val="000000"/>
                </a:solidFill>
                <a:latin typeface="Arial" pitchFamily="34" charset="0"/>
                <a:cs typeface="Arial" pitchFamily="34" charset="0"/>
              </a:rPr>
              <a:t>Multivariable optimization</a:t>
            </a:r>
          </a:p>
          <a:p>
            <a:r>
              <a:rPr lang="en-CA" sz="2400" dirty="0" smtClean="0">
                <a:solidFill>
                  <a:srgbClr val="000000"/>
                </a:solidFill>
                <a:latin typeface="Arial" pitchFamily="34" charset="0"/>
                <a:cs typeface="Arial" pitchFamily="34" charset="0"/>
              </a:rPr>
              <a:t>Unconstrained problems</a:t>
            </a:r>
            <a:endParaRPr lang="en-CA" sz="2400" dirty="0">
              <a:solidFill>
                <a:srgbClr val="000000"/>
              </a:solidFill>
              <a:latin typeface="Arial" pitchFamily="34" charset="0"/>
              <a:cs typeface="Arial" pitchFamily="34" charset="0"/>
            </a:endParaRPr>
          </a:p>
          <a:p>
            <a:pPr marL="0" indent="0">
              <a:buNone/>
            </a:pPr>
            <a:endParaRPr lang="en-US" sz="2400" dirty="0" smtClean="0">
              <a:solidFill>
                <a:schemeClr val="tx1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AD2A1D3-94CF-4BE8-B9A0-75EFE4C74F95}" type="slidenum">
              <a:rPr lang="en-US" smtClean="0"/>
              <a:pPr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35949341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GB" sz="3600" b="1" dirty="0">
                <a:solidFill>
                  <a:schemeClr val="tx2"/>
                </a:solidFill>
                <a:latin typeface="Arial" pitchFamily="34" charset="0"/>
                <a:cs typeface="Arial" pitchFamily="34" charset="0"/>
              </a:rPr>
              <a:t>Today’s Topics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CA" sz="2400" dirty="0" smtClean="0">
                <a:solidFill>
                  <a:srgbClr val="000000"/>
                </a:solidFill>
                <a:latin typeface="Arial" pitchFamily="34" charset="0"/>
                <a:cs typeface="Arial" pitchFamily="34" charset="0"/>
              </a:rPr>
              <a:t>More examples of multivariable optimization problems</a:t>
            </a:r>
          </a:p>
          <a:p>
            <a:r>
              <a:rPr lang="en-CA" sz="2400" dirty="0" smtClean="0">
                <a:solidFill>
                  <a:srgbClr val="000000"/>
                </a:solidFill>
                <a:latin typeface="Arial" pitchFamily="34" charset="0"/>
                <a:cs typeface="Arial" pitchFamily="34" charset="0"/>
              </a:rPr>
              <a:t>Constrained optimization</a:t>
            </a:r>
          </a:p>
          <a:p>
            <a:r>
              <a:rPr lang="en-CA" sz="2400" dirty="0" smtClean="0">
                <a:solidFill>
                  <a:srgbClr val="000000"/>
                </a:solidFill>
                <a:latin typeface="Arial" pitchFamily="34" charset="0"/>
                <a:cs typeface="Arial" pitchFamily="34" charset="0"/>
              </a:rPr>
              <a:t>Lagrange Multiplier</a:t>
            </a:r>
          </a:p>
          <a:p>
            <a:pPr marL="0" indent="0">
              <a:buNone/>
            </a:pPr>
            <a:endParaRPr lang="en-CA" dirty="0">
              <a:solidFill>
                <a:srgbClr val="000000"/>
              </a:solidFill>
              <a:latin typeface="Arial Unicode MS"/>
              <a:cs typeface="Arial Unicode MS"/>
            </a:endParaRPr>
          </a:p>
          <a:p>
            <a:endParaRPr lang="en-CA" dirty="0">
              <a:solidFill>
                <a:srgbClr val="000000"/>
              </a:solidFill>
              <a:latin typeface="Arial Unicode MS"/>
              <a:cs typeface="Arial Unicode MS"/>
            </a:endParaRPr>
          </a:p>
          <a:p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xmlns="" val="370833999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3600" b="1" dirty="0" smtClean="0">
                <a:solidFill>
                  <a:schemeClr val="tx2"/>
                </a:solidFill>
              </a:rPr>
              <a:t>Example</a:t>
            </a:r>
            <a:endParaRPr lang="en-GB" sz="3600" b="1" dirty="0">
              <a:solidFill>
                <a:schemeClr val="tx2"/>
              </a:solidFill>
            </a:endParaRPr>
          </a:p>
        </p:txBody>
      </p:sp>
      <mc:AlternateContent xmlns:mc="http://schemas.openxmlformats.org/markup-compatibility/2006">
        <mc:Choice xmlns:a14="http://schemas.microsoft.com/office/drawing/2010/main" xmlns="" Requires="a14">
          <p:sp>
            <p:nvSpPr>
              <p:cNvPr id="3" name="Content Placeholder 2"/>
              <p:cNvSpPr>
                <a:spLocks noGrp="1"/>
              </p:cNvSpPr>
              <p:nvPr>
                <p:ph idx="1"/>
              </p:nvPr>
            </p:nvSpPr>
            <p:spPr/>
            <p:txBody>
              <a:bodyPr>
                <a:normAutofit/>
              </a:bodyPr>
              <a:lstStyle/>
              <a:p>
                <a:pPr marL="0" indent="0">
                  <a:buNone/>
                </a:pPr>
                <a:r>
                  <a:rPr lang="en-GB" sz="2400" dirty="0" smtClean="0"/>
                  <a:t>Three </a:t>
                </a:r>
                <a:r>
                  <a:rPr lang="en-GB" sz="2400" dirty="0"/>
                  <a:t>alleles (alternative versions of a gene) A, B, and </a:t>
                </a:r>
                <a:r>
                  <a:rPr lang="en-GB" sz="2400" dirty="0" smtClean="0"/>
                  <a:t>O determine </a:t>
                </a:r>
                <a:r>
                  <a:rPr lang="en-GB" sz="2400" dirty="0"/>
                  <a:t>the four blood types A (AA or AO), B (BB or BO</a:t>
                </a:r>
                <a:r>
                  <a:rPr lang="en-GB" sz="2400" dirty="0" smtClean="0"/>
                  <a:t>), O </a:t>
                </a:r>
                <a:r>
                  <a:rPr lang="en-GB" sz="2400" dirty="0"/>
                  <a:t>(OO), and AB. The Hardy-Weinberg Law states that the </a:t>
                </a:r>
                <a:r>
                  <a:rPr lang="en-GB" sz="2400" dirty="0" smtClean="0"/>
                  <a:t>proportion of individuals in </a:t>
                </a:r>
                <a:r>
                  <a:rPr lang="en-GB" sz="2400" dirty="0"/>
                  <a:t>a population who carry </a:t>
                </a:r>
                <a:r>
                  <a:rPr lang="en-GB" sz="2400" dirty="0" smtClean="0"/>
                  <a:t>two different</a:t>
                </a:r>
                <a:r>
                  <a:rPr lang="en-GB" sz="2400" dirty="0"/>
                  <a:t> </a:t>
                </a:r>
                <a:r>
                  <a:rPr lang="en-GB" sz="2400" dirty="0" smtClean="0"/>
                  <a:t>alleles</a:t>
                </a:r>
                <a:r>
                  <a:rPr lang="en-GB" sz="2400" dirty="0"/>
                  <a:t> </a:t>
                </a:r>
                <a:r>
                  <a:rPr lang="en-GB" sz="2400" dirty="0" smtClean="0"/>
                  <a:t>is</a:t>
                </a:r>
              </a:p>
              <a:p>
                <a:pPr marL="0" indent="0">
                  <a:buNone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2400" b="0" i="1" smtClean="0">
                          <a:latin typeface="Cambria Math"/>
                        </a:rPr>
                        <m:t>𝑃</m:t>
                      </m:r>
                      <m:r>
                        <a:rPr lang="en-US" sz="2400" b="0" i="1" smtClean="0">
                          <a:latin typeface="Cambria Math"/>
                        </a:rPr>
                        <m:t>=</m:t>
                      </m:r>
                      <m:r>
                        <a:rPr lang="en-US" sz="2400" b="0" i="1" smtClean="0">
                          <a:latin typeface="Cambria Math"/>
                        </a:rPr>
                        <m:t>2</m:t>
                      </m:r>
                      <m:r>
                        <a:rPr lang="en-US" sz="2400" b="0" i="1" smtClean="0">
                          <a:latin typeface="Cambria Math"/>
                        </a:rPr>
                        <m:t>𝑝𝑞</m:t>
                      </m:r>
                      <m:r>
                        <a:rPr lang="en-US" sz="2400" b="0" i="1" smtClean="0">
                          <a:latin typeface="Cambria Math"/>
                        </a:rPr>
                        <m:t>+</m:t>
                      </m:r>
                      <m:r>
                        <a:rPr lang="en-US" sz="2400" b="0" i="1" smtClean="0">
                          <a:latin typeface="Cambria Math"/>
                        </a:rPr>
                        <m:t>2</m:t>
                      </m:r>
                      <m:r>
                        <a:rPr lang="en-US" sz="2400" b="0" i="1" smtClean="0">
                          <a:latin typeface="Cambria Math"/>
                        </a:rPr>
                        <m:t>𝑝𝑟</m:t>
                      </m:r>
                      <m:r>
                        <a:rPr lang="en-US" sz="2400" b="0" i="1" smtClean="0">
                          <a:latin typeface="Cambria Math"/>
                        </a:rPr>
                        <m:t>+</m:t>
                      </m:r>
                      <m:r>
                        <a:rPr lang="en-US" sz="2400" b="0" i="1" smtClean="0">
                          <a:latin typeface="Cambria Math"/>
                        </a:rPr>
                        <m:t>2</m:t>
                      </m:r>
                      <m:r>
                        <a:rPr lang="en-US" sz="2400" b="0" i="1" smtClean="0">
                          <a:latin typeface="Cambria Math"/>
                        </a:rPr>
                        <m:t>𝑟𝑞</m:t>
                      </m:r>
                    </m:oMath>
                  </m:oMathPara>
                </a14:m>
                <a:endParaRPr lang="en-GB" sz="2400" dirty="0"/>
              </a:p>
              <a:p>
                <a:pPr marL="0" indent="0">
                  <a:buNone/>
                </a:pPr>
                <a:r>
                  <a:rPr lang="en-GB" sz="2400" dirty="0" smtClean="0"/>
                  <a:t> where </a:t>
                </a:r>
                <a14:m>
                  <m:oMath xmlns:m="http://schemas.openxmlformats.org/officeDocument/2006/math">
                    <m:r>
                      <a:rPr lang="en-US" sz="2400" b="0" i="1" smtClean="0">
                        <a:latin typeface="Cambria Math"/>
                      </a:rPr>
                      <m:t>𝑝</m:t>
                    </m:r>
                    <m:r>
                      <a:rPr lang="en-US" sz="2400" b="0" i="1" smtClean="0">
                        <a:latin typeface="Cambria Math"/>
                      </a:rPr>
                      <m:t>,</m:t>
                    </m:r>
                    <m:r>
                      <a:rPr lang="en-US" sz="2400" b="0" i="1" smtClean="0">
                        <a:latin typeface="Cambria Math"/>
                      </a:rPr>
                      <m:t>𝑞</m:t>
                    </m:r>
                    <m:r>
                      <a:rPr lang="en-US" sz="2400" b="0" i="1" smtClean="0">
                        <a:latin typeface="Cambria Math"/>
                      </a:rPr>
                      <m:t>,</m:t>
                    </m:r>
                    <m:r>
                      <a:rPr lang="en-US" sz="2400" b="0" i="1" smtClean="0">
                        <a:latin typeface="Cambria Math"/>
                      </a:rPr>
                      <m:t>𝑟</m:t>
                    </m:r>
                  </m:oMath>
                </a14:m>
                <a:r>
                  <a:rPr lang="en-GB" sz="2400" dirty="0"/>
                  <a:t> are the proportions of A, B, and O in </a:t>
                </a:r>
                <a:r>
                  <a:rPr lang="en-GB" sz="2400" dirty="0" smtClean="0"/>
                  <a:t>the population</a:t>
                </a:r>
                <a:r>
                  <a:rPr lang="en-GB" sz="2400" dirty="0"/>
                  <a:t>. Use the fact that </a:t>
                </a:r>
                <a14:m>
                  <m:oMath xmlns:m="http://schemas.openxmlformats.org/officeDocument/2006/math">
                    <m:r>
                      <a:rPr lang="en-US" sz="2400" b="0" i="1" smtClean="0">
                        <a:latin typeface="Cambria Math"/>
                      </a:rPr>
                      <m:t>𝑝</m:t>
                    </m:r>
                    <m:r>
                      <a:rPr lang="en-US" sz="2400" b="0" i="1" smtClean="0">
                        <a:latin typeface="Cambria Math"/>
                      </a:rPr>
                      <m:t>+</m:t>
                    </m:r>
                    <m:r>
                      <a:rPr lang="en-US" sz="2400" b="0" i="1" smtClean="0">
                        <a:latin typeface="Cambria Math"/>
                      </a:rPr>
                      <m:t>𝑞</m:t>
                    </m:r>
                    <m:r>
                      <a:rPr lang="en-US" sz="2400" b="0" i="1" smtClean="0">
                        <a:latin typeface="Cambria Math"/>
                      </a:rPr>
                      <m:t>+</m:t>
                    </m:r>
                    <m:r>
                      <a:rPr lang="en-US" sz="2400" b="0" i="1" smtClean="0">
                        <a:latin typeface="Cambria Math"/>
                      </a:rPr>
                      <m:t>𝑟</m:t>
                    </m:r>
                    <m:r>
                      <a:rPr lang="en-US" sz="2400" b="0" i="1" smtClean="0">
                        <a:latin typeface="Cambria Math"/>
                      </a:rPr>
                      <m:t>=</m:t>
                    </m:r>
                    <m:r>
                      <a:rPr lang="en-US" sz="2400" b="0" i="1" smtClean="0">
                        <a:latin typeface="Cambria Math"/>
                      </a:rPr>
                      <m:t>1</m:t>
                    </m:r>
                  </m:oMath>
                </a14:m>
                <a:r>
                  <a:rPr lang="en-GB" sz="2400" dirty="0" smtClean="0"/>
                  <a:t> to find the maximum number of people that can have two different alleles.</a:t>
                </a:r>
                <a:endParaRPr lang="en-GB" sz="2400" dirty="0"/>
              </a:p>
              <a:p>
                <a:pPr marL="0" indent="0">
                  <a:buNone/>
                </a:pPr>
                <a:endParaRPr lang="en-GB" dirty="0"/>
              </a:p>
            </p:txBody>
          </p:sp>
        </mc:Choice>
        <mc:Fallback>
          <p:sp>
            <p:nvSpPr>
              <p:cNvPr id="3" name="Content Placeholder 2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blipFill rotWithShape="1">
                <a:blip r:embed="rId3" cstate="print"/>
                <a:stretch>
                  <a:fillRect l="-1852" t="-1078" r="-963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AD2A1D3-94CF-4BE8-B9A0-75EFE4C74F95}" type="slidenum">
              <a:rPr lang="en-US" smtClean="0"/>
              <a:pPr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214536467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AD2A1D3-94CF-4BE8-B9A0-75EFE4C74F95}" type="slidenum">
              <a:rPr lang="en-US" smtClean="0"/>
              <a:pPr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284986471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3600" b="1" dirty="0" smtClean="0">
                <a:solidFill>
                  <a:schemeClr val="tx2"/>
                </a:solidFill>
              </a:rPr>
              <a:t>Constrained Optimization</a:t>
            </a:r>
            <a:endParaRPr lang="en-GB" sz="3600" b="1" dirty="0">
              <a:solidFill>
                <a:schemeClr val="tx2"/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sz="2400" dirty="0" smtClean="0"/>
              <a:t>In </a:t>
            </a:r>
            <a:r>
              <a:rPr lang="en-US" sz="2400" dirty="0"/>
              <a:t>the real world, often </a:t>
            </a:r>
            <a:r>
              <a:rPr lang="en-US" sz="2400" u="sng" dirty="0" smtClean="0"/>
              <a:t>restrictions </a:t>
            </a:r>
            <a:r>
              <a:rPr lang="en-US" sz="2400" u="sng" dirty="0"/>
              <a:t>or constraints</a:t>
            </a:r>
            <a:r>
              <a:rPr lang="en-US" sz="2400" dirty="0"/>
              <a:t> </a:t>
            </a:r>
            <a:r>
              <a:rPr lang="en-US" sz="2400" dirty="0" smtClean="0"/>
              <a:t> are </a:t>
            </a:r>
            <a:r>
              <a:rPr lang="en-US" sz="2400" dirty="0"/>
              <a:t>placed upon values of the independent </a:t>
            </a:r>
            <a:r>
              <a:rPr lang="en-US" sz="2400" dirty="0" smtClean="0"/>
              <a:t>variables</a:t>
            </a:r>
            <a:r>
              <a:rPr lang="en-US" sz="2400" dirty="0"/>
              <a:t>. </a:t>
            </a:r>
          </a:p>
          <a:p>
            <a:r>
              <a:rPr lang="en-US" sz="2400" dirty="0"/>
              <a:t>These problems are referred to </a:t>
            </a:r>
            <a:r>
              <a:rPr lang="en-US" sz="2400" dirty="0" smtClean="0"/>
              <a:t>as </a:t>
            </a:r>
            <a:r>
              <a:rPr lang="en-US" sz="2400" u="sng" dirty="0" smtClean="0"/>
              <a:t>constrained </a:t>
            </a:r>
            <a:r>
              <a:rPr lang="en-US" sz="2400" u="sng" dirty="0"/>
              <a:t>optima </a:t>
            </a:r>
            <a:r>
              <a:rPr lang="en-US" sz="2400" dirty="0"/>
              <a:t>or </a:t>
            </a:r>
            <a:r>
              <a:rPr lang="en-US" sz="2400" u="sng" dirty="0"/>
              <a:t>constrained optimization</a:t>
            </a:r>
            <a:r>
              <a:rPr lang="en-US" sz="2400" dirty="0"/>
              <a:t>. </a:t>
            </a:r>
            <a:endParaRPr lang="en-US" sz="2400" dirty="0" smtClean="0"/>
          </a:p>
          <a:p>
            <a:r>
              <a:rPr lang="en-US" sz="2400" dirty="0" smtClean="0"/>
              <a:t>We usually have very few resources and we want to allocate them to maximize our objectives.</a:t>
            </a:r>
          </a:p>
          <a:p>
            <a:r>
              <a:rPr lang="en-US" sz="2400" dirty="0" smtClean="0"/>
              <a:t>We also have very specific requirements attached to our objectives.</a:t>
            </a:r>
          </a:p>
          <a:p>
            <a:endParaRPr lang="en-US" sz="2400" dirty="0"/>
          </a:p>
          <a:p>
            <a:pPr marL="0" indent="0">
              <a:buNone/>
            </a:pPr>
            <a:r>
              <a:rPr lang="en-US" sz="2400" u="sng" dirty="0" smtClean="0"/>
              <a:t>In a nutshell restrictions are a key ingredient to any real life problem</a:t>
            </a:r>
            <a:endParaRPr lang="en-US" sz="2400" u="sng" dirty="0"/>
          </a:p>
          <a:p>
            <a:endParaRPr lang="en-GB" sz="2400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AD2A1D3-94CF-4BE8-B9A0-75EFE4C74F95}" type="slidenum">
              <a:rPr lang="en-US" smtClean="0"/>
              <a:pPr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218054938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3600" b="1" dirty="0" smtClean="0">
                <a:solidFill>
                  <a:schemeClr val="tx2"/>
                </a:solidFill>
              </a:rPr>
              <a:t>Constrained Optimization</a:t>
            </a:r>
            <a:endParaRPr lang="en-GB" sz="3600" b="1" dirty="0">
              <a:solidFill>
                <a:schemeClr val="tx2"/>
              </a:solidFill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AD2A1D3-94CF-4BE8-B9A0-75EFE4C74F95}" type="slidenum">
              <a:rPr lang="en-US" smtClean="0"/>
              <a:pPr/>
              <a:t>8</a:t>
            </a:fld>
            <a:endParaRPr lang="en-US"/>
          </a:p>
        </p:txBody>
      </p:sp>
      <p:pic>
        <p:nvPicPr>
          <p:cNvPr id="5" name="Picture 4"/>
          <p:cNvPicPr>
            <a:picLocks noGrp="1"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3429000" y="2362200"/>
            <a:ext cx="4038600" cy="33750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cxnSp>
        <p:nvCxnSpPr>
          <p:cNvPr id="6" name="Straight Arrow Connector 5"/>
          <p:cNvCxnSpPr/>
          <p:nvPr/>
        </p:nvCxnSpPr>
        <p:spPr>
          <a:xfrm rot="5400000">
            <a:off x="6004719" y="2224881"/>
            <a:ext cx="457200" cy="274638"/>
          </a:xfrm>
          <a:prstGeom prst="straightConnector1">
            <a:avLst/>
          </a:prstGeom>
          <a:ln w="19050">
            <a:tailEnd type="arrow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7" name="TextBox 18"/>
          <p:cNvSpPr txBox="1">
            <a:spLocks noChangeArrowheads="1"/>
          </p:cNvSpPr>
          <p:nvPr/>
        </p:nvSpPr>
        <p:spPr bwMode="auto">
          <a:xfrm>
            <a:off x="5994400" y="1487487"/>
            <a:ext cx="1447800" cy="6461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defPPr>
              <a:defRPr lang="en-US"/>
            </a:defPPr>
            <a:lvl1pPr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charset="0"/>
                <a:ea typeface="+mn-ea"/>
                <a:cs typeface="Arial" charset="0"/>
              </a:defRPr>
            </a:lvl1pPr>
            <a:lvl2pPr marL="4572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charset="0"/>
                <a:ea typeface="+mn-ea"/>
                <a:cs typeface="Arial" charset="0"/>
              </a:defRPr>
            </a:lvl2pPr>
            <a:lvl3pPr marL="9144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charset="0"/>
                <a:ea typeface="+mn-ea"/>
                <a:cs typeface="Arial" charset="0"/>
              </a:defRPr>
            </a:lvl3pPr>
            <a:lvl4pPr marL="13716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charset="0"/>
                <a:ea typeface="+mn-ea"/>
                <a:cs typeface="Arial" charset="0"/>
              </a:defRPr>
            </a:lvl4pPr>
            <a:lvl5pPr marL="18288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charset="0"/>
                <a:ea typeface="+mn-ea"/>
                <a:cs typeface="Arial" charset="0"/>
              </a:defRPr>
            </a:lvl5pPr>
            <a:lvl6pPr marL="2286000" algn="l" defTabSz="914400" rtl="0" eaLnBrk="1" latinLnBrk="0" hangingPunct="1">
              <a:defRPr kern="1200">
                <a:solidFill>
                  <a:schemeClr val="tx1"/>
                </a:solidFill>
                <a:latin typeface="Arial" charset="0"/>
                <a:ea typeface="+mn-ea"/>
                <a:cs typeface="Arial" charset="0"/>
              </a:defRPr>
            </a:lvl6pPr>
            <a:lvl7pPr marL="2743200" algn="l" defTabSz="914400" rtl="0" eaLnBrk="1" latinLnBrk="0" hangingPunct="1">
              <a:defRPr kern="1200">
                <a:solidFill>
                  <a:schemeClr val="tx1"/>
                </a:solidFill>
                <a:latin typeface="Arial" charset="0"/>
                <a:ea typeface="+mn-ea"/>
                <a:cs typeface="Arial" charset="0"/>
              </a:defRPr>
            </a:lvl7pPr>
            <a:lvl8pPr marL="3200400" algn="l" defTabSz="914400" rtl="0" eaLnBrk="1" latinLnBrk="0" hangingPunct="1">
              <a:defRPr kern="1200">
                <a:solidFill>
                  <a:schemeClr val="tx1"/>
                </a:solidFill>
                <a:latin typeface="Arial" charset="0"/>
                <a:ea typeface="+mn-ea"/>
                <a:cs typeface="Arial" charset="0"/>
              </a:defRPr>
            </a:lvl8pPr>
            <a:lvl9pPr marL="3657600" algn="l" defTabSz="914400" rtl="0" eaLnBrk="1" latinLnBrk="0" hangingPunct="1">
              <a:defRPr kern="1200">
                <a:solidFill>
                  <a:schemeClr val="tx1"/>
                </a:solidFill>
                <a:latin typeface="Arial" charset="0"/>
                <a:ea typeface="+mn-ea"/>
                <a:cs typeface="Arial" charset="0"/>
              </a:defRPr>
            </a:lvl9pPr>
          </a:lstStyle>
          <a:p>
            <a:r>
              <a:rPr lang="en-US" dirty="0"/>
              <a:t>Free</a:t>
            </a:r>
          </a:p>
          <a:p>
            <a:r>
              <a:rPr lang="en-US" dirty="0"/>
              <a:t>maximum </a:t>
            </a:r>
          </a:p>
        </p:txBody>
      </p:sp>
      <p:cxnSp>
        <p:nvCxnSpPr>
          <p:cNvPr id="8" name="Straight Arrow Connector 7"/>
          <p:cNvCxnSpPr/>
          <p:nvPr/>
        </p:nvCxnSpPr>
        <p:spPr>
          <a:xfrm rot="16200000" flipH="1">
            <a:off x="4826000" y="2590800"/>
            <a:ext cx="533400" cy="533400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9" name="TextBox 17"/>
          <p:cNvSpPr txBox="1">
            <a:spLocks noChangeArrowheads="1"/>
          </p:cNvSpPr>
          <p:nvPr/>
        </p:nvSpPr>
        <p:spPr bwMode="auto">
          <a:xfrm>
            <a:off x="3870325" y="1944687"/>
            <a:ext cx="1403350" cy="6461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defPPr>
              <a:defRPr lang="en-US"/>
            </a:defPPr>
            <a:lvl1pPr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charset="0"/>
                <a:ea typeface="+mn-ea"/>
                <a:cs typeface="Arial" charset="0"/>
              </a:defRPr>
            </a:lvl1pPr>
            <a:lvl2pPr marL="4572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charset="0"/>
                <a:ea typeface="+mn-ea"/>
                <a:cs typeface="Arial" charset="0"/>
              </a:defRPr>
            </a:lvl2pPr>
            <a:lvl3pPr marL="9144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charset="0"/>
                <a:ea typeface="+mn-ea"/>
                <a:cs typeface="Arial" charset="0"/>
              </a:defRPr>
            </a:lvl3pPr>
            <a:lvl4pPr marL="13716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charset="0"/>
                <a:ea typeface="+mn-ea"/>
                <a:cs typeface="Arial" charset="0"/>
              </a:defRPr>
            </a:lvl4pPr>
            <a:lvl5pPr marL="18288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charset="0"/>
                <a:ea typeface="+mn-ea"/>
                <a:cs typeface="Arial" charset="0"/>
              </a:defRPr>
            </a:lvl5pPr>
            <a:lvl6pPr marL="2286000" algn="l" defTabSz="914400" rtl="0" eaLnBrk="1" latinLnBrk="0" hangingPunct="1">
              <a:defRPr kern="1200">
                <a:solidFill>
                  <a:schemeClr val="tx1"/>
                </a:solidFill>
                <a:latin typeface="Arial" charset="0"/>
                <a:ea typeface="+mn-ea"/>
                <a:cs typeface="Arial" charset="0"/>
              </a:defRPr>
            </a:lvl6pPr>
            <a:lvl7pPr marL="2743200" algn="l" defTabSz="914400" rtl="0" eaLnBrk="1" latinLnBrk="0" hangingPunct="1">
              <a:defRPr kern="1200">
                <a:solidFill>
                  <a:schemeClr val="tx1"/>
                </a:solidFill>
                <a:latin typeface="Arial" charset="0"/>
                <a:ea typeface="+mn-ea"/>
                <a:cs typeface="Arial" charset="0"/>
              </a:defRPr>
            </a:lvl7pPr>
            <a:lvl8pPr marL="3200400" algn="l" defTabSz="914400" rtl="0" eaLnBrk="1" latinLnBrk="0" hangingPunct="1">
              <a:defRPr kern="1200">
                <a:solidFill>
                  <a:schemeClr val="tx1"/>
                </a:solidFill>
                <a:latin typeface="Arial" charset="0"/>
                <a:ea typeface="+mn-ea"/>
                <a:cs typeface="Arial" charset="0"/>
              </a:defRPr>
            </a:lvl8pPr>
            <a:lvl9pPr marL="3657600" algn="l" defTabSz="914400" rtl="0" eaLnBrk="1" latinLnBrk="0" hangingPunct="1">
              <a:defRPr kern="1200">
                <a:solidFill>
                  <a:schemeClr val="tx1"/>
                </a:solidFill>
                <a:latin typeface="Arial" charset="0"/>
                <a:ea typeface="+mn-ea"/>
                <a:cs typeface="Arial" charset="0"/>
              </a:defRPr>
            </a:lvl9pPr>
          </a:lstStyle>
          <a:p>
            <a:r>
              <a:rPr lang="en-US"/>
              <a:t>Constrained </a:t>
            </a:r>
          </a:p>
          <a:p>
            <a:r>
              <a:rPr lang="en-US"/>
              <a:t>maximum</a:t>
            </a:r>
          </a:p>
        </p:txBody>
      </p:sp>
      <p:cxnSp>
        <p:nvCxnSpPr>
          <p:cNvPr id="10" name="Straight Arrow Connector 9"/>
          <p:cNvCxnSpPr/>
          <p:nvPr/>
        </p:nvCxnSpPr>
        <p:spPr>
          <a:xfrm>
            <a:off x="4368800" y="3657600"/>
            <a:ext cx="685800" cy="228600"/>
          </a:xfrm>
          <a:prstGeom prst="straightConnector1">
            <a:avLst/>
          </a:prstGeom>
          <a:ln w="19050">
            <a:tailEnd type="arrow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11" name="TextBox 16"/>
          <p:cNvSpPr txBox="1">
            <a:spLocks noChangeArrowheads="1"/>
          </p:cNvSpPr>
          <p:nvPr/>
        </p:nvSpPr>
        <p:spPr bwMode="auto">
          <a:xfrm>
            <a:off x="3429000" y="3244056"/>
            <a:ext cx="1125538" cy="3698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defPPr>
              <a:defRPr lang="en-US"/>
            </a:defPPr>
            <a:lvl1pPr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charset="0"/>
                <a:ea typeface="+mn-ea"/>
                <a:cs typeface="Arial" charset="0"/>
              </a:defRPr>
            </a:lvl1pPr>
            <a:lvl2pPr marL="4572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charset="0"/>
                <a:ea typeface="+mn-ea"/>
                <a:cs typeface="Arial" charset="0"/>
              </a:defRPr>
            </a:lvl2pPr>
            <a:lvl3pPr marL="9144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charset="0"/>
                <a:ea typeface="+mn-ea"/>
                <a:cs typeface="Arial" charset="0"/>
              </a:defRPr>
            </a:lvl3pPr>
            <a:lvl4pPr marL="13716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charset="0"/>
                <a:ea typeface="+mn-ea"/>
                <a:cs typeface="Arial" charset="0"/>
              </a:defRPr>
            </a:lvl4pPr>
            <a:lvl5pPr marL="18288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charset="0"/>
                <a:ea typeface="+mn-ea"/>
                <a:cs typeface="Arial" charset="0"/>
              </a:defRPr>
            </a:lvl5pPr>
            <a:lvl6pPr marL="2286000" algn="l" defTabSz="914400" rtl="0" eaLnBrk="1" latinLnBrk="0" hangingPunct="1">
              <a:defRPr kern="1200">
                <a:solidFill>
                  <a:schemeClr val="tx1"/>
                </a:solidFill>
                <a:latin typeface="Arial" charset="0"/>
                <a:ea typeface="+mn-ea"/>
                <a:cs typeface="Arial" charset="0"/>
              </a:defRPr>
            </a:lvl6pPr>
            <a:lvl7pPr marL="2743200" algn="l" defTabSz="914400" rtl="0" eaLnBrk="1" latinLnBrk="0" hangingPunct="1">
              <a:defRPr kern="1200">
                <a:solidFill>
                  <a:schemeClr val="tx1"/>
                </a:solidFill>
                <a:latin typeface="Arial" charset="0"/>
                <a:ea typeface="+mn-ea"/>
                <a:cs typeface="Arial" charset="0"/>
              </a:defRPr>
            </a:lvl7pPr>
            <a:lvl8pPr marL="3200400" algn="l" defTabSz="914400" rtl="0" eaLnBrk="1" latinLnBrk="0" hangingPunct="1">
              <a:defRPr kern="1200">
                <a:solidFill>
                  <a:schemeClr val="tx1"/>
                </a:solidFill>
                <a:latin typeface="Arial" charset="0"/>
                <a:ea typeface="+mn-ea"/>
                <a:cs typeface="Arial" charset="0"/>
              </a:defRPr>
            </a:lvl8pPr>
            <a:lvl9pPr marL="3657600" algn="l" defTabSz="914400" rtl="0" eaLnBrk="1" latinLnBrk="0" hangingPunct="1">
              <a:defRPr kern="1200">
                <a:solidFill>
                  <a:schemeClr val="tx1"/>
                </a:solidFill>
                <a:latin typeface="Arial" charset="0"/>
                <a:ea typeface="+mn-ea"/>
                <a:cs typeface="Arial" charset="0"/>
              </a:defRPr>
            </a:lvl9pPr>
          </a:lstStyle>
          <a:p>
            <a:r>
              <a:rPr lang="en-US"/>
              <a:t>constraint</a:t>
            </a:r>
          </a:p>
        </p:txBody>
      </p:sp>
    </p:spTree>
    <p:extLst>
      <p:ext uri="{BB962C8B-B14F-4D97-AF65-F5344CB8AC3E}">
        <p14:creationId xmlns:p14="http://schemas.microsoft.com/office/powerpoint/2010/main" xmlns="" val="15957087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3600" b="1" dirty="0" smtClean="0">
                <a:solidFill>
                  <a:schemeClr val="tx2"/>
                </a:solidFill>
              </a:rPr>
              <a:t>Example-I</a:t>
            </a:r>
            <a:endParaRPr lang="en-GB" sz="3600" b="1" dirty="0">
              <a:solidFill>
                <a:schemeClr val="tx2"/>
              </a:solidFill>
            </a:endParaRPr>
          </a:p>
        </p:txBody>
      </p:sp>
      <mc:AlternateContent xmlns:mc="http://schemas.openxmlformats.org/markup-compatibility/2006">
        <mc:Choice xmlns:a14="http://schemas.microsoft.com/office/drawing/2010/main" xmlns="" Requires="a14">
          <p:sp>
            <p:nvSpPr>
              <p:cNvPr id="3" name="Content Placeholder 2"/>
              <p:cNvSpPr>
                <a:spLocks noGrp="1"/>
              </p:cNvSpPr>
              <p:nvPr>
                <p:ph idx="1"/>
              </p:nvPr>
            </p:nvSpPr>
            <p:spPr/>
            <p:txBody>
              <a:bodyPr/>
              <a:lstStyle/>
              <a:p>
                <a:pPr lvl="0"/>
                <a:r>
                  <a:rPr lang="en-US" sz="2400" dirty="0">
                    <a:solidFill>
                      <a:prstClr val="black"/>
                    </a:solidFill>
                  </a:rPr>
                  <a:t>Suppose that the temperature at a point </a:t>
                </a:r>
                <a14:m>
                  <m:oMath xmlns:m="http://schemas.openxmlformats.org/officeDocument/2006/math">
                    <m:r>
                      <a:rPr lang="en-US" sz="2400" i="1">
                        <a:solidFill>
                          <a:prstClr val="black"/>
                        </a:solidFill>
                        <a:latin typeface="Cambria Math"/>
                      </a:rPr>
                      <m:t>(</m:t>
                    </m:r>
                    <m:r>
                      <a:rPr lang="en-US" sz="2400" i="1">
                        <a:solidFill>
                          <a:prstClr val="black"/>
                        </a:solidFill>
                        <a:latin typeface="Cambria Math"/>
                      </a:rPr>
                      <m:t>𝑥</m:t>
                    </m:r>
                    <m:r>
                      <a:rPr lang="en-US" sz="2400" i="1">
                        <a:solidFill>
                          <a:prstClr val="black"/>
                        </a:solidFill>
                        <a:latin typeface="Cambria Math"/>
                      </a:rPr>
                      <m:t>,</m:t>
                    </m:r>
                    <m:r>
                      <a:rPr lang="en-US" sz="2400" i="1">
                        <a:solidFill>
                          <a:prstClr val="black"/>
                        </a:solidFill>
                        <a:latin typeface="Cambria Math"/>
                      </a:rPr>
                      <m:t>𝑦</m:t>
                    </m:r>
                    <m:r>
                      <a:rPr lang="en-US" sz="2400" i="1">
                        <a:solidFill>
                          <a:prstClr val="black"/>
                        </a:solidFill>
                        <a:latin typeface="Cambria Math"/>
                      </a:rPr>
                      <m:t>)</m:t>
                    </m:r>
                  </m:oMath>
                </a14:m>
                <a:r>
                  <a:rPr lang="en-GB" sz="2400" dirty="0">
                    <a:solidFill>
                      <a:prstClr val="black"/>
                    </a:solidFill>
                  </a:rPr>
                  <a:t> on a metal plate is </a:t>
                </a:r>
                <a14:m>
                  <m:oMath xmlns:m="http://schemas.openxmlformats.org/officeDocument/2006/math">
                    <m:r>
                      <a:rPr lang="en-US" sz="2400" i="1">
                        <a:solidFill>
                          <a:prstClr val="black"/>
                        </a:solidFill>
                        <a:latin typeface="Cambria Math"/>
                      </a:rPr>
                      <m:t>𝑇</m:t>
                    </m:r>
                    <m:d>
                      <m:dPr>
                        <m:ctrlPr>
                          <a:rPr lang="en-US" sz="2400" i="1">
                            <a:solidFill>
                              <a:prstClr val="black"/>
                            </a:solidFill>
                            <a:latin typeface="Cambria Math"/>
                          </a:rPr>
                        </m:ctrlPr>
                      </m:dPr>
                      <m:e>
                        <m:r>
                          <a:rPr lang="en-US" sz="2400" i="1">
                            <a:solidFill>
                              <a:prstClr val="black"/>
                            </a:solidFill>
                            <a:latin typeface="Cambria Math"/>
                          </a:rPr>
                          <m:t>𝑥</m:t>
                        </m:r>
                        <m:r>
                          <a:rPr lang="en-US" sz="2400" i="1">
                            <a:solidFill>
                              <a:prstClr val="black"/>
                            </a:solidFill>
                            <a:latin typeface="Cambria Math"/>
                          </a:rPr>
                          <m:t>,</m:t>
                        </m:r>
                        <m:r>
                          <a:rPr lang="en-US" sz="2400" i="1">
                            <a:solidFill>
                              <a:prstClr val="black"/>
                            </a:solidFill>
                            <a:latin typeface="Cambria Math"/>
                          </a:rPr>
                          <m:t>𝑦</m:t>
                        </m:r>
                      </m:e>
                    </m:d>
                    <m:r>
                      <a:rPr lang="en-US" sz="2400" i="1">
                        <a:solidFill>
                          <a:prstClr val="black"/>
                        </a:solidFill>
                        <a:latin typeface="Cambria Math"/>
                      </a:rPr>
                      <m:t>=</m:t>
                    </m:r>
                    <m:r>
                      <a:rPr lang="en-US" sz="2400" i="1">
                        <a:solidFill>
                          <a:prstClr val="black"/>
                        </a:solidFill>
                        <a:latin typeface="Cambria Math"/>
                      </a:rPr>
                      <m:t>4</m:t>
                    </m:r>
                    <m:sSup>
                      <m:sSupPr>
                        <m:ctrlPr>
                          <a:rPr lang="en-US" sz="2400" i="1">
                            <a:solidFill>
                              <a:prstClr val="black"/>
                            </a:solidFill>
                            <a:latin typeface="Cambria Math"/>
                          </a:rPr>
                        </m:ctrlPr>
                      </m:sSupPr>
                      <m:e>
                        <m:r>
                          <a:rPr lang="en-US" sz="2400" i="1">
                            <a:solidFill>
                              <a:prstClr val="black"/>
                            </a:solidFill>
                            <a:latin typeface="Cambria Math"/>
                          </a:rPr>
                          <m:t>𝑥</m:t>
                        </m:r>
                      </m:e>
                      <m:sup>
                        <m:r>
                          <a:rPr lang="en-US" sz="2400" i="1">
                            <a:solidFill>
                              <a:prstClr val="black"/>
                            </a:solidFill>
                            <a:latin typeface="Cambria Math"/>
                          </a:rPr>
                          <m:t>2</m:t>
                        </m:r>
                      </m:sup>
                    </m:sSup>
                    <m:r>
                      <a:rPr lang="en-US" sz="2400" i="1">
                        <a:solidFill>
                          <a:prstClr val="black"/>
                        </a:solidFill>
                        <a:latin typeface="Cambria Math"/>
                      </a:rPr>
                      <m:t>−</m:t>
                    </m:r>
                    <m:r>
                      <a:rPr lang="en-US" sz="2400" i="1">
                        <a:solidFill>
                          <a:prstClr val="black"/>
                        </a:solidFill>
                        <a:latin typeface="Cambria Math"/>
                      </a:rPr>
                      <m:t>4</m:t>
                    </m:r>
                    <m:r>
                      <a:rPr lang="en-US" sz="2400" i="1">
                        <a:solidFill>
                          <a:prstClr val="black"/>
                        </a:solidFill>
                        <a:latin typeface="Cambria Math"/>
                      </a:rPr>
                      <m:t>𝑥𝑦</m:t>
                    </m:r>
                    <m:r>
                      <a:rPr lang="en-US" sz="2400" i="1">
                        <a:solidFill>
                          <a:prstClr val="black"/>
                        </a:solidFill>
                        <a:latin typeface="Cambria Math"/>
                      </a:rPr>
                      <m:t>+</m:t>
                    </m:r>
                    <m:sSup>
                      <m:sSupPr>
                        <m:ctrlPr>
                          <a:rPr lang="en-US" sz="2400" i="1">
                            <a:solidFill>
                              <a:prstClr val="black"/>
                            </a:solidFill>
                            <a:latin typeface="Cambria Math"/>
                          </a:rPr>
                        </m:ctrlPr>
                      </m:sSupPr>
                      <m:e>
                        <m:r>
                          <a:rPr lang="en-US" sz="2400" i="1">
                            <a:solidFill>
                              <a:prstClr val="black"/>
                            </a:solidFill>
                            <a:latin typeface="Cambria Math"/>
                          </a:rPr>
                          <m:t>𝑦</m:t>
                        </m:r>
                      </m:e>
                      <m:sup>
                        <m:r>
                          <a:rPr lang="en-US" sz="2400" i="1">
                            <a:solidFill>
                              <a:prstClr val="black"/>
                            </a:solidFill>
                            <a:latin typeface="Cambria Math"/>
                          </a:rPr>
                          <m:t>2</m:t>
                        </m:r>
                      </m:sup>
                    </m:sSup>
                    <m:r>
                      <a:rPr lang="en-US" sz="2400" i="1">
                        <a:solidFill>
                          <a:prstClr val="black"/>
                        </a:solidFill>
                        <a:latin typeface="Cambria Math"/>
                      </a:rPr>
                      <m:t>.</m:t>
                    </m:r>
                  </m:oMath>
                </a14:m>
                <a:r>
                  <a:rPr lang="en-GB" sz="2400" dirty="0">
                    <a:solidFill>
                      <a:prstClr val="black"/>
                    </a:solidFill>
                  </a:rPr>
                  <a:t> An ant, walking on the plate, traverses a circle of radius </a:t>
                </a:r>
                <a14:m>
                  <m:oMath xmlns:m="http://schemas.openxmlformats.org/officeDocument/2006/math">
                    <m:r>
                      <a:rPr lang="en-US" sz="2400" i="1">
                        <a:solidFill>
                          <a:prstClr val="black"/>
                        </a:solidFill>
                        <a:latin typeface="Cambria Math"/>
                      </a:rPr>
                      <m:t>5</m:t>
                    </m:r>
                  </m:oMath>
                </a14:m>
                <a:r>
                  <a:rPr lang="en-GB" sz="2400" dirty="0">
                    <a:solidFill>
                      <a:prstClr val="black"/>
                    </a:solidFill>
                  </a:rPr>
                  <a:t> centered at the origin. What are the highest and lowest temperatures encountered by the ant?</a:t>
                </a:r>
                <a:endParaRPr lang="en-GB" sz="2400" dirty="0">
                  <a:solidFill>
                    <a:prstClr val="black"/>
                  </a:solidFill>
                </a:endParaRPr>
              </a:p>
              <a:p>
                <a:endParaRPr lang="en-GB" dirty="0"/>
              </a:p>
            </p:txBody>
          </p:sp>
        </mc:Choice>
        <mc:Fallback>
          <p:sp>
            <p:nvSpPr>
              <p:cNvPr id="3" name="Content Placeholder 2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blipFill rotWithShape="1">
                <a:blip r:embed="rId3" cstate="print"/>
                <a:stretch>
                  <a:fillRect l="-963" t="-1078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AD2A1D3-94CF-4BE8-B9A0-75EFE4C74F95}" type="slidenum">
              <a:rPr lang="en-US" smtClean="0"/>
              <a:pPr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5281153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3600" b="1" dirty="0" smtClean="0">
                <a:solidFill>
                  <a:schemeClr val="tx2"/>
                </a:solidFill>
              </a:rPr>
              <a:t>Example-II</a:t>
            </a:r>
            <a:endParaRPr lang="en-GB" sz="3600" b="1" dirty="0">
              <a:solidFill>
                <a:schemeClr val="tx2"/>
              </a:solidFill>
            </a:endParaRPr>
          </a:p>
        </p:txBody>
      </p:sp>
      <mc:AlternateContent xmlns:mc="http://schemas.openxmlformats.org/markup-compatibility/2006">
        <mc:Choice xmlns:a14="http://schemas.microsoft.com/office/drawing/2010/main" xmlns="" Requires="a14">
          <p:sp>
            <p:nvSpPr>
              <p:cNvPr id="3" name="Content Placeholder 2"/>
              <p:cNvSpPr>
                <a:spLocks noGrp="1"/>
              </p:cNvSpPr>
              <p:nvPr>
                <p:ph idx="1"/>
              </p:nvPr>
            </p:nvSpPr>
            <p:spPr/>
            <p:txBody>
              <a:bodyPr/>
              <a:lstStyle/>
              <a:p>
                <a:pPr marL="0" indent="0">
                  <a:buNone/>
                </a:pPr>
                <a:r>
                  <a:rPr lang="en-US" sz="2400" dirty="0" smtClean="0"/>
                  <a:t>Maximize </a:t>
                </a:r>
                <a14:m>
                  <m:oMath xmlns:m="http://schemas.openxmlformats.org/officeDocument/2006/math">
                    <m:r>
                      <a:rPr lang="en-US" sz="2400" b="0" i="1" smtClean="0">
                        <a:latin typeface="Cambria Math"/>
                      </a:rPr>
                      <m:t>𝑓</m:t>
                    </m:r>
                    <m:d>
                      <m:dPr>
                        <m:ctrlPr>
                          <a:rPr lang="en-US" sz="2400" b="0" i="1" smtClean="0">
                            <a:latin typeface="Cambria Math"/>
                          </a:rPr>
                        </m:ctrlPr>
                      </m:dPr>
                      <m:e>
                        <m:r>
                          <a:rPr lang="en-US" sz="2400" b="0" i="1" smtClean="0">
                            <a:latin typeface="Cambria Math"/>
                          </a:rPr>
                          <m:t>𝑥</m:t>
                        </m:r>
                        <m:r>
                          <a:rPr lang="en-US" sz="2400" b="0" i="1" smtClean="0">
                            <a:latin typeface="Cambria Math"/>
                          </a:rPr>
                          <m:t>,</m:t>
                        </m:r>
                        <m:r>
                          <a:rPr lang="en-US" sz="2400" b="0" i="1" smtClean="0">
                            <a:latin typeface="Cambria Math"/>
                          </a:rPr>
                          <m:t>𝑦</m:t>
                        </m:r>
                      </m:e>
                    </m:d>
                    <m:r>
                      <a:rPr lang="en-US" sz="2400" b="0" i="1" smtClean="0">
                        <a:latin typeface="Cambria Math"/>
                      </a:rPr>
                      <m:t>=</m:t>
                    </m:r>
                    <m:r>
                      <a:rPr lang="en-US" sz="2400" b="0" i="1" smtClean="0">
                        <a:latin typeface="Cambria Math"/>
                      </a:rPr>
                      <m:t>𝑥𝑦</m:t>
                    </m:r>
                  </m:oMath>
                </a14:m>
                <a:endParaRPr lang="en-GB" sz="2400" dirty="0" smtClean="0"/>
              </a:p>
              <a:p>
                <a:pPr marL="0" indent="0">
                  <a:buNone/>
                </a:pPr>
                <a:r>
                  <a:rPr lang="en-US" sz="2400" dirty="0" smtClean="0"/>
                  <a:t>Subject to </a:t>
                </a:r>
                <a14:m>
                  <m:oMath xmlns:m="http://schemas.openxmlformats.org/officeDocument/2006/math">
                    <m:r>
                      <a:rPr lang="en-US" sz="2400" b="0" i="1" smtClean="0">
                        <a:latin typeface="Cambria Math"/>
                      </a:rPr>
                      <m:t>𝑥</m:t>
                    </m:r>
                    <m:r>
                      <a:rPr lang="en-US" sz="2400" b="0" i="1" smtClean="0">
                        <a:latin typeface="Cambria Math"/>
                      </a:rPr>
                      <m:t>+</m:t>
                    </m:r>
                    <m:r>
                      <a:rPr lang="en-US" sz="2400" b="0" i="1" smtClean="0">
                        <a:latin typeface="Cambria Math"/>
                      </a:rPr>
                      <m:t>2</m:t>
                    </m:r>
                    <m:r>
                      <a:rPr lang="en-US" sz="2400" b="0" i="1" smtClean="0">
                        <a:latin typeface="Cambria Math"/>
                      </a:rPr>
                      <m:t>𝑦</m:t>
                    </m:r>
                    <m:r>
                      <a:rPr lang="en-US" sz="2400" b="0" i="1" smtClean="0">
                        <a:latin typeface="Cambria Math"/>
                      </a:rPr>
                      <m:t>=</m:t>
                    </m:r>
                    <m:r>
                      <a:rPr lang="en-US" sz="2400" b="0" i="1" smtClean="0">
                        <a:latin typeface="Cambria Math"/>
                      </a:rPr>
                      <m:t>4</m:t>
                    </m:r>
                  </m:oMath>
                </a14:m>
                <a:endParaRPr lang="en-GB" sz="2400" dirty="0"/>
              </a:p>
            </p:txBody>
          </p:sp>
        </mc:Choice>
        <mc:Fallback>
          <p:sp>
            <p:nvSpPr>
              <p:cNvPr id="3" name="Content Placeholder 2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blipFill rotWithShape="1">
                <a:blip r:embed="rId3" cstate="print"/>
                <a:stretch>
                  <a:fillRect l="-1111" t="-1078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AD2A1D3-94CF-4BE8-B9A0-75EFE4C74F95}" type="slidenum">
              <a:rPr lang="en-US" smtClean="0"/>
              <a:pPr/>
              <a:t>10</a:t>
            </a:fld>
            <a:endParaRPr lang="en-US"/>
          </a:p>
        </p:txBody>
      </p:sp>
      <p:graphicFrame>
        <p:nvGraphicFramePr>
          <p:cNvPr id="5" name="Object 4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xmlns="" val="2267271304"/>
              </p:ext>
            </p:extLst>
          </p:nvPr>
        </p:nvGraphicFramePr>
        <p:xfrm>
          <a:off x="5638800" y="2590800"/>
          <a:ext cx="3400425" cy="3943350"/>
        </p:xfrm>
        <a:graphic>
          <a:graphicData uri="http://schemas.openxmlformats.org/presentationml/2006/ole">
            <p:oleObj spid="_x0000_s28720" name="VCam Graphics" r:id="rId4" imgW="4086360" imgH="2724120" progId="">
              <p:embed/>
            </p:oleObj>
          </a:graphicData>
        </a:graphic>
      </p:graphicFrame>
      <p:graphicFrame>
        <p:nvGraphicFramePr>
          <p:cNvPr id="6" name="Object 5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xmlns="" val="2365988522"/>
              </p:ext>
            </p:extLst>
          </p:nvPr>
        </p:nvGraphicFramePr>
        <p:xfrm>
          <a:off x="152400" y="3429000"/>
          <a:ext cx="3505200" cy="2895600"/>
        </p:xfrm>
        <a:graphic>
          <a:graphicData uri="http://schemas.openxmlformats.org/presentationml/2006/ole">
            <p:oleObj spid="_x0000_s28721" name="VCam Graphics" r:id="rId5" imgW="4086360" imgH="2724120" progId="">
              <p:embed/>
            </p:oleObj>
          </a:graphicData>
        </a:graphic>
      </p:graphicFrame>
    </p:spTree>
    <p:extLst>
      <p:ext uri="{BB962C8B-B14F-4D97-AF65-F5344CB8AC3E}">
        <p14:creationId xmlns:p14="http://schemas.microsoft.com/office/powerpoint/2010/main" xmlns="" val="170115050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1" dirty="0" smtClean="0">
                <a:solidFill>
                  <a:schemeClr val="tx2"/>
                </a:solidFill>
              </a:rPr>
              <a:t>Example-III</a:t>
            </a:r>
            <a:endParaRPr lang="en-GB" dirty="0"/>
          </a:p>
        </p:txBody>
      </p:sp>
      <mc:AlternateContent xmlns:mc="http://schemas.openxmlformats.org/markup-compatibility/2006">
        <mc:Choice xmlns:a14="http://schemas.microsoft.com/office/drawing/2010/main" xmlns="" Requires="a14">
          <p:sp>
            <p:nvSpPr>
              <p:cNvPr id="3" name="Content Placeholder 2"/>
              <p:cNvSpPr>
                <a:spLocks noGrp="1"/>
              </p:cNvSpPr>
              <p:nvPr>
                <p:ph idx="1"/>
              </p:nvPr>
            </p:nvSpPr>
            <p:spPr/>
            <p:txBody>
              <a:bodyPr/>
              <a:lstStyle/>
              <a:p>
                <a:pPr marL="0" indent="0">
                  <a:buNone/>
                </a:pPr>
                <a:r>
                  <a:rPr lang="en-GB" sz="2400" dirty="0" smtClean="0"/>
                  <a:t>A rectangular box without a lid is to be made from </a:t>
                </a:r>
                <a14:m>
                  <m:oMath xmlns:m="http://schemas.openxmlformats.org/officeDocument/2006/math">
                    <m:r>
                      <a:rPr lang="en-US" sz="2400" b="0" i="1" smtClean="0">
                        <a:latin typeface="Cambria Math"/>
                      </a:rPr>
                      <m:t>12</m:t>
                    </m:r>
                    <m:sSup>
                      <m:sSupPr>
                        <m:ctrlPr>
                          <a:rPr lang="en-US" sz="2400" b="0" i="1" smtClean="0">
                            <a:latin typeface="Cambria Math"/>
                          </a:rPr>
                        </m:ctrlPr>
                      </m:sSupPr>
                      <m:e>
                        <m:r>
                          <a:rPr lang="en-US" sz="2400" b="0" i="1" smtClean="0">
                            <a:latin typeface="Cambria Math"/>
                          </a:rPr>
                          <m:t>𝑚</m:t>
                        </m:r>
                      </m:e>
                      <m:sup>
                        <m:r>
                          <a:rPr lang="en-US" sz="2400" b="0" i="1" smtClean="0">
                            <a:latin typeface="Cambria Math"/>
                          </a:rPr>
                          <m:t>2</m:t>
                        </m:r>
                      </m:sup>
                    </m:sSup>
                  </m:oMath>
                </a14:m>
                <a:r>
                  <a:rPr lang="en-GB" sz="2400" dirty="0" smtClean="0"/>
                  <a:t> </a:t>
                </a:r>
                <a:r>
                  <a:rPr lang="en-GB" sz="2400" dirty="0"/>
                  <a:t>of cardboard</a:t>
                </a:r>
                <a:r>
                  <a:rPr lang="en-GB" sz="2400" dirty="0" smtClean="0"/>
                  <a:t>. Find the maximum volume of such a box.</a:t>
                </a:r>
                <a:endParaRPr lang="en-GB" sz="2400" dirty="0"/>
              </a:p>
              <a:p>
                <a:endParaRPr lang="en-GB" dirty="0"/>
              </a:p>
              <a:p>
                <a:pPr marL="0" indent="0">
                  <a:buNone/>
                </a:pPr>
                <a:endParaRPr lang="en-GB" dirty="0"/>
              </a:p>
            </p:txBody>
          </p:sp>
        </mc:Choice>
        <mc:Fallback>
          <p:sp>
            <p:nvSpPr>
              <p:cNvPr id="3" name="Content Placeholder 2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blipFill rotWithShape="1">
                <a:blip r:embed="rId3" cstate="print"/>
                <a:stretch>
                  <a:fillRect l="-1852" t="-1078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AD2A1D3-94CF-4BE8-B9A0-75EFE4C74F95}" type="slidenum">
              <a:rPr lang="en-US" smtClean="0"/>
              <a:pPr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83807441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1772816"/>
            <a:ext cx="8229600" cy="2808312"/>
          </a:xfrm>
        </p:spPr>
        <p:txBody>
          <a:bodyPr/>
          <a:lstStyle/>
          <a:p>
            <a:r>
              <a:rPr lang="en-US" b="1" dirty="0" smtClean="0">
                <a:solidFill>
                  <a:schemeClr val="tx2"/>
                </a:solidFill>
                <a:latin typeface="Arial" pitchFamily="34" charset="0"/>
                <a:cs typeface="Arial" pitchFamily="34" charset="0"/>
              </a:rPr>
              <a:t>Summary</a:t>
            </a:r>
            <a:endParaRPr lang="en-GB" b="1" dirty="0">
              <a:solidFill>
                <a:schemeClr val="tx2"/>
              </a:solidFill>
              <a:latin typeface="Arial" pitchFamily="34" charset="0"/>
              <a:cs typeface="Arial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236873719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1484784"/>
            <a:ext cx="8229600" cy="4392488"/>
          </a:xfrm>
        </p:spPr>
        <p:txBody>
          <a:bodyPr/>
          <a:lstStyle/>
          <a:p>
            <a:r>
              <a:rPr lang="en-US" b="1" dirty="0" smtClean="0">
                <a:solidFill>
                  <a:schemeClr val="tx2"/>
                </a:solidFill>
                <a:latin typeface="Arial" pitchFamily="34" charset="0"/>
                <a:cs typeface="Arial" pitchFamily="34" charset="0"/>
              </a:rPr>
              <a:t>Thank You</a:t>
            </a:r>
            <a:endParaRPr lang="en-GB" b="1" dirty="0">
              <a:solidFill>
                <a:schemeClr val="tx2"/>
              </a:solidFill>
              <a:latin typeface="Arial" pitchFamily="34" charset="0"/>
              <a:cs typeface="Arial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382349014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8718</TotalTime>
  <Words>135</Words>
  <Application>Microsoft Office PowerPoint</Application>
  <PresentationFormat>On-screen Show (4:3)</PresentationFormat>
  <Paragraphs>53</Paragraphs>
  <Slides>13</Slides>
  <Notes>0</Notes>
  <HiddenSlides>0</HiddenSlides>
  <MMClips>0</MMClips>
  <ScaleCrop>false</ScaleCrop>
  <HeadingPairs>
    <vt:vector size="6" baseType="variant">
      <vt:variant>
        <vt:lpstr>Theme</vt:lpstr>
      </vt:variant>
      <vt:variant>
        <vt:i4>1</vt:i4>
      </vt:variant>
      <vt:variant>
        <vt:lpstr>Embedded OLE Servers</vt:lpstr>
      </vt:variant>
      <vt:variant>
        <vt:i4>1</vt:i4>
      </vt:variant>
      <vt:variant>
        <vt:lpstr>Slide Titles</vt:lpstr>
      </vt:variant>
      <vt:variant>
        <vt:i4>13</vt:i4>
      </vt:variant>
    </vt:vector>
  </HeadingPairs>
  <TitlesOfParts>
    <vt:vector size="15" baseType="lpstr">
      <vt:lpstr>Office Theme</vt:lpstr>
      <vt:lpstr>VCam Graphics</vt:lpstr>
      <vt:lpstr>Slide 1</vt:lpstr>
      <vt:lpstr>Lecture 08</vt:lpstr>
      <vt:lpstr> Recap</vt:lpstr>
      <vt:lpstr>Today’s Topics</vt:lpstr>
      <vt:lpstr>Example</vt:lpstr>
      <vt:lpstr>Slide 6</vt:lpstr>
      <vt:lpstr>Constrained Optimization</vt:lpstr>
      <vt:lpstr>Constrained Optimization</vt:lpstr>
      <vt:lpstr>Example-I</vt:lpstr>
      <vt:lpstr>Example-II</vt:lpstr>
      <vt:lpstr>Example-III</vt:lpstr>
      <vt:lpstr>Summary</vt:lpstr>
      <vt:lpstr>Thank You</vt:lpstr>
    </vt:vector>
  </TitlesOfParts>
  <Company>GHAZALA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Slide 1</dc:title>
  <dc:creator>GHAZALA</dc:creator>
  <cp:lastModifiedBy>NTS</cp:lastModifiedBy>
  <cp:revision>342</cp:revision>
  <dcterms:created xsi:type="dcterms:W3CDTF">2012-02-27T05:45:45Z</dcterms:created>
  <dcterms:modified xsi:type="dcterms:W3CDTF">2014-07-13T05:51:13Z</dcterms:modified>
</cp:coreProperties>
</file>