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3" r:id="rId2"/>
    <p:sldId id="288" r:id="rId3"/>
    <p:sldId id="287" r:id="rId4"/>
    <p:sldId id="376" r:id="rId5"/>
    <p:sldId id="369" r:id="rId6"/>
    <p:sldId id="371" r:id="rId7"/>
    <p:sldId id="373" r:id="rId8"/>
    <p:sldId id="378" r:id="rId9"/>
    <p:sldId id="395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12" r:id="rId19"/>
    <p:sldId id="405" r:id="rId20"/>
    <p:sldId id="406" r:id="rId21"/>
    <p:sldId id="359" r:id="rId22"/>
    <p:sldId id="32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69"/>
            <p14:sldId id="371"/>
            <p14:sldId id="373"/>
            <p14:sldId id="378"/>
            <p14:sldId id="395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12"/>
            <p14:sldId id="405"/>
            <p14:sldId id="406"/>
            <p14:sldId id="408"/>
            <p14:sldId id="409"/>
            <p14:sldId id="410"/>
            <p14:sldId id="411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Examples of one variable optimization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optimization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optimization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325562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Optimization problems in multiple variables 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1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manufacturer makes two models of an item, standard and deluxe. It costs $40 to manufacture the standard model and $60 for the deluxe. A market research firm estimates that if the standard model is priced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and deluxe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then the manufacturer will sell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standard items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45000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deluxe each year. How should the items be priced to maximize profit?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0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closed rectangular box with a volume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16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is made from two kinds of materials. The top and bottom are made of material costing 10 cents per square foot and the sides from material costing 5 cents per square foot. Find the dimensions of the box so that the cost of the materials is minimized.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8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84" name="Rectangle 36"/>
              <p:cNvSpPr>
                <a:spLocks noChangeArrowheads="1"/>
              </p:cNvSpPr>
              <p:nvPr/>
            </p:nvSpPr>
            <p:spPr bwMode="auto">
              <a:xfrm>
                <a:off x="228600" y="2001797"/>
                <a:ext cx="8763000" cy="3785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lvl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𝑦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relative maximum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a point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if there is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a</a:t>
                </a:r>
                <a:r>
                  <a:rPr lang="en-US" sz="2400" dirty="0">
                    <a:latin typeface="Arial" pitchFamily="34" charset="0"/>
                    <a:ea typeface="Times New Roman" pitchFamily="18" charset="0"/>
                  </a:rPr>
                  <a:t>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disk centered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(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,</m:t>
                        </m:r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points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𝑦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that lie inside the disk.</a:t>
                </a:r>
              </a:p>
              <a:p>
                <a:pPr marL="457200" marR="0" lvl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𝑦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lang="en-US" sz="2400" i="1" dirty="0" smtClean="0">
                    <a:latin typeface="Arial" pitchFamily="34" charset="0"/>
                    <a:ea typeface="Times New Roman" pitchFamily="18" charset="0"/>
                  </a:rPr>
                  <a:t>absolute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maximum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(</m:t>
                        </m:r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y</m:t>
                        </m:r>
                      </m:e>
                      <m:sub>
                        <m:r>
                          <a:rPr kumimoji="0" lang="en-US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 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𝑦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,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𝑦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in the domain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</m:oMath>
                </a14:m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We can give similar definitions for relative minimum and absolute minimum.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342900" lvl="0" indent="-342900" fontAlgn="base">
                  <a:spcBef>
                    <a:spcPct val="0"/>
                  </a:spcBef>
                  <a:spcAft>
                    <a:spcPct val="0"/>
                  </a:spcAft>
                  <a:buFontTx/>
                  <a:buAutoNum type="arabicPeriod"/>
                  <a:tabLst>
                    <a:tab pos="519113" algn="l"/>
                  </a:tabLst>
                </a:pPr>
                <a:endParaRPr kumimoji="0" lang="en-US" sz="24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2084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001797"/>
                <a:ext cx="8763000" cy="37856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13" t="-644" r="-1253" b="-338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66800" y="228600"/>
            <a:ext cx="685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Maxima and Minima (two variables)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24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54822826"/>
              </p:ext>
            </p:extLst>
          </p:nvPr>
        </p:nvGraphicFramePr>
        <p:xfrm>
          <a:off x="304800" y="457200"/>
          <a:ext cx="4343400" cy="3124200"/>
        </p:xfrm>
        <a:graphic>
          <a:graphicData uri="http://schemas.openxmlformats.org/presentationml/2006/ole">
            <p:oleObj spid="_x0000_s1047" name="VCam Graphics" r:id="rId3" imgW="4086360" imgH="272412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3309967"/>
              </p:ext>
            </p:extLst>
          </p:nvPr>
        </p:nvGraphicFramePr>
        <p:xfrm>
          <a:off x="4572000" y="1066800"/>
          <a:ext cx="4086225" cy="2724150"/>
        </p:xfrm>
        <a:graphic>
          <a:graphicData uri="http://schemas.openxmlformats.org/presentationml/2006/ole">
            <p:oleObj spid="_x0000_s1048" name="VCam Graphics" r:id="rId4" imgW="4086360" imgH="272412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5857766"/>
              </p:ext>
            </p:extLst>
          </p:nvPr>
        </p:nvGraphicFramePr>
        <p:xfrm>
          <a:off x="5029200" y="3581400"/>
          <a:ext cx="3733800" cy="3105150"/>
        </p:xfrm>
        <a:graphic>
          <a:graphicData uri="http://schemas.openxmlformats.org/presentationml/2006/ole">
            <p:oleObj spid="_x0000_s1049" name="VCam Graphics" r:id="rId5" imgW="4086360" imgH="2724120" progId="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0553485"/>
              </p:ext>
            </p:extLst>
          </p:nvPr>
        </p:nvGraphicFramePr>
        <p:xfrm>
          <a:off x="533400" y="3200400"/>
          <a:ext cx="4648200" cy="3352800"/>
        </p:xfrm>
        <a:graphic>
          <a:graphicData uri="http://schemas.openxmlformats.org/presentationml/2006/ole">
            <p:oleObj spid="_x0000_s1050" name="VCam Graphics" r:id="rId6" imgW="4086360" imgH="27241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8077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02450" y="261610"/>
            <a:ext cx="63660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Extreme </a:t>
            </a: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alue Theorem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03969" y="1600200"/>
                <a:ext cx="8763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If a </a:t>
                </a:r>
                <a:r>
                  <a:rPr lang="fr-FR" sz="2400" dirty="0" err="1"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continuous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on a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closed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bounded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𝑅</m:t>
                    </m:r>
                  </m:oMath>
                </a14:m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has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both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an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absolute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maximum and </a:t>
                </a:r>
                <a:r>
                  <a:rPr lang="fr-FR" sz="2400" dirty="0" err="1" smtClean="0">
                    <a:latin typeface="Arial" pitchFamily="34" charset="0"/>
                    <a:cs typeface="Arial" pitchFamily="34" charset="0"/>
                  </a:rPr>
                  <a:t>absolute</a:t>
                </a:r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 minimum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𝑅</m:t>
                    </m:r>
                  </m:oMath>
                </a14:m>
                <a:r>
                  <a:rPr lang="fr-FR" sz="2400" dirty="0" smtClean="0">
                    <a:latin typeface="Arial" pitchFamily="34" charset="0"/>
                    <a:cs typeface="Arial" pitchFamily="34" charset="0"/>
                  </a:rPr>
                  <a:t>. </a:t>
                </a: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69" y="1600200"/>
                <a:ext cx="8763000" cy="15696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43" t="-2724" r="-139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43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Finding relative maxima/minima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b="1" dirty="0" smtClean="0"/>
                  <a:t> </a:t>
                </a:r>
                <a:r>
                  <a:rPr lang="en-GB" sz="2400" dirty="0" smtClean="0"/>
                  <a:t>has a relative extremum at 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b="1" dirty="0" smtClean="0"/>
                  <a:t> </a:t>
                </a:r>
                <a:r>
                  <a:rPr lang="en-GB" sz="2400" dirty="0" smtClean="0"/>
                  <a:t>and if the first order partial derivatives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b="1" dirty="0" smtClean="0"/>
                  <a:t> </a:t>
                </a:r>
                <a:r>
                  <a:rPr lang="en-GB" sz="2400" dirty="0" smtClean="0"/>
                  <a:t>exist at this point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77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Critical </a:t>
            </a:r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Points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in the domain of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is called a critical point of the function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 or if one or both partial derivatives do not exist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1078" r="-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63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Second </a:t>
            </a:r>
            <a:r>
              <a:rPr lang="en-US" sz="3600" b="1" dirty="0">
                <a:solidFill>
                  <a:schemeClr val="tx2"/>
                </a:solidFill>
              </a:rPr>
              <a:t>P</a:t>
            </a:r>
            <a:r>
              <a:rPr lang="en-US" sz="3600" b="1" dirty="0" smtClean="0">
                <a:solidFill>
                  <a:schemeClr val="tx2"/>
                </a:solidFill>
              </a:rPr>
              <a:t>artials </a:t>
            </a:r>
            <a:r>
              <a:rPr lang="en-US" sz="3600" b="1" dirty="0">
                <a:solidFill>
                  <a:schemeClr val="tx2"/>
                </a:solidFill>
              </a:rPr>
              <a:t>T</a:t>
            </a:r>
            <a:r>
              <a:rPr lang="en-US" sz="3600" b="1" dirty="0" smtClean="0">
                <a:solidFill>
                  <a:schemeClr val="tx2"/>
                </a:solidFill>
              </a:rPr>
              <a:t>est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dirty="0" smtClean="0"/>
                  <a:t> be a function of two variables with continuous second order partial derivatives in some disk centred at a critical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𝐷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𝑥𝑥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𝑦𝑦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𝐷</m:t>
                    </m:r>
                    <m:r>
                      <a:rPr lang="en-US" sz="2400" b="0" i="0" smtClean="0">
                        <a:latin typeface="Cambria Math"/>
                      </a:rPr>
                      <m:t>&gt;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𝑥𝑥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/>
                      </a:rPr>
                      <m:t>&gt;</m:t>
                    </m:r>
                    <m:r>
                      <a:rPr lang="en-US" sz="2400" b="0" i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dirty="0" smtClean="0"/>
                  <a:t> has a relative minimum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𝐷</m:t>
                    </m:r>
                    <m:r>
                      <a:rPr lang="en-US" sz="2400">
                        <a:latin typeface="Cambria Math"/>
                      </a:rPr>
                      <m:t>&gt;</m:t>
                    </m:r>
                    <m:r>
                      <a:rPr lang="en-US" sz="240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𝑥𝑥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/>
                      </a:rPr>
                      <m:t>&lt;</m:t>
                    </m:r>
                    <m:r>
                      <a:rPr lang="en-US" sz="240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dirty="0"/>
                  <a:t> has a relative </a:t>
                </a:r>
                <a:r>
                  <a:rPr lang="en-GB" sz="2400" dirty="0" smtClean="0"/>
                  <a:t>maximum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𝐷</m:t>
                    </m:r>
                    <m:r>
                      <a:rPr lang="en-US" sz="2400" b="0" i="0" smtClean="0">
                        <a:latin typeface="Cambria Math"/>
                      </a:rPr>
                      <m:t>&lt;</m:t>
                    </m:r>
                    <m:r>
                      <a:rPr lang="en-US" sz="240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dirty="0"/>
                  <a:t> has </a:t>
                </a:r>
                <a:r>
                  <a:rPr lang="en-GB" sz="2400" dirty="0" smtClean="0"/>
                  <a:t>a saddle point </a:t>
                </a:r>
                <a:r>
                  <a:rPr lang="en-GB" sz="2400" dirty="0"/>
                  <a:t>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𝐷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 then no conclusion can be drawn.</a:t>
                </a:r>
                <a:endParaRPr lang="en-GB" sz="2400" dirty="0"/>
              </a:p>
              <a:p>
                <a:pPr marL="457200" indent="-457200">
                  <a:buFont typeface="+mj-lt"/>
                  <a:buAutoNum type="alphaLcParenR"/>
                </a:pPr>
                <a:endParaRPr lang="en-GB" sz="2400" dirty="0"/>
              </a:p>
              <a:p>
                <a:pPr marL="457200" indent="-457200">
                  <a:buFont typeface="+mj-lt"/>
                  <a:buAutoNum type="alphaLcParenR"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 r="-222" b="-4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945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66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405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52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17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75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Absolute maxima/minima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If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400" dirty="0" smtClean="0"/>
                  <a:t> of two variables has an absolute extremum at an interior point of its domain then this extremum occurs at a critical point.</a:t>
                </a: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50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Finding Absolute Maxima/Minima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/>
                  <a:t>Step 1. </a:t>
                </a:r>
                <a:r>
                  <a:rPr lang="en-US" sz="2400" dirty="0" smtClean="0"/>
                  <a:t>Find the critical points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that lie in the interior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400" b="1" dirty="0" smtClean="0"/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Step 2. </a:t>
                </a:r>
                <a:r>
                  <a:rPr lang="en-US" sz="2400" dirty="0" smtClean="0"/>
                  <a:t>Find all boundary points at which the absolute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 can occur.</a:t>
                </a: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Step 3. </a:t>
                </a:r>
                <a:r>
                  <a:rPr lang="en-US" sz="2400" dirty="0" smtClean="0"/>
                  <a:t>Evaluate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b="1" dirty="0" smtClean="0"/>
                  <a:t> </a:t>
                </a:r>
                <a:r>
                  <a:rPr lang="en-GB" sz="2400" dirty="0" smtClean="0"/>
                  <a:t>at the points obtained in the preceding step. The largest of these values is the absolute maximum and the smallest the absolute minimum.</a:t>
                </a:r>
                <a:endParaRPr lang="en-GB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5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6053</TotalTime>
  <Words>89</Words>
  <Application>Microsoft Office PowerPoint</Application>
  <PresentationFormat>On-screen Show (4:3)</PresentationFormat>
  <Paragraphs>57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VCam Graphics</vt:lpstr>
      <vt:lpstr>Slide 1</vt:lpstr>
      <vt:lpstr>Lecture 06</vt:lpstr>
      <vt:lpstr> Recap</vt:lpstr>
      <vt:lpstr>Today’s Topics</vt:lpstr>
      <vt:lpstr>Optimization problems in multiple variables </vt:lpstr>
      <vt:lpstr>Example</vt:lpstr>
      <vt:lpstr>Example.</vt:lpstr>
      <vt:lpstr>Slide 8</vt:lpstr>
      <vt:lpstr>Slide 9</vt:lpstr>
      <vt:lpstr>Slide 10</vt:lpstr>
      <vt:lpstr>Finding relative maxima/minima</vt:lpstr>
      <vt:lpstr>Critical Points</vt:lpstr>
      <vt:lpstr>The Second Partials Test</vt:lpstr>
      <vt:lpstr>Example</vt:lpstr>
      <vt:lpstr>Slide 15</vt:lpstr>
      <vt:lpstr>Example.</vt:lpstr>
      <vt:lpstr>Slide 17</vt:lpstr>
      <vt:lpstr>Slide 18</vt:lpstr>
      <vt:lpstr>Absolute maxima/minima</vt:lpstr>
      <vt:lpstr>Finding Absolute Maxima/Minima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311</cp:revision>
  <dcterms:created xsi:type="dcterms:W3CDTF">2012-02-27T05:45:45Z</dcterms:created>
  <dcterms:modified xsi:type="dcterms:W3CDTF">2014-07-12T06:43:30Z</dcterms:modified>
</cp:coreProperties>
</file>