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63" r:id="rId2"/>
    <p:sldId id="288" r:id="rId3"/>
    <p:sldId id="287" r:id="rId4"/>
    <p:sldId id="317" r:id="rId5"/>
    <p:sldId id="318" r:id="rId6"/>
    <p:sldId id="376" r:id="rId7"/>
    <p:sldId id="327" r:id="rId8"/>
    <p:sldId id="328" r:id="rId9"/>
    <p:sldId id="329" r:id="rId10"/>
    <p:sldId id="330" r:id="rId11"/>
    <p:sldId id="331" r:id="rId12"/>
    <p:sldId id="332" r:id="rId13"/>
    <p:sldId id="338" r:id="rId14"/>
    <p:sldId id="339" r:id="rId15"/>
    <p:sldId id="377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355" r:id="rId27"/>
    <p:sldId id="356" r:id="rId28"/>
    <p:sldId id="357" r:id="rId29"/>
    <p:sldId id="358" r:id="rId30"/>
    <p:sldId id="360" r:id="rId31"/>
    <p:sldId id="361" r:id="rId32"/>
    <p:sldId id="359" r:id="rId33"/>
    <p:sldId id="32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317"/>
            <p14:sldId id="318"/>
            <p14:sldId id="327"/>
            <p14:sldId id="328"/>
            <p14:sldId id="329"/>
            <p14:sldId id="330"/>
            <p14:sldId id="331"/>
            <p14:sldId id="332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5"/>
            <p14:sldId id="356"/>
            <p14:sldId id="357"/>
            <p14:sldId id="358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9"/>
            <p14:sldId id="371"/>
            <p14:sldId id="372"/>
            <p14:sldId id="373"/>
            <p14:sldId id="374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12" Type="http://schemas.openxmlformats.org/officeDocument/2006/relationships/image" Target="../media/image40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11" Type="http://schemas.openxmlformats.org/officeDocument/2006/relationships/image" Target="../media/image39.wmf"/><Relationship Id="rId5" Type="http://schemas.openxmlformats.org/officeDocument/2006/relationships/image" Target="../media/image33.wmf"/><Relationship Id="rId10" Type="http://schemas.openxmlformats.org/officeDocument/2006/relationships/image" Target="../media/image38.wmf"/><Relationship Id="rId4" Type="http://schemas.openxmlformats.org/officeDocument/2006/relationships/image" Target="../media/image32.wmf"/><Relationship Id="rId9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image" Target="../media/image53.wmf"/><Relationship Id="rId3" Type="http://schemas.openxmlformats.org/officeDocument/2006/relationships/image" Target="../media/image43.wmf"/><Relationship Id="rId7" Type="http://schemas.openxmlformats.org/officeDocument/2006/relationships/image" Target="../media/image47.wmf"/><Relationship Id="rId12" Type="http://schemas.openxmlformats.org/officeDocument/2006/relationships/image" Target="../media/image52.wmf"/><Relationship Id="rId17" Type="http://schemas.openxmlformats.org/officeDocument/2006/relationships/image" Target="../media/image57.wmf"/><Relationship Id="rId2" Type="http://schemas.openxmlformats.org/officeDocument/2006/relationships/image" Target="../media/image42.wmf"/><Relationship Id="rId16" Type="http://schemas.openxmlformats.org/officeDocument/2006/relationships/image" Target="../media/image56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11" Type="http://schemas.openxmlformats.org/officeDocument/2006/relationships/image" Target="../media/image51.wmf"/><Relationship Id="rId5" Type="http://schemas.openxmlformats.org/officeDocument/2006/relationships/image" Target="../media/image45.wmf"/><Relationship Id="rId15" Type="http://schemas.openxmlformats.org/officeDocument/2006/relationships/image" Target="../media/image55.wmf"/><Relationship Id="rId10" Type="http://schemas.openxmlformats.org/officeDocument/2006/relationships/image" Target="../media/image50.wmf"/><Relationship Id="rId4" Type="http://schemas.openxmlformats.org/officeDocument/2006/relationships/image" Target="../media/image44.wmf"/><Relationship Id="rId9" Type="http://schemas.openxmlformats.org/officeDocument/2006/relationships/image" Target="../media/image49.wmf"/><Relationship Id="rId14" Type="http://schemas.openxmlformats.org/officeDocument/2006/relationships/image" Target="../media/image54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Relationship Id="rId9" Type="http://schemas.openxmlformats.org/officeDocument/2006/relationships/image" Target="../media/image6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7" Type="http://schemas.openxmlformats.org/officeDocument/2006/relationships/image" Target="../media/image80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Relationship Id="rId6" Type="http://schemas.openxmlformats.org/officeDocument/2006/relationships/image" Target="../media/image79.wmf"/><Relationship Id="rId5" Type="http://schemas.openxmlformats.org/officeDocument/2006/relationships/image" Target="../media/image78.wmf"/><Relationship Id="rId4" Type="http://schemas.openxmlformats.org/officeDocument/2006/relationships/image" Target="../media/image7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5" Type="http://schemas.openxmlformats.org/officeDocument/2006/relationships/image" Target="../media/image90.wmf"/><Relationship Id="rId4" Type="http://schemas.openxmlformats.org/officeDocument/2006/relationships/image" Target="../media/image8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4" Type="http://schemas.openxmlformats.org/officeDocument/2006/relationships/image" Target="../media/image9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                  		</a:t>
            </a:r>
          </a:p>
          <a:p>
            <a:pPr>
              <a:defRPr/>
            </a:pPr>
            <a:r>
              <a:rPr lang="en-US"/>
              <a:t>		</a:t>
            </a:r>
            <a:r>
              <a:rPr lang="en-US" sz="1000">
                <a:latin typeface="Times New Roman" pitchFamily="18" charset="0"/>
              </a:rPr>
              <a:t>C</a:t>
            </a:r>
            <a:r>
              <a:rPr lang="en-US" sz="1000">
                <a:solidFill>
                  <a:srgbClr val="000000"/>
                </a:solidFill>
                <a:latin typeface="Times New Roman" pitchFamily="18" charset="0"/>
              </a:rPr>
              <a:t>opyright (c) 2003 Brooks/Cole, a division of Thomson Learning, Inc.</a:t>
            </a:r>
          </a:p>
        </p:txBody>
      </p:sp>
    </p:spTree>
    <p:extLst>
      <p:ext uri="{BB962C8B-B14F-4D97-AF65-F5344CB8AC3E}">
        <p14:creationId xmlns="" xmlns:p14="http://schemas.microsoft.com/office/powerpoint/2010/main" val="229139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8.png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oleObject" Target="../embeddings/oleObject18.bin"/><Relationship Id="rId18" Type="http://schemas.openxmlformats.org/officeDocument/2006/relationships/oleObject" Target="../embeddings/oleObject23.bin"/><Relationship Id="rId3" Type="http://schemas.openxmlformats.org/officeDocument/2006/relationships/oleObject" Target="../embeddings/oleObject8.bin"/><Relationship Id="rId21" Type="http://schemas.openxmlformats.org/officeDocument/2006/relationships/oleObject" Target="../embeddings/oleObject26.bin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7.bin"/><Relationship Id="rId17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1.bin"/><Relationship Id="rId20" Type="http://schemas.openxmlformats.org/officeDocument/2006/relationships/oleObject" Target="../embeddings/oleObject25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20.bin"/><Relationship Id="rId10" Type="http://schemas.openxmlformats.org/officeDocument/2006/relationships/oleObject" Target="../embeddings/oleObject15.bin"/><Relationship Id="rId19" Type="http://schemas.openxmlformats.org/officeDocument/2006/relationships/oleObject" Target="../embeddings/oleObject24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Relationship Id="rId14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oleObject" Target="../embeddings/oleObject37.bin"/><Relationship Id="rId18" Type="http://schemas.openxmlformats.org/officeDocument/2006/relationships/oleObject" Target="../embeddings/oleObject4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12" Type="http://schemas.openxmlformats.org/officeDocument/2006/relationships/oleObject" Target="../embeddings/oleObject36.bin"/><Relationship Id="rId1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0.bin"/><Relationship Id="rId20" Type="http://schemas.openxmlformats.org/officeDocument/2006/relationships/oleObject" Target="../embeddings/oleObject44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0.bin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9.bin"/><Relationship Id="rId10" Type="http://schemas.openxmlformats.org/officeDocument/2006/relationships/oleObject" Target="../embeddings/oleObject34.bin"/><Relationship Id="rId19" Type="http://schemas.openxmlformats.org/officeDocument/2006/relationships/oleObject" Target="../embeddings/oleObject43.bin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3.bin"/><Relationship Id="rId14" Type="http://schemas.openxmlformats.org/officeDocument/2006/relationships/oleObject" Target="../embeddings/oleObject38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oleObject" Target="../embeddings/oleObject55.bin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9.bin"/><Relationship Id="rId12" Type="http://schemas.openxmlformats.org/officeDocument/2006/relationships/oleObject" Target="../embeddings/oleObject54.bin"/><Relationship Id="rId1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8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8.bin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47.bin"/><Relationship Id="rId15" Type="http://schemas.openxmlformats.org/officeDocument/2006/relationships/oleObject" Target="../embeddings/oleObject57.bin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6.bin"/><Relationship Id="rId9" Type="http://schemas.openxmlformats.org/officeDocument/2006/relationships/oleObject" Target="../embeddings/oleObject51.bin"/><Relationship Id="rId14" Type="http://schemas.openxmlformats.org/officeDocument/2006/relationships/oleObject" Target="../embeddings/oleObject5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3.bin"/><Relationship Id="rId5" Type="http://schemas.openxmlformats.org/officeDocument/2006/relationships/oleObject" Target="../embeddings/oleObject62.bin"/><Relationship Id="rId4" Type="http://schemas.openxmlformats.org/officeDocument/2006/relationships/oleObject" Target="../embeddings/oleObject61.bin"/><Relationship Id="rId9" Type="http://schemas.openxmlformats.org/officeDocument/2006/relationships/oleObject" Target="../embeddings/oleObject66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0.bin"/><Relationship Id="rId5" Type="http://schemas.openxmlformats.org/officeDocument/2006/relationships/oleObject" Target="../embeddings/oleObject69.bin"/><Relationship Id="rId10" Type="http://schemas.openxmlformats.org/officeDocument/2006/relationships/image" Target="../media/image81.png"/><Relationship Id="rId4" Type="http://schemas.openxmlformats.org/officeDocument/2006/relationships/oleObject" Target="../embeddings/oleObject68.bin"/><Relationship Id="rId9" Type="http://schemas.openxmlformats.org/officeDocument/2006/relationships/oleObject" Target="../embeddings/oleObject7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7" Type="http://schemas.openxmlformats.org/officeDocument/2006/relationships/image" Target="../media/image8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77.bin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81.bin"/><Relationship Id="rId5" Type="http://schemas.openxmlformats.org/officeDocument/2006/relationships/oleObject" Target="../embeddings/oleObject80.bin"/><Relationship Id="rId4" Type="http://schemas.openxmlformats.org/officeDocument/2006/relationships/oleObject" Target="../embeddings/oleObject7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86.bin"/><Relationship Id="rId5" Type="http://schemas.openxmlformats.org/officeDocument/2006/relationships/oleObject" Target="../embeddings/oleObject85.bin"/><Relationship Id="rId4" Type="http://schemas.openxmlformats.org/officeDocument/2006/relationships/oleObject" Target="../embeddings/oleObject84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04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Optimization problem</a:t>
            </a:r>
          </a:p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Variables and objective functions</a:t>
            </a:r>
          </a:p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Some optimization from calculus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 general optimization problem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u="sng" dirty="0" smtClean="0">
                    <a:latin typeface="Arial" pitchFamily="34" charset="0"/>
                    <a:cs typeface="Arial" pitchFamily="34" charset="0"/>
                  </a:rPr>
                  <a:t>An optimization problem can be stated as follows: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which minimizes a function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GB" sz="2400" dirty="0">
                    <a:latin typeface="Arial" pitchFamily="34" charset="0"/>
                    <a:cs typeface="Arial" pitchFamily="34" charset="0"/>
                  </a:rPr>
                  <a:t>s</a:t>
                </a:r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ubject to the constraints</a:t>
                </a:r>
              </a:p>
              <a:p>
                <a:pPr marL="0" indent="0" algn="ctr">
                  <a:buNone/>
                </a:pPr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𝑘</m:t>
                    </m:r>
                  </m:oMath>
                </a14:m>
                <a:endParaRPr lang="en-US" sz="24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≥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400" b="0" dirty="0" smtClean="0">
                    <a:latin typeface="Arial" pitchFamily="34" charset="0"/>
                    <a:cs typeface="Arial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𝑙</m:t>
                    </m:r>
                  </m:oMath>
                </a14:m>
                <a:endParaRPr lang="en-US" sz="24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 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400" b="0" dirty="0" smtClean="0">
                    <a:latin typeface="Arial" pitchFamily="34" charset="0"/>
                    <a:cs typeface="Arial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b="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111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2793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Some notations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variable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is called a design vector or decision variable.</a:t>
                </a:r>
              </a:p>
              <a:p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is called the objective function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functions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  <m:sup/>
                    </m:sSub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are called the constraints of the problem.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problem is called a constrained optimization problem.</a:t>
                </a: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If there are no constraints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then the problem is called an unconstrained optimization problem.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7293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Some optimization from calculus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One variable optimization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Multivariable optimization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286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Relative Maxima and Minima</a:t>
            </a:r>
            <a:endParaRPr lang="en-US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651000"/>
            <a:ext cx="636270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8369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84" name="Rectangle 36"/>
              <p:cNvSpPr>
                <a:spLocks noChangeArrowheads="1"/>
              </p:cNvSpPr>
              <p:nvPr/>
            </p:nvSpPr>
            <p:spPr bwMode="auto">
              <a:xfrm>
                <a:off x="228600" y="1447800"/>
                <a:ext cx="8763000" cy="48936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457200" marR="0" lvl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AutoNum type="arabicPeriod"/>
                  <a:tabLst>
                    <a:tab pos="519113" algn="l"/>
                  </a:tabLst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is said to have a </a:t>
                </a:r>
                <a:r>
                  <a: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relative maximum </a:t>
                </a:r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at</a:t>
                </a:r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if    	there is </a:t>
                </a:r>
                <a:r>
                  <a:rPr lang="en-US" sz="2400" dirty="0" smtClean="0">
                    <a:latin typeface="Arial" pitchFamily="34" charset="0"/>
                    <a:ea typeface="Times New Roman" pitchFamily="18" charset="0"/>
                  </a:rPr>
                  <a:t>a</a:t>
                </a:r>
                <a:r>
                  <a:rPr lang="en-US" sz="2400" baseline="0" dirty="0" smtClean="0">
                    <a:latin typeface="Arial" pitchFamily="34" charset="0"/>
                    <a:ea typeface="Times New Roman" pitchFamily="18" charset="0"/>
                  </a:rPr>
                  <a:t>n</a:t>
                </a:r>
                <a:r>
                  <a:rPr lang="en-US" sz="2400" dirty="0" smtClean="0">
                    <a:latin typeface="Arial" pitchFamily="34" charset="0"/>
                    <a:ea typeface="Times New Roman" pitchFamily="18" charset="0"/>
                  </a:rPr>
                  <a:t> open interval</a:t>
                </a:r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containing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on which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is 	the largest</a:t>
                </a:r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value, that is,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d>
                      <m:d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≥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d>
                      <m:d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dPr>
                      <m:e>
                        <m: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in the   interval.</a:t>
                </a:r>
              </a:p>
              <a:p>
                <a:pPr marL="342900" lvl="0" indent="-342900" fontAlgn="base">
                  <a:spcBef>
                    <a:spcPct val="0"/>
                  </a:spcBef>
                  <a:spcAft>
                    <a:spcPct val="0"/>
                  </a:spcAft>
                  <a:buFontTx/>
                  <a:buAutoNum type="arabicPeriod"/>
                  <a:tabLst>
                    <a:tab pos="519113" algn="l"/>
                  </a:tabLst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 A function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is said to have a </a:t>
                </a:r>
                <a:r>
                  <a:rPr kumimoji="0" lang="en-US" sz="24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relative minimum </a:t>
                </a:r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if    	there is </a:t>
                </a:r>
                <a:r>
                  <a:rPr lang="en-US" sz="2400" dirty="0" smtClean="0">
                    <a:latin typeface="Arial" pitchFamily="34" charset="0"/>
                    <a:ea typeface="Times New Roman" pitchFamily="18" charset="0"/>
                  </a:rPr>
                  <a:t>a</a:t>
                </a:r>
                <a:r>
                  <a:rPr lang="en-US" sz="2400" baseline="0" dirty="0" smtClean="0">
                    <a:latin typeface="Arial" pitchFamily="34" charset="0"/>
                    <a:ea typeface="Times New Roman" pitchFamily="18" charset="0"/>
                  </a:rPr>
                  <a:t>n</a:t>
                </a:r>
                <a:r>
                  <a:rPr lang="en-US" sz="2400" dirty="0" smtClean="0">
                    <a:latin typeface="Arial" pitchFamily="34" charset="0"/>
                    <a:ea typeface="Times New Roman" pitchFamily="18" charset="0"/>
                  </a:rPr>
                  <a:t> open interval</a:t>
                </a:r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containing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on which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sSubPr>
                      <m:e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is 	the smallest</a:t>
                </a:r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value, that is,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d>
                      <m:dPr>
                        <m:ctrlPr>
                          <a:rPr kumimoji="0" lang="en-US" sz="24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Times New Roman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cap="none" normalizeH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Times New Roman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≤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𝑓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(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)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</a:rPr>
                      <m:t>𝑥</m:t>
                    </m:r>
                  </m:oMath>
                </a14:m>
                <a:r>
                  <a:rPr kumimoji="0" lang="en-US" sz="24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</a:rPr>
                  <a:t> in the 	interval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519113" algn="l"/>
                  </a:tabLst>
                </a:pPr>
                <a:endParaRPr kumimoji="0" lang="en-US" sz="24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endParaRP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tabLst>
                    <a:tab pos="519113" algn="l"/>
                  </a:tabLst>
                </a:pPr>
                <a:endParaRPr kumimoji="0" lang="en-US" sz="24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endParaRPr>
              </a:p>
              <a:p>
                <a:r>
                  <a:rPr lang="fr-FR" sz="2400" b="1" u="sng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Note:</a:t>
                </a:r>
                <a:r>
                  <a:rPr lang="fr-FR" sz="2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has 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 relative maximum or a relative minimum</a:t>
                </a:r>
              </a:p>
              <a:p>
                <a:r>
                  <a:rPr lang="fr-FR" sz="2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fr-FR" sz="2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then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2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2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said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to have a relative extremum </a:t>
                </a:r>
                <a:r>
                  <a:rPr lang="fr-FR" sz="2400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at</a:t>
                </a:r>
                <a:r>
                  <a:rPr lang="fr-FR" sz="24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US" sz="2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342900" lvl="0" indent="-342900" fontAlgn="base">
                  <a:spcBef>
                    <a:spcPct val="0"/>
                  </a:spcBef>
                  <a:spcAft>
                    <a:spcPct val="0"/>
                  </a:spcAft>
                  <a:buFontTx/>
                  <a:buAutoNum type="arabicPeriod"/>
                  <a:tabLst>
                    <a:tab pos="519113" algn="l"/>
                  </a:tabLst>
                </a:pPr>
                <a:endParaRPr kumimoji="0" lang="en-US" sz="2400" b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mc:Choice>
        <mc:Fallback>
          <p:sp>
            <p:nvSpPr>
              <p:cNvPr id="2084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447800"/>
                <a:ext cx="8763000" cy="489364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13" t="-499" b="-249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2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066800" y="2286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Relative Maxima and Minima</a:t>
            </a:r>
            <a:endParaRPr lang="en-US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838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9" y="3342030"/>
            <a:ext cx="26193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1" y="3429000"/>
            <a:ext cx="2362200" cy="3113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95975" y="2781300"/>
            <a:ext cx="317182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3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831850"/>
            <a:ext cx="83915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4" name="Picture 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317625"/>
            <a:ext cx="77724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5" name="Picture 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" y="1727200"/>
            <a:ext cx="2447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6" name="Picture 2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00376" y="1782762"/>
            <a:ext cx="857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7" name="Picture 2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138362"/>
            <a:ext cx="82105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8" name="Picture 2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" y="2652712"/>
            <a:ext cx="20669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9" name="Picture 2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24125" y="2763836"/>
            <a:ext cx="33718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6514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81000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Critical Points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7411" name="Rectangle 3"/>
              <p:cNvSpPr>
                <a:spLocks noChangeArrowheads="1"/>
              </p:cNvSpPr>
              <p:nvPr/>
            </p:nvSpPr>
            <p:spPr bwMode="auto">
              <a:xfrm>
                <a:off x="59617" y="990600"/>
                <a:ext cx="8800950" cy="12003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A critical point for a function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is a point in the domain of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at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which either the graph of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has a horizontal tangent line or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  <a:ea typeface="Times New Roman" pitchFamily="18" charset="0"/>
                        <a:cs typeface="Arial" pitchFamily="34" charset="0"/>
                      </a:rPr>
                      <m:t>𝑓</m:t>
                    </m:r>
                  </m:oMath>
                </a14:m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is 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 not differentiable.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mc:Choice>
        <mc:Fallback>
          <p:sp>
            <p:nvSpPr>
              <p:cNvPr id="17411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617" y="990600"/>
                <a:ext cx="8800950" cy="120032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08" t="-3571" r="-1662" b="-11735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72317" y="2190929"/>
                <a:ext cx="82434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critical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called a stationary point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7" y="2190929"/>
                <a:ext cx="8243475" cy="46166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1183" t="-9211" r="-118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888" y="2971800"/>
            <a:ext cx="5014912" cy="354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03406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050" y="58083"/>
            <a:ext cx="7981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Relative extrema and </a:t>
            </a:r>
            <a:r>
              <a:rPr lang="fr-FR" sz="3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critical</a:t>
            </a:r>
            <a:r>
              <a:rPr lang="fr-FR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points</a:t>
            </a:r>
            <a:endParaRPr lang="en-US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304800" y="838200"/>
                <a:ext cx="845185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a function defined on an open interval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containing the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has a relative </a:t>
                </a:r>
                <a:r>
                  <a:rPr lang="en-US" sz="2400" dirty="0" err="1" smtClean="0">
                    <a:latin typeface="Arial" pitchFamily="34" charset="0"/>
                    <a:cs typeface="Arial" pitchFamily="34" charset="0"/>
                  </a:rPr>
                  <a:t>extremum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a critical point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i.e. either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cs typeface="Arial" pitchFamily="34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0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not differentiable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838200"/>
                <a:ext cx="8451850" cy="193899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082" t="-2201" r="-2092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58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50" y="2619375"/>
            <a:ext cx="83439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1052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550" y="762000"/>
            <a:ext cx="84963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2151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310317"/>
            <a:ext cx="1447800" cy="339804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</a:p>
        </p:txBody>
      </p:sp>
      <p:graphicFrame>
        <p:nvGraphicFramePr>
          <p:cNvPr id="103425" name="Object 1025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="" xmlns:p14="http://schemas.microsoft.com/office/powerpoint/2010/main" val="3500376751"/>
              </p:ext>
            </p:extLst>
          </p:nvPr>
        </p:nvGraphicFramePr>
        <p:xfrm>
          <a:off x="2514600" y="1447800"/>
          <a:ext cx="2590800" cy="541338"/>
        </p:xfrm>
        <a:graphic>
          <a:graphicData uri="http://schemas.openxmlformats.org/presentationml/2006/ole">
            <p:oleObj spid="_x0000_s10423" name="Equation" r:id="rId3" imgW="1091880" imgH="228600" progId="Equation.3">
              <p:embed/>
            </p:oleObj>
          </a:graphicData>
        </a:graphic>
      </p:graphicFrame>
      <p:graphicFrame>
        <p:nvGraphicFramePr>
          <p:cNvPr id="103426" name="Object 1026"/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="" xmlns:p14="http://schemas.microsoft.com/office/powerpoint/2010/main" val="2381327222"/>
              </p:ext>
            </p:extLst>
          </p:nvPr>
        </p:nvGraphicFramePr>
        <p:xfrm>
          <a:off x="2666999" y="2016125"/>
          <a:ext cx="2057400" cy="498475"/>
        </p:xfrm>
        <a:graphic>
          <a:graphicData uri="http://schemas.openxmlformats.org/presentationml/2006/ole">
            <p:oleObj spid="_x0000_s10424" name="Equation" r:id="rId4" imgW="837836" imgH="203112" progId="Equation.3">
              <p:embed/>
            </p:oleObj>
          </a:graphicData>
        </a:graphic>
      </p:graphicFrame>
      <mc:AlternateContent xmlns:mc="http://schemas.openxmlformats.org/markup-compatibility/2006">
        <mc:Choice xmlns="" xmlns:a14="http://schemas.microsoft.com/office/drawing/2010/main" Requires="a14">
          <p:sp>
            <p:nvSpPr>
              <p:cNvPr id="7179" name="Text Box 7"/>
              <p:cNvSpPr txBox="1">
                <a:spLocks noChangeArrowheads="1"/>
              </p:cNvSpPr>
              <p:nvPr/>
            </p:nvSpPr>
            <p:spPr bwMode="auto">
              <a:xfrm>
                <a:off x="609600" y="762000"/>
                <a:ext cx="77724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Find all the relative </a:t>
                </a:r>
                <a:r>
                  <a:rPr lang="en-US" sz="2400" dirty="0" err="1">
                    <a:latin typeface="Arial" pitchFamily="34" charset="0"/>
                    <a:cs typeface="Arial" pitchFamily="34" charset="0"/>
                  </a:rPr>
                  <a:t>extrema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6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1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7179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762000"/>
                <a:ext cx="7772400" cy="46166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176" t="-9211" b="-302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3427" name="Object 1027"/>
          <p:cNvGraphicFramePr>
            <a:graphicFrameLocks noChangeAspect="1"/>
          </p:cNvGraphicFramePr>
          <p:nvPr/>
        </p:nvGraphicFramePr>
        <p:xfrm>
          <a:off x="2667000" y="2667000"/>
          <a:ext cx="1981200" cy="495300"/>
        </p:xfrm>
        <a:graphic>
          <a:graphicData uri="http://schemas.openxmlformats.org/presentationml/2006/ole">
            <p:oleObj spid="_x0000_s10425" name="Equation" r:id="rId6" imgW="812447" imgH="203112" progId="Equation.3">
              <p:embed/>
            </p:oleObj>
          </a:graphicData>
        </a:graphic>
      </p:graphicFrame>
      <p:graphicFrame>
        <p:nvGraphicFramePr>
          <p:cNvPr id="103428" name="Object 102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667000" y="3124200"/>
          <a:ext cx="2822575" cy="420688"/>
        </p:xfrm>
        <a:graphic>
          <a:graphicData uri="http://schemas.openxmlformats.org/presentationml/2006/ole">
            <p:oleObj spid="_x0000_s10426" name="Equation" r:id="rId7" imgW="1193282" imgH="177723" progId="Equation.3">
              <p:embed/>
            </p:oleObj>
          </a:graphicData>
        </a:graphic>
      </p:graphicFrame>
      <p:graphicFrame>
        <p:nvGraphicFramePr>
          <p:cNvPr id="103429" name="Object 1029"/>
          <p:cNvGraphicFramePr>
            <a:graphicFrameLocks noChangeAspect="1"/>
          </p:cNvGraphicFramePr>
          <p:nvPr/>
        </p:nvGraphicFramePr>
        <p:xfrm>
          <a:off x="3352800" y="3581400"/>
          <a:ext cx="1371600" cy="506413"/>
        </p:xfrm>
        <a:graphic>
          <a:graphicData uri="http://schemas.openxmlformats.org/presentationml/2006/ole">
            <p:oleObj spid="_x0000_s10427" name="Equation" r:id="rId8" imgW="482391" imgH="203112" progId="Equation.3">
              <p:embed/>
            </p:oleObj>
          </a:graphicData>
        </a:graphic>
      </p:graphicFrame>
      <p:sp>
        <p:nvSpPr>
          <p:cNvPr id="31769" name="Line 25"/>
          <p:cNvSpPr>
            <a:spLocks noChangeShapeType="1"/>
          </p:cNvSpPr>
          <p:nvPr/>
        </p:nvSpPr>
        <p:spPr bwMode="auto">
          <a:xfrm flipV="1">
            <a:off x="1752600" y="4953000"/>
            <a:ext cx="152400" cy="990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457200" y="5939135"/>
            <a:ext cx="1905000" cy="46166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Relative max</a:t>
            </a:r>
            <a:r>
              <a:rPr lang="en-US" sz="2400" dirty="0" smtClean="0">
                <a:latin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1771" name="Text Box 27"/>
          <p:cNvSpPr txBox="1">
            <a:spLocks noChangeArrowheads="1"/>
          </p:cNvSpPr>
          <p:nvPr/>
        </p:nvSpPr>
        <p:spPr bwMode="auto">
          <a:xfrm>
            <a:off x="6705600" y="5786735"/>
            <a:ext cx="1981200" cy="46166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pitchFamily="18" charset="0"/>
              </a:rPr>
              <a:t>Relative min. </a:t>
            </a:r>
          </a:p>
        </p:txBody>
      </p:sp>
      <p:sp>
        <p:nvSpPr>
          <p:cNvPr id="31772" name="Line 28"/>
          <p:cNvSpPr>
            <a:spLocks noChangeShapeType="1"/>
          </p:cNvSpPr>
          <p:nvPr/>
        </p:nvSpPr>
        <p:spPr bwMode="auto">
          <a:xfrm flipV="1">
            <a:off x="6934200" y="4724400"/>
            <a:ext cx="381000" cy="1066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400800" y="2362200"/>
            <a:ext cx="22860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Critical</a:t>
            </a:r>
            <a:r>
              <a:rPr lang="fr-FR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points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Curved Connector 22"/>
          <p:cNvCxnSpPr/>
          <p:nvPr/>
        </p:nvCxnSpPr>
        <p:spPr>
          <a:xfrm rot="10800000" flipV="1">
            <a:off x="4724400" y="2514600"/>
            <a:ext cx="1676400" cy="1295400"/>
          </a:xfrm>
          <a:prstGeom prst="curvedConnector3">
            <a:avLst>
              <a:gd name="adj1" fmla="val 2476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36"/>
          <p:cNvGraphicFramePr>
            <a:graphicFrameLocks noChangeAspect="1"/>
          </p:cNvGraphicFramePr>
          <p:nvPr/>
        </p:nvGraphicFramePr>
        <p:xfrm>
          <a:off x="1295400" y="4419600"/>
          <a:ext cx="1181100" cy="393700"/>
        </p:xfrm>
        <a:graphic>
          <a:graphicData uri="http://schemas.openxmlformats.org/presentationml/2006/ole">
            <p:oleObj spid="_x0000_s10428" name="Equation" r:id="rId9" imgW="1180588" imgH="393529" progId="">
              <p:embed/>
            </p:oleObj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3733800" y="4267200"/>
          <a:ext cx="4000500" cy="457200"/>
        </p:xfrm>
        <a:graphic>
          <a:graphicData uri="http://schemas.openxmlformats.org/presentationml/2006/ole">
            <p:oleObj spid="_x0000_s10429" name="Equation" r:id="rId10" imgW="4000500" imgH="45720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1541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First Derivative Test</a:t>
            </a:r>
            <a:br>
              <a:rPr lang="en-US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en-US" sz="2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457200"/>
            <a:ext cx="20842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Suppose that 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2133600" y="495300"/>
          <a:ext cx="257175" cy="342900"/>
        </p:xfrm>
        <a:graphic>
          <a:graphicData uri="http://schemas.openxmlformats.org/presentationml/2006/ole">
            <p:oleObj spid="_x0000_s11741" name="Equation" r:id="rId3" imgW="253890" imgH="342751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425418" y="431800"/>
            <a:ext cx="4293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is continuous at a critical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point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6619875" y="533400"/>
          <a:ext cx="390525" cy="381000"/>
        </p:xfrm>
        <a:graphic>
          <a:graphicData uri="http://schemas.openxmlformats.org/presentationml/2006/ole">
            <p:oleObj spid="_x0000_s11742" name="Equation" r:id="rId4" imgW="380835" imgH="380835" progId="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457200" y="990600"/>
            <a:ext cx="696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1. If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1143000" y="1066800"/>
          <a:ext cx="1143000" cy="352425"/>
        </p:xfrm>
        <a:graphic>
          <a:graphicData uri="http://schemas.openxmlformats.org/presentationml/2006/ole">
            <p:oleObj spid="_x0000_s11743" name="Equation" r:id="rId5" imgW="1143000" imgH="355600" progId="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2286000" y="990600"/>
            <a:ext cx="5508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on an open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interval extending left from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7620000" y="990600"/>
          <a:ext cx="304800" cy="381000"/>
        </p:xfrm>
        <a:graphic>
          <a:graphicData uri="http://schemas.openxmlformats.org/presentationml/2006/ole">
            <p:oleObj spid="_x0000_s11744" name="Equation" r:id="rId6" imgW="304668" imgH="380835" progId="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001000" y="9906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37" name="Object 9"/>
          <p:cNvGraphicFramePr>
            <a:graphicFrameLocks noChangeAspect="1"/>
          </p:cNvGraphicFramePr>
          <p:nvPr/>
        </p:nvGraphicFramePr>
        <p:xfrm>
          <a:off x="533400" y="1676400"/>
          <a:ext cx="1143000" cy="352425"/>
        </p:xfrm>
        <a:graphic>
          <a:graphicData uri="http://schemas.openxmlformats.org/presentationml/2006/ole">
            <p:oleObj spid="_x0000_s11745" name="Equation" r:id="rId7" imgW="1143000" imgH="355600" progId="">
              <p:embed/>
            </p:oleObj>
          </a:graphicData>
        </a:graphic>
      </p:graphicFrame>
      <p:sp>
        <p:nvSpPr>
          <p:cNvPr id="19" name="Rectangle 18"/>
          <p:cNvSpPr/>
          <p:nvPr/>
        </p:nvSpPr>
        <p:spPr>
          <a:xfrm>
            <a:off x="1752600" y="1600200"/>
            <a:ext cx="5697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 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open interval extending right from </a:t>
            </a:r>
          </a:p>
        </p:txBody>
      </p:sp>
      <p:graphicFrame>
        <p:nvGraphicFramePr>
          <p:cNvPr id="22539" name="Object 11"/>
          <p:cNvGraphicFramePr>
            <a:graphicFrameLocks noChangeAspect="1"/>
          </p:cNvGraphicFramePr>
          <p:nvPr/>
        </p:nvGraphicFramePr>
        <p:xfrm>
          <a:off x="7327900" y="1524000"/>
          <a:ext cx="508000" cy="476250"/>
        </p:xfrm>
        <a:graphic>
          <a:graphicData uri="http://schemas.openxmlformats.org/presentationml/2006/ole">
            <p:oleObj spid="_x0000_s11746" name="Equation" r:id="rId8" imgW="406224" imgH="380835" progId="">
              <p:embed/>
            </p:oleObj>
          </a:graphicData>
        </a:graphic>
      </p:graphicFrame>
      <p:sp>
        <p:nvSpPr>
          <p:cNvPr id="22" name="Rectangle 21"/>
          <p:cNvSpPr/>
          <p:nvPr/>
        </p:nvSpPr>
        <p:spPr>
          <a:xfrm>
            <a:off x="7848600" y="1600200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then</a:t>
            </a: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40" name="Object 12"/>
          <p:cNvGraphicFramePr>
            <a:graphicFrameLocks noChangeAspect="1"/>
          </p:cNvGraphicFramePr>
          <p:nvPr/>
        </p:nvGraphicFramePr>
        <p:xfrm>
          <a:off x="533400" y="2171700"/>
          <a:ext cx="257175" cy="342900"/>
        </p:xfrm>
        <a:graphic>
          <a:graphicData uri="http://schemas.openxmlformats.org/presentationml/2006/ole">
            <p:oleObj spid="_x0000_s11747" name="Equation" r:id="rId9" imgW="253890" imgH="342751" progId="">
              <p:embed/>
            </p:oleObj>
          </a:graphicData>
        </a:graphic>
      </p:graphicFrame>
      <p:sp>
        <p:nvSpPr>
          <p:cNvPr id="25" name="Rectangle 24"/>
          <p:cNvSpPr/>
          <p:nvPr/>
        </p:nvSpPr>
        <p:spPr>
          <a:xfrm>
            <a:off x="838200" y="2133600"/>
            <a:ext cx="38635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has a relative maximum at </a:t>
            </a:r>
          </a:p>
        </p:txBody>
      </p:sp>
      <p:graphicFrame>
        <p:nvGraphicFramePr>
          <p:cNvPr id="22542" name="Object 14"/>
          <p:cNvGraphicFramePr>
            <a:graphicFrameLocks noChangeAspect="1"/>
          </p:cNvGraphicFramePr>
          <p:nvPr/>
        </p:nvGraphicFramePr>
        <p:xfrm>
          <a:off x="4533900" y="2133600"/>
          <a:ext cx="381000" cy="381000"/>
        </p:xfrm>
        <a:graphic>
          <a:graphicData uri="http://schemas.openxmlformats.org/presentationml/2006/ole">
            <p:oleObj spid="_x0000_s11748" name="Equation" r:id="rId10" imgW="380835" imgH="380835" progId="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>
          <a:xfrm>
            <a:off x="457200" y="2743200"/>
            <a:ext cx="696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If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62200" y="2743200"/>
            <a:ext cx="5508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on an open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interval extending left from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43" name="Object 15"/>
          <p:cNvGraphicFramePr>
            <a:graphicFrameLocks noChangeAspect="1"/>
          </p:cNvGraphicFramePr>
          <p:nvPr/>
        </p:nvGraphicFramePr>
        <p:xfrm>
          <a:off x="1219200" y="2819400"/>
          <a:ext cx="1143000" cy="352425"/>
        </p:xfrm>
        <a:graphic>
          <a:graphicData uri="http://schemas.openxmlformats.org/presentationml/2006/ole">
            <p:oleObj spid="_x0000_s11749" name="Equation" r:id="rId11" imgW="1143000" imgH="355600" progId="">
              <p:embed/>
            </p:oleObj>
          </a:graphicData>
        </a:graphic>
      </p:graphicFrame>
      <p:graphicFrame>
        <p:nvGraphicFramePr>
          <p:cNvPr id="22545" name="Object 17"/>
          <p:cNvGraphicFramePr>
            <a:graphicFrameLocks noChangeAspect="1"/>
          </p:cNvGraphicFramePr>
          <p:nvPr/>
        </p:nvGraphicFramePr>
        <p:xfrm>
          <a:off x="7696200" y="2743200"/>
          <a:ext cx="304800" cy="381000"/>
        </p:xfrm>
        <a:graphic>
          <a:graphicData uri="http://schemas.openxmlformats.org/presentationml/2006/ole">
            <p:oleObj spid="_x0000_s11750" name="Equation" r:id="rId12" imgW="304668" imgH="380835" progId="">
              <p:embed/>
            </p:oleObj>
          </a:graphicData>
        </a:graphic>
      </p:graphicFrame>
      <p:graphicFrame>
        <p:nvGraphicFramePr>
          <p:cNvPr id="22546" name="Object 18"/>
          <p:cNvGraphicFramePr>
            <a:graphicFrameLocks noChangeAspect="1"/>
          </p:cNvGraphicFramePr>
          <p:nvPr/>
        </p:nvGraphicFramePr>
        <p:xfrm>
          <a:off x="4800600" y="3810000"/>
          <a:ext cx="381000" cy="381000"/>
        </p:xfrm>
        <a:graphic>
          <a:graphicData uri="http://schemas.openxmlformats.org/presentationml/2006/ole">
            <p:oleObj spid="_x0000_s11751" name="Equation" r:id="rId13" imgW="380835" imgH="380835" progId="">
              <p:embed/>
            </p:oleObj>
          </a:graphicData>
        </a:graphic>
      </p:graphicFrame>
      <p:graphicFrame>
        <p:nvGraphicFramePr>
          <p:cNvPr id="22547" name="Object 19"/>
          <p:cNvGraphicFramePr>
            <a:graphicFrameLocks noChangeAspect="1"/>
          </p:cNvGraphicFramePr>
          <p:nvPr/>
        </p:nvGraphicFramePr>
        <p:xfrm>
          <a:off x="7747000" y="3352800"/>
          <a:ext cx="406400" cy="381000"/>
        </p:xfrm>
        <a:graphic>
          <a:graphicData uri="http://schemas.openxmlformats.org/presentationml/2006/ole">
            <p:oleObj spid="_x0000_s11752" name="Equation" r:id="rId14" imgW="406224" imgH="380835" progId="">
              <p:embed/>
            </p:oleObj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8077200" y="2667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48" name="Object 20"/>
          <p:cNvGraphicFramePr>
            <a:graphicFrameLocks noChangeAspect="1"/>
          </p:cNvGraphicFramePr>
          <p:nvPr/>
        </p:nvGraphicFramePr>
        <p:xfrm>
          <a:off x="914400" y="3352800"/>
          <a:ext cx="1143000" cy="352425"/>
        </p:xfrm>
        <a:graphic>
          <a:graphicData uri="http://schemas.openxmlformats.org/presentationml/2006/ole">
            <p:oleObj spid="_x0000_s11753" name="Equation" r:id="rId15" imgW="1143000" imgH="355600" progId="">
              <p:embed/>
            </p:oleObj>
          </a:graphicData>
        </a:graphic>
      </p:graphicFrame>
      <p:sp>
        <p:nvSpPr>
          <p:cNvPr id="36" name="Rectangle 35"/>
          <p:cNvSpPr/>
          <p:nvPr/>
        </p:nvSpPr>
        <p:spPr>
          <a:xfrm>
            <a:off x="2209800" y="3276600"/>
            <a:ext cx="5697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 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open interval extending right from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53400" y="3352800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then</a:t>
            </a:r>
          </a:p>
        </p:txBody>
      </p:sp>
      <p:graphicFrame>
        <p:nvGraphicFramePr>
          <p:cNvPr id="22549" name="Object 21"/>
          <p:cNvGraphicFramePr>
            <a:graphicFrameLocks noChangeAspect="1"/>
          </p:cNvGraphicFramePr>
          <p:nvPr/>
        </p:nvGraphicFramePr>
        <p:xfrm>
          <a:off x="838200" y="3810000"/>
          <a:ext cx="257175" cy="342900"/>
        </p:xfrm>
        <a:graphic>
          <a:graphicData uri="http://schemas.openxmlformats.org/presentationml/2006/ole">
            <p:oleObj spid="_x0000_s11754" name="Equation" r:id="rId16" imgW="253890" imgH="342751" progId="">
              <p:embed/>
            </p:oleObj>
          </a:graphicData>
        </a:graphic>
      </p:graphicFrame>
      <p:sp>
        <p:nvSpPr>
          <p:cNvPr id="39" name="Rectangle 38"/>
          <p:cNvSpPr/>
          <p:nvPr/>
        </p:nvSpPr>
        <p:spPr>
          <a:xfrm>
            <a:off x="1143000" y="3733800"/>
            <a:ext cx="3778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has a relative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minimum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at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81000" y="4191000"/>
            <a:ext cx="696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3. If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50" name="Object 22"/>
          <p:cNvGraphicFramePr>
            <a:graphicFrameLocks noChangeAspect="1"/>
          </p:cNvGraphicFramePr>
          <p:nvPr/>
        </p:nvGraphicFramePr>
        <p:xfrm>
          <a:off x="1066800" y="4267200"/>
          <a:ext cx="704850" cy="352425"/>
        </p:xfrm>
        <a:graphic>
          <a:graphicData uri="http://schemas.openxmlformats.org/presentationml/2006/ole">
            <p:oleObj spid="_x0000_s11755" name="Equation" r:id="rId17" imgW="685502" imgH="355446" progId="">
              <p:embed/>
            </p:oleObj>
          </a:graphicData>
        </a:graphic>
      </p:graphicFrame>
      <p:sp>
        <p:nvSpPr>
          <p:cNvPr id="43" name="Rectangle 42"/>
          <p:cNvSpPr/>
          <p:nvPr/>
        </p:nvSpPr>
        <p:spPr>
          <a:xfrm>
            <a:off x="1828800" y="4191000"/>
            <a:ext cx="71352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 same sign on 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open interval extending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left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85800" y="464820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from</a:t>
            </a:r>
            <a:endParaRPr lang="en-US" sz="2400" dirty="0"/>
          </a:p>
        </p:txBody>
      </p:sp>
      <p:graphicFrame>
        <p:nvGraphicFramePr>
          <p:cNvPr id="22552" name="Object 24"/>
          <p:cNvGraphicFramePr>
            <a:graphicFrameLocks noChangeAspect="1"/>
          </p:cNvGraphicFramePr>
          <p:nvPr/>
        </p:nvGraphicFramePr>
        <p:xfrm>
          <a:off x="1447800" y="4648200"/>
          <a:ext cx="304800" cy="381000"/>
        </p:xfrm>
        <a:graphic>
          <a:graphicData uri="http://schemas.openxmlformats.org/presentationml/2006/ole">
            <p:oleObj spid="_x0000_s11756" name="Equation" r:id="rId18" imgW="304668" imgH="380835" progId="">
              <p:embed/>
            </p:oleObj>
          </a:graphicData>
        </a:graphic>
      </p:graphicFrame>
      <p:sp>
        <p:nvSpPr>
          <p:cNvPr id="46" name="Rectangle 45"/>
          <p:cNvSpPr/>
          <p:nvPr/>
        </p:nvSpPr>
        <p:spPr>
          <a:xfrm>
            <a:off x="1752600" y="4643735"/>
            <a:ext cx="7133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 it does on 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open interval extending right from </a:t>
            </a:r>
          </a:p>
        </p:txBody>
      </p:sp>
      <p:graphicFrame>
        <p:nvGraphicFramePr>
          <p:cNvPr id="22553" name="Object 25"/>
          <p:cNvGraphicFramePr>
            <a:graphicFrameLocks noChangeAspect="1"/>
          </p:cNvGraphicFramePr>
          <p:nvPr/>
        </p:nvGraphicFramePr>
        <p:xfrm>
          <a:off x="762000" y="5029200"/>
          <a:ext cx="406400" cy="381000"/>
        </p:xfrm>
        <a:graphic>
          <a:graphicData uri="http://schemas.openxmlformats.org/presentationml/2006/ole">
            <p:oleObj spid="_x0000_s11757" name="Equation" r:id="rId19" imgW="406224" imgH="380835" progId="">
              <p:embed/>
            </p:oleObj>
          </a:graphicData>
        </a:graphic>
      </p:graphicFrame>
      <p:sp>
        <p:nvSpPr>
          <p:cNvPr id="48" name="Rectangle 47"/>
          <p:cNvSpPr/>
          <p:nvPr/>
        </p:nvSpPr>
        <p:spPr>
          <a:xfrm>
            <a:off x="1219200" y="5029200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then </a:t>
            </a:r>
          </a:p>
        </p:txBody>
      </p:sp>
      <p:graphicFrame>
        <p:nvGraphicFramePr>
          <p:cNvPr id="22554" name="Object 26"/>
          <p:cNvGraphicFramePr>
            <a:graphicFrameLocks noChangeAspect="1"/>
          </p:cNvGraphicFramePr>
          <p:nvPr/>
        </p:nvGraphicFramePr>
        <p:xfrm>
          <a:off x="1981200" y="5105400"/>
          <a:ext cx="257175" cy="342900"/>
        </p:xfrm>
        <a:graphic>
          <a:graphicData uri="http://schemas.openxmlformats.org/presentationml/2006/ole">
            <p:oleObj spid="_x0000_s11758" name="Equation" r:id="rId20" imgW="253890" imgH="342751" progId="">
              <p:embed/>
            </p:oleObj>
          </a:graphicData>
        </a:graphic>
      </p:graphicFrame>
      <p:sp>
        <p:nvSpPr>
          <p:cNvPr id="50" name="Rectangle 49"/>
          <p:cNvSpPr/>
          <p:nvPr/>
        </p:nvSpPr>
        <p:spPr>
          <a:xfrm>
            <a:off x="2362200" y="5029200"/>
            <a:ext cx="4737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does not have 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relative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extrema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55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81769338"/>
              </p:ext>
            </p:extLst>
          </p:nvPr>
        </p:nvGraphicFramePr>
        <p:xfrm>
          <a:off x="6908894" y="5105400"/>
          <a:ext cx="381000" cy="381000"/>
        </p:xfrm>
        <a:graphic>
          <a:graphicData uri="http://schemas.openxmlformats.org/presentationml/2006/ole">
            <p:oleObj spid="_x0000_s11759" name="Equation" r:id="rId21" imgW="380835" imgH="380835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65209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639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Use the first derivative test to show that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152400" y="152400"/>
            <a:ext cx="1447800" cy="4111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Example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685800" y="838200"/>
          <a:ext cx="2324100" cy="466725"/>
        </p:xfrm>
        <a:graphic>
          <a:graphicData uri="http://schemas.openxmlformats.org/presentationml/2006/ole">
            <p:oleObj spid="_x0000_s12704" name="Equation" r:id="rId3" imgW="2324100" imgH="457200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971800" y="838200"/>
            <a:ext cx="4368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has a relative minimum 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=1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1714500" y="1600200"/>
          <a:ext cx="2324100" cy="466725"/>
        </p:xfrm>
        <a:graphic>
          <a:graphicData uri="http://schemas.openxmlformats.org/presentationml/2006/ole">
            <p:oleObj spid="_x0000_s12705" name="Equation" r:id="rId4" imgW="2324100" imgH="457200" progId="">
              <p:embed/>
            </p:oleObj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752600" y="2133600"/>
          <a:ext cx="1704975" cy="352425"/>
        </p:xfrm>
        <a:graphic>
          <a:graphicData uri="http://schemas.openxmlformats.org/presentationml/2006/ole">
            <p:oleObj spid="_x0000_s12706" name="Equation" r:id="rId5" imgW="1713756" imgH="355446" progId="">
              <p:embed/>
            </p:oleObj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2495550" y="2590800"/>
          <a:ext cx="1162050" cy="342900"/>
        </p:xfrm>
        <a:graphic>
          <a:graphicData uri="http://schemas.openxmlformats.org/presentationml/2006/ole">
            <p:oleObj spid="_x0000_s12707" name="Equation" r:id="rId6" imgW="1155700" imgH="342900" progId="">
              <p:embed/>
            </p:oleObj>
          </a:graphicData>
        </a:graphic>
      </p:graphicFrame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6248400" y="1683603"/>
            <a:ext cx="2514600" cy="83099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has relative minima </a:t>
            </a:r>
            <a:r>
              <a:rPr lang="fr-FR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x=1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400" y="1371600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000" y="29210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=1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critical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point as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746500" y="2895600"/>
          <a:ext cx="2501900" cy="406400"/>
        </p:xfrm>
        <a:graphic>
          <a:graphicData uri="http://schemas.openxmlformats.org/presentationml/2006/ole">
            <p:oleObj spid="_x0000_s12708" name="Equation" r:id="rId7" imgW="2501900" imgH="406400" progId="">
              <p:embed/>
            </p:oleObj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33401" y="3581400"/>
          <a:ext cx="8153399" cy="3154680"/>
        </p:xfrm>
        <a:graphic>
          <a:graphicData uri="http://schemas.openxmlformats.org/drawingml/2006/table">
            <a:tbl>
              <a:tblPr/>
              <a:tblGrid>
                <a:gridCol w="2660583"/>
                <a:gridCol w="2630803"/>
                <a:gridCol w="2862013"/>
              </a:tblGrid>
              <a:tr h="4314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latin typeface="Arial"/>
                          <a:ea typeface="Times New Roman"/>
                          <a:cs typeface="Times New Roman"/>
                        </a:rPr>
                        <a:t>Interval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4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43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latin typeface="Arial"/>
                          <a:ea typeface="Times New Roman"/>
                          <a:cs typeface="Times New Roman"/>
                        </a:rPr>
                        <a:t>Test Value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95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latin typeface="Arial"/>
                          <a:ea typeface="Times New Roman"/>
                          <a:cs typeface="Times New Roman"/>
                        </a:rPr>
                        <a:t>Sing of  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latin typeface="Arial"/>
                          <a:ea typeface="Times New Roman"/>
                          <a:cs typeface="Times New Roman"/>
                        </a:rPr>
                        <a:t>+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5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latin typeface="Arial"/>
                          <a:ea typeface="Times New Roman"/>
                          <a:cs typeface="Times New Roman"/>
                        </a:rPr>
                        <a:t>Conclusion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smtClean="0">
                          <a:latin typeface="Arial"/>
                          <a:ea typeface="Times New Roman"/>
                          <a:cs typeface="Times New Roman"/>
                        </a:rPr>
                        <a:t>is </a:t>
                      </a:r>
                      <a:r>
                        <a:rPr lang="en-US" sz="2300" dirty="0">
                          <a:latin typeface="Arial"/>
                          <a:ea typeface="Times New Roman"/>
                          <a:cs typeface="Times New Roman"/>
                        </a:rPr>
                        <a:t>decreasing on</a:t>
                      </a:r>
                      <a:r>
                        <a:rPr lang="en-US" sz="10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1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smtClean="0">
                          <a:latin typeface="Arial"/>
                          <a:ea typeface="Times New Roman"/>
                          <a:cs typeface="Times New Roman"/>
                        </a:rPr>
                        <a:t>is </a:t>
                      </a:r>
                      <a:r>
                        <a:rPr lang="en-US" sz="2300" dirty="0">
                          <a:latin typeface="Arial"/>
                          <a:ea typeface="Times New Roman"/>
                          <a:cs typeface="Times New Roman"/>
                        </a:rPr>
                        <a:t>decreasing on</a:t>
                      </a:r>
                      <a:r>
                        <a:rPr lang="en-US" sz="10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1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0743" name="Object 23"/>
          <p:cNvGraphicFramePr>
            <a:graphicFrameLocks noChangeAspect="1"/>
          </p:cNvGraphicFramePr>
          <p:nvPr/>
        </p:nvGraphicFramePr>
        <p:xfrm>
          <a:off x="3810000" y="3810000"/>
          <a:ext cx="581025" cy="276225"/>
        </p:xfrm>
        <a:graphic>
          <a:graphicData uri="http://schemas.openxmlformats.org/presentationml/2006/ole">
            <p:oleObj spid="_x0000_s12709" name="Equation" r:id="rId8" imgW="583947" imgH="279279" progId="">
              <p:embed/>
            </p:oleObj>
          </a:graphicData>
        </a:graphic>
      </p:graphicFrame>
      <p:graphicFrame>
        <p:nvGraphicFramePr>
          <p:cNvPr id="30742" name="Object 22"/>
          <p:cNvGraphicFramePr>
            <a:graphicFrameLocks noChangeAspect="1"/>
          </p:cNvGraphicFramePr>
          <p:nvPr/>
        </p:nvGraphicFramePr>
        <p:xfrm>
          <a:off x="7010400" y="3733800"/>
          <a:ext cx="609600" cy="276225"/>
        </p:xfrm>
        <a:graphic>
          <a:graphicData uri="http://schemas.openxmlformats.org/presentationml/2006/ole">
            <p:oleObj spid="_x0000_s12710" name="Equation" r:id="rId9" imgW="596900" imgH="279400" progId="">
              <p:embed/>
            </p:oleObj>
          </a:graphicData>
        </a:graphic>
      </p:graphicFrame>
      <p:graphicFrame>
        <p:nvGraphicFramePr>
          <p:cNvPr id="30741" name="Object 21"/>
          <p:cNvGraphicFramePr>
            <a:graphicFrameLocks noChangeAspect="1"/>
          </p:cNvGraphicFramePr>
          <p:nvPr/>
        </p:nvGraphicFramePr>
        <p:xfrm>
          <a:off x="1447800" y="4419600"/>
          <a:ext cx="180975" cy="200025"/>
        </p:xfrm>
        <a:graphic>
          <a:graphicData uri="http://schemas.openxmlformats.org/presentationml/2006/ole">
            <p:oleObj spid="_x0000_s12711" name="Equation" r:id="rId10" imgW="177569" imgH="202936" progId="">
              <p:embed/>
            </p:oleObj>
          </a:graphicData>
        </a:graphic>
      </p:graphicFrame>
      <p:graphicFrame>
        <p:nvGraphicFramePr>
          <p:cNvPr id="30740" name="Object 20"/>
          <p:cNvGraphicFramePr>
            <a:graphicFrameLocks noChangeAspect="1"/>
          </p:cNvGraphicFramePr>
          <p:nvPr/>
        </p:nvGraphicFramePr>
        <p:xfrm>
          <a:off x="4076700" y="4267200"/>
          <a:ext cx="190500" cy="276225"/>
        </p:xfrm>
        <a:graphic>
          <a:graphicData uri="http://schemas.openxmlformats.org/presentationml/2006/ole">
            <p:oleObj spid="_x0000_s12712" name="Equation" r:id="rId11" imgW="190500" imgH="279400" progId="">
              <p:embed/>
            </p:oleObj>
          </a:graphicData>
        </a:graphic>
      </p:graphicFrame>
      <p:graphicFrame>
        <p:nvGraphicFramePr>
          <p:cNvPr id="30739" name="Object 19"/>
          <p:cNvGraphicFramePr>
            <a:graphicFrameLocks noChangeAspect="1"/>
          </p:cNvGraphicFramePr>
          <p:nvPr/>
        </p:nvGraphicFramePr>
        <p:xfrm>
          <a:off x="7429500" y="4343400"/>
          <a:ext cx="190500" cy="257175"/>
        </p:xfrm>
        <a:graphic>
          <a:graphicData uri="http://schemas.openxmlformats.org/presentationml/2006/ole">
            <p:oleObj spid="_x0000_s12713" name="Equation" r:id="rId12" imgW="190335" imgH="266469" progId="">
              <p:embed/>
            </p:oleObj>
          </a:graphicData>
        </a:graphic>
      </p:graphicFrame>
      <p:graphicFrame>
        <p:nvGraphicFramePr>
          <p:cNvPr id="30738" name="Object 18"/>
          <p:cNvGraphicFramePr>
            <a:graphicFrameLocks noChangeAspect="1"/>
          </p:cNvGraphicFramePr>
          <p:nvPr/>
        </p:nvGraphicFramePr>
        <p:xfrm>
          <a:off x="1524000" y="5334000"/>
          <a:ext cx="676275" cy="352425"/>
        </p:xfrm>
        <a:graphic>
          <a:graphicData uri="http://schemas.openxmlformats.org/presentationml/2006/ole">
            <p:oleObj spid="_x0000_s12714" name="Equation" r:id="rId13" imgW="672808" imgH="355446" progId="">
              <p:embed/>
            </p:oleObj>
          </a:graphicData>
        </a:graphic>
      </p:graphicFrame>
      <p:graphicFrame>
        <p:nvGraphicFramePr>
          <p:cNvPr id="30737" name="Object 17"/>
          <p:cNvGraphicFramePr>
            <a:graphicFrameLocks noChangeAspect="1"/>
          </p:cNvGraphicFramePr>
          <p:nvPr/>
        </p:nvGraphicFramePr>
        <p:xfrm>
          <a:off x="3343275" y="4800600"/>
          <a:ext cx="1762125" cy="352425"/>
        </p:xfrm>
        <a:graphic>
          <a:graphicData uri="http://schemas.openxmlformats.org/presentationml/2006/ole">
            <p:oleObj spid="_x0000_s12715" name="Equation" r:id="rId14" imgW="1752600" imgH="355600" progId="">
              <p:embed/>
            </p:oleObj>
          </a:graphicData>
        </a:graphic>
      </p:graphicFrame>
      <p:graphicFrame>
        <p:nvGraphicFramePr>
          <p:cNvPr id="30736" name="Object 16"/>
          <p:cNvGraphicFramePr>
            <a:graphicFrameLocks noChangeAspect="1"/>
          </p:cNvGraphicFramePr>
          <p:nvPr/>
        </p:nvGraphicFramePr>
        <p:xfrm>
          <a:off x="6086475" y="4724400"/>
          <a:ext cx="1762125" cy="352425"/>
        </p:xfrm>
        <a:graphic>
          <a:graphicData uri="http://schemas.openxmlformats.org/presentationml/2006/ole">
            <p:oleObj spid="_x0000_s12716" name="Equation" r:id="rId15" imgW="1764534" imgH="355446" progId="">
              <p:embed/>
            </p:oleObj>
          </a:graphicData>
        </a:graphic>
      </p:graphicFrame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2133600" y="4724400"/>
          <a:ext cx="676275" cy="352425"/>
        </p:xfrm>
        <a:graphic>
          <a:graphicData uri="http://schemas.openxmlformats.org/presentationml/2006/ole">
            <p:oleObj spid="_x0000_s12717" name="Equation" r:id="rId16" imgW="672808" imgH="355446" progId="">
              <p:embed/>
            </p:oleObj>
          </a:graphicData>
        </a:graphic>
      </p:graphicFrame>
      <p:graphicFrame>
        <p:nvGraphicFramePr>
          <p:cNvPr id="30734" name="Object 14"/>
          <p:cNvGraphicFramePr>
            <a:graphicFrameLocks noChangeAspect="1"/>
          </p:cNvGraphicFramePr>
          <p:nvPr/>
        </p:nvGraphicFramePr>
        <p:xfrm>
          <a:off x="3200400" y="5791200"/>
          <a:ext cx="257175" cy="342900"/>
        </p:xfrm>
        <a:graphic>
          <a:graphicData uri="http://schemas.openxmlformats.org/presentationml/2006/ole">
            <p:oleObj spid="_x0000_s12718" name="Equation" r:id="rId17" imgW="253890" imgH="342751" progId="">
              <p:embed/>
            </p:oleObj>
          </a:graphicData>
        </a:graphic>
      </p:graphicFrame>
      <p:graphicFrame>
        <p:nvGraphicFramePr>
          <p:cNvPr id="30733" name="Object 13"/>
          <p:cNvGraphicFramePr>
            <a:graphicFrameLocks noChangeAspect="1"/>
          </p:cNvGraphicFramePr>
          <p:nvPr/>
        </p:nvGraphicFramePr>
        <p:xfrm>
          <a:off x="3962400" y="6172200"/>
          <a:ext cx="581025" cy="276225"/>
        </p:xfrm>
        <a:graphic>
          <a:graphicData uri="http://schemas.openxmlformats.org/presentationml/2006/ole">
            <p:oleObj spid="_x0000_s12719" name="Equation" r:id="rId18" imgW="583947" imgH="279279" progId="">
              <p:embed/>
            </p:oleObj>
          </a:graphicData>
        </a:graphic>
      </p:graphicFrame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5867400" y="5943600"/>
          <a:ext cx="257175" cy="342900"/>
        </p:xfrm>
        <a:graphic>
          <a:graphicData uri="http://schemas.openxmlformats.org/presentationml/2006/ole">
            <p:oleObj spid="_x0000_s12720" name="Equation" r:id="rId19" imgW="253890" imgH="342751" progId="">
              <p:embed/>
            </p:oleObj>
          </a:graphicData>
        </a:graphic>
      </p:graphicFrame>
      <p:graphicFrame>
        <p:nvGraphicFramePr>
          <p:cNvPr id="30731" name="Object 11"/>
          <p:cNvGraphicFramePr>
            <a:graphicFrameLocks noChangeAspect="1"/>
          </p:cNvGraphicFramePr>
          <p:nvPr/>
        </p:nvGraphicFramePr>
        <p:xfrm>
          <a:off x="6781800" y="6353175"/>
          <a:ext cx="609600" cy="276225"/>
        </p:xfrm>
        <a:graphic>
          <a:graphicData uri="http://schemas.openxmlformats.org/presentationml/2006/ole">
            <p:oleObj spid="_x0000_s12721" name="Equation" r:id="rId20" imgW="596900" imgH="27940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27025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132593" y="0"/>
            <a:ext cx="41158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1C0CEA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Second Derivative Test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1C0CEA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533400"/>
            <a:ext cx="6047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Suppose that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is twice differentiable at the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5943600" y="533400"/>
          <a:ext cx="390525" cy="381000"/>
        </p:xfrm>
        <a:graphic>
          <a:graphicData uri="http://schemas.openxmlformats.org/presentationml/2006/ole">
            <p:oleObj spid="_x0000_s13659" name="Equation" r:id="rId3" imgW="380835" imgH="380835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76200" y="990600"/>
            <a:ext cx="106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(a)   If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990600" y="1066800"/>
          <a:ext cx="1285875" cy="381000"/>
        </p:xfrm>
        <a:graphic>
          <a:graphicData uri="http://schemas.openxmlformats.org/presentationml/2006/ole">
            <p:oleObj spid="_x0000_s13660" name="Equation" r:id="rId4" imgW="1282700" imgH="381000" progId="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2209800" y="990600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2895600" y="1066800"/>
          <a:ext cx="1400175" cy="381000"/>
        </p:xfrm>
        <a:graphic>
          <a:graphicData uri="http://schemas.openxmlformats.org/presentationml/2006/ole">
            <p:oleObj spid="_x0000_s13661" name="Equation" r:id="rId5" imgW="1397000" imgH="381000" progId="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4267200" y="990600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then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5029200" y="1066800"/>
          <a:ext cx="257175" cy="342900"/>
        </p:xfrm>
        <a:graphic>
          <a:graphicData uri="http://schemas.openxmlformats.org/presentationml/2006/ole">
            <p:oleObj spid="_x0000_s13662" name="Equation" r:id="rId6" imgW="253890" imgH="342751" progId="">
              <p:embed/>
            </p:oleObj>
          </a:graphicData>
        </a:graphic>
      </p:graphicFrame>
      <p:sp>
        <p:nvSpPr>
          <p:cNvPr id="15" name="Rectangle 14"/>
          <p:cNvSpPr/>
          <p:nvPr/>
        </p:nvSpPr>
        <p:spPr>
          <a:xfrm>
            <a:off x="5257800" y="986135"/>
            <a:ext cx="3522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has relative minimum at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06" name="Object 10"/>
          <p:cNvGraphicFramePr>
            <a:graphicFrameLocks noChangeAspect="1"/>
          </p:cNvGraphicFramePr>
          <p:nvPr/>
        </p:nvGraphicFramePr>
        <p:xfrm>
          <a:off x="8601075" y="990600"/>
          <a:ext cx="390525" cy="381000"/>
        </p:xfrm>
        <a:graphic>
          <a:graphicData uri="http://schemas.openxmlformats.org/presentationml/2006/ole">
            <p:oleObj spid="_x0000_s13663" name="Equation" r:id="rId7" imgW="380835" imgH="380835" progId="">
              <p:embed/>
            </p:oleObj>
          </a:graphicData>
        </a:graphic>
      </p:graphicFrame>
      <p:sp>
        <p:nvSpPr>
          <p:cNvPr id="17" name="Rectangle 16"/>
          <p:cNvSpPr/>
          <p:nvPr/>
        </p:nvSpPr>
        <p:spPr>
          <a:xfrm>
            <a:off x="76200" y="1600200"/>
            <a:ext cx="106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(b)   If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07" name="Object 11"/>
          <p:cNvGraphicFramePr>
            <a:graphicFrameLocks noChangeAspect="1"/>
          </p:cNvGraphicFramePr>
          <p:nvPr/>
        </p:nvGraphicFramePr>
        <p:xfrm>
          <a:off x="990600" y="1676400"/>
          <a:ext cx="1285875" cy="381000"/>
        </p:xfrm>
        <a:graphic>
          <a:graphicData uri="http://schemas.openxmlformats.org/presentationml/2006/ole">
            <p:oleObj spid="_x0000_s13664" name="Equation" r:id="rId8" imgW="1282700" imgH="381000" progId="">
              <p:embed/>
            </p:oleObj>
          </a:graphicData>
        </a:graphic>
      </p:graphicFrame>
      <p:sp>
        <p:nvSpPr>
          <p:cNvPr id="19" name="Rectangle 18"/>
          <p:cNvSpPr/>
          <p:nvPr/>
        </p:nvSpPr>
        <p:spPr>
          <a:xfrm>
            <a:off x="2286000" y="1524000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08" name="Object 12"/>
          <p:cNvGraphicFramePr>
            <a:graphicFrameLocks noChangeAspect="1"/>
          </p:cNvGraphicFramePr>
          <p:nvPr/>
        </p:nvGraphicFramePr>
        <p:xfrm>
          <a:off x="2901950" y="1600200"/>
          <a:ext cx="1387475" cy="381000"/>
        </p:xfrm>
        <a:graphic>
          <a:graphicData uri="http://schemas.openxmlformats.org/presentationml/2006/ole">
            <p:oleObj spid="_x0000_s13665" name="Equation" r:id="rId9" imgW="1384300" imgH="381000" progId="">
              <p:embed/>
            </p:oleObj>
          </a:graphicData>
        </a:graphic>
      </p:graphicFrame>
      <p:sp>
        <p:nvSpPr>
          <p:cNvPr id="21" name="Rectangle 20"/>
          <p:cNvSpPr/>
          <p:nvPr/>
        </p:nvSpPr>
        <p:spPr>
          <a:xfrm>
            <a:off x="4267200" y="1524000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then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09" name="Object 13"/>
          <p:cNvGraphicFramePr>
            <a:graphicFrameLocks noChangeAspect="1"/>
          </p:cNvGraphicFramePr>
          <p:nvPr/>
        </p:nvGraphicFramePr>
        <p:xfrm>
          <a:off x="4953000" y="1600200"/>
          <a:ext cx="257175" cy="342900"/>
        </p:xfrm>
        <a:graphic>
          <a:graphicData uri="http://schemas.openxmlformats.org/presentationml/2006/ole">
            <p:oleObj spid="_x0000_s13666" name="Equation" r:id="rId10" imgW="253890" imgH="342751" progId="">
              <p:embed/>
            </p:oleObj>
          </a:graphicData>
        </a:graphic>
      </p:graphicFrame>
      <p:sp>
        <p:nvSpPr>
          <p:cNvPr id="23" name="Rectangle 22"/>
          <p:cNvSpPr/>
          <p:nvPr/>
        </p:nvSpPr>
        <p:spPr>
          <a:xfrm>
            <a:off x="5257800" y="1519535"/>
            <a:ext cx="3522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has relative minimum at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10" name="Object 14"/>
          <p:cNvGraphicFramePr>
            <a:graphicFrameLocks noChangeAspect="1"/>
          </p:cNvGraphicFramePr>
          <p:nvPr/>
        </p:nvGraphicFramePr>
        <p:xfrm>
          <a:off x="8610600" y="1524000"/>
          <a:ext cx="390525" cy="381000"/>
        </p:xfrm>
        <a:graphic>
          <a:graphicData uri="http://schemas.openxmlformats.org/presentationml/2006/ole">
            <p:oleObj spid="_x0000_s13667" name="Equation" r:id="rId11" imgW="380835" imgH="380835" progId="">
              <p:embed/>
            </p:oleObj>
          </a:graphicData>
        </a:graphic>
      </p:graphicFrame>
      <p:sp>
        <p:nvSpPr>
          <p:cNvPr id="25" name="Rectangle 24"/>
          <p:cNvSpPr/>
          <p:nvPr/>
        </p:nvSpPr>
        <p:spPr>
          <a:xfrm>
            <a:off x="76200" y="2129135"/>
            <a:ext cx="106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(c)   If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11" name="Object 15"/>
          <p:cNvGraphicFramePr>
            <a:graphicFrameLocks noChangeAspect="1"/>
          </p:cNvGraphicFramePr>
          <p:nvPr/>
        </p:nvGraphicFramePr>
        <p:xfrm>
          <a:off x="1066800" y="2133600"/>
          <a:ext cx="1285875" cy="381000"/>
        </p:xfrm>
        <a:graphic>
          <a:graphicData uri="http://schemas.openxmlformats.org/presentationml/2006/ole">
            <p:oleObj spid="_x0000_s13668" name="Equation" r:id="rId12" imgW="1282700" imgH="381000" progId="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>
          <a:xfrm>
            <a:off x="2438400" y="2052935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12" name="Object 16"/>
          <p:cNvGraphicFramePr>
            <a:graphicFrameLocks noChangeAspect="1"/>
          </p:cNvGraphicFramePr>
          <p:nvPr/>
        </p:nvGraphicFramePr>
        <p:xfrm>
          <a:off x="3048000" y="2133600"/>
          <a:ext cx="1400175" cy="381000"/>
        </p:xfrm>
        <a:graphic>
          <a:graphicData uri="http://schemas.openxmlformats.org/presentationml/2006/ole">
            <p:oleObj spid="_x0000_s13669" name="Equation" r:id="rId13" imgW="1397000" imgH="381000" progId="">
              <p:embed/>
            </p:oleObj>
          </a:graphicData>
        </a:graphic>
      </p:graphicFrame>
      <p:sp>
        <p:nvSpPr>
          <p:cNvPr id="29" name="Rectangle 28"/>
          <p:cNvSpPr/>
          <p:nvPr/>
        </p:nvSpPr>
        <p:spPr>
          <a:xfrm>
            <a:off x="4419600" y="2052935"/>
            <a:ext cx="4204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then the test is inconclusive;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7200" y="2590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f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may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have a relative maximum, a relative minimum,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" y="32004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or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neither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13" name="Object 17"/>
          <p:cNvGraphicFramePr>
            <a:graphicFrameLocks noChangeAspect="1"/>
          </p:cNvGraphicFramePr>
          <p:nvPr/>
        </p:nvGraphicFramePr>
        <p:xfrm>
          <a:off x="2362200" y="3276600"/>
          <a:ext cx="390525" cy="381000"/>
        </p:xfrm>
        <a:graphic>
          <a:graphicData uri="http://schemas.openxmlformats.org/presentationml/2006/ole">
            <p:oleObj spid="_x0000_s13670" name="Equation" r:id="rId14" imgW="380835" imgH="380835" progId="">
              <p:embed/>
            </p:oleObj>
          </a:graphicData>
        </a:graphic>
      </p:graphicFrame>
      <p:sp>
        <p:nvSpPr>
          <p:cNvPr id="33" name="Rectangle 4"/>
          <p:cNvSpPr txBox="1">
            <a:spLocks noChangeArrowheads="1"/>
          </p:cNvSpPr>
          <p:nvPr/>
        </p:nvSpPr>
        <p:spPr>
          <a:xfrm>
            <a:off x="152400" y="3627438"/>
            <a:ext cx="1447800" cy="4111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Example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524000" y="3881735"/>
            <a:ext cx="3999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Find the relative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extrema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14" name="Object 18"/>
          <p:cNvGraphicFramePr>
            <a:graphicFrameLocks noChangeAspect="1"/>
          </p:cNvGraphicFramePr>
          <p:nvPr/>
        </p:nvGraphicFramePr>
        <p:xfrm>
          <a:off x="5410200" y="3886200"/>
          <a:ext cx="2057400" cy="466725"/>
        </p:xfrm>
        <a:graphic>
          <a:graphicData uri="http://schemas.openxmlformats.org/presentationml/2006/ole">
            <p:oleObj spid="_x0000_s13671" name="Equation" r:id="rId15" imgW="2057400" imgH="457200" progId="">
              <p:embed/>
            </p:oleObj>
          </a:graphicData>
        </a:graphic>
      </p:graphicFrame>
      <p:sp>
        <p:nvSpPr>
          <p:cNvPr id="37" name="Rectangle 36"/>
          <p:cNvSpPr/>
          <p:nvPr/>
        </p:nvSpPr>
        <p:spPr>
          <a:xfrm>
            <a:off x="152400" y="4491335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Solution</a:t>
            </a:r>
          </a:p>
        </p:txBody>
      </p:sp>
      <p:graphicFrame>
        <p:nvGraphicFramePr>
          <p:cNvPr id="29717" name="Object 21"/>
          <p:cNvGraphicFramePr>
            <a:graphicFrameLocks noChangeAspect="1"/>
          </p:cNvGraphicFramePr>
          <p:nvPr/>
        </p:nvGraphicFramePr>
        <p:xfrm>
          <a:off x="1905000" y="4876800"/>
          <a:ext cx="2409825" cy="466725"/>
        </p:xfrm>
        <a:graphic>
          <a:graphicData uri="http://schemas.openxmlformats.org/presentationml/2006/ole">
            <p:oleObj spid="_x0000_s13672" name="Equation" r:id="rId16" imgW="2413000" imgH="457200" progId="">
              <p:embed/>
            </p:oleObj>
          </a:graphicData>
        </a:graphic>
      </p:graphicFrame>
      <p:graphicFrame>
        <p:nvGraphicFramePr>
          <p:cNvPr id="29716" name="Object 20"/>
          <p:cNvGraphicFramePr>
            <a:graphicFrameLocks noChangeAspect="1"/>
          </p:cNvGraphicFramePr>
          <p:nvPr/>
        </p:nvGraphicFramePr>
        <p:xfrm>
          <a:off x="2657475" y="5638800"/>
          <a:ext cx="1762125" cy="466725"/>
        </p:xfrm>
        <a:graphic>
          <a:graphicData uri="http://schemas.openxmlformats.org/presentationml/2006/ole">
            <p:oleObj spid="_x0000_s13673" name="Equation" r:id="rId17" imgW="1752600" imgH="457200" progId="">
              <p:embed/>
            </p:oleObj>
          </a:graphicData>
        </a:graphic>
      </p:graphicFrame>
      <p:sp>
        <p:nvSpPr>
          <p:cNvPr id="29718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19" name="Rectangle 23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293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1778000" y="152400"/>
          <a:ext cx="3055938" cy="466725"/>
        </p:xfrm>
        <a:graphic>
          <a:graphicData uri="http://schemas.openxmlformats.org/presentationml/2006/ole">
            <p:oleObj spid="_x0000_s14506" name="Equation" r:id="rId3" imgW="3048000" imgH="457200" progId="">
              <p:embed/>
            </p:oleObj>
          </a:graphicData>
        </a:graphic>
      </p:graphicFrame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2133600" y="914400"/>
          <a:ext cx="2362200" cy="466725"/>
        </p:xfrm>
        <a:graphic>
          <a:graphicData uri="http://schemas.openxmlformats.org/presentationml/2006/ole">
            <p:oleObj spid="_x0000_s14507" name="Equation" r:id="rId4" imgW="2362200" imgH="457200" progId="">
              <p:embed/>
            </p:oleObj>
          </a:graphicData>
        </a:graphic>
      </p:graphicFrame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2933700" y="1524000"/>
          <a:ext cx="1790700" cy="466725"/>
        </p:xfrm>
        <a:graphic>
          <a:graphicData uri="http://schemas.openxmlformats.org/presentationml/2006/ole">
            <p:oleObj spid="_x0000_s14508" name="Equation" r:id="rId5" imgW="1790700" imgH="457200" progId="">
              <p:embed/>
            </p:oleObj>
          </a:graphicData>
        </a:graphic>
      </p:graphicFrame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19812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C0CEA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Critical Points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1C0CEA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2514600"/>
            <a:ext cx="1228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Setting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1447800" y="2590800"/>
          <a:ext cx="1143000" cy="352425"/>
        </p:xfrm>
        <a:graphic>
          <a:graphicData uri="http://schemas.openxmlformats.org/presentationml/2006/ole">
            <p:oleObj spid="_x0000_s14509" name="Equation" r:id="rId6" imgW="1143000" imgH="355600" progId="">
              <p:embed/>
            </p:oleObj>
          </a:graphicData>
        </a:graphic>
      </p:graphicFrame>
      <p:graphicFrame>
        <p:nvGraphicFramePr>
          <p:cNvPr id="28683" name="Object 11"/>
          <p:cNvGraphicFramePr>
            <a:graphicFrameLocks noChangeAspect="1"/>
          </p:cNvGraphicFramePr>
          <p:nvPr/>
        </p:nvGraphicFramePr>
        <p:xfrm>
          <a:off x="3048000" y="3105150"/>
          <a:ext cx="2552700" cy="466725"/>
        </p:xfrm>
        <a:graphic>
          <a:graphicData uri="http://schemas.openxmlformats.org/presentationml/2006/ole">
            <p:oleObj spid="_x0000_s14510" name="Equation" r:id="rId7" imgW="2552700" imgH="457200" progId="">
              <p:embed/>
            </p:oleObj>
          </a:graphicData>
        </a:graphic>
      </p:graphicFrame>
      <p:graphicFrame>
        <p:nvGraphicFramePr>
          <p:cNvPr id="28682" name="Object 10"/>
          <p:cNvGraphicFramePr>
            <a:graphicFrameLocks noChangeAspect="1"/>
          </p:cNvGraphicFramePr>
          <p:nvPr/>
        </p:nvGraphicFramePr>
        <p:xfrm>
          <a:off x="3048000" y="3657600"/>
          <a:ext cx="4495800" cy="390525"/>
        </p:xfrm>
        <a:graphic>
          <a:graphicData uri="http://schemas.openxmlformats.org/presentationml/2006/ole">
            <p:oleObj spid="_x0000_s14511" name="Equation" r:id="rId8" imgW="4508500" imgH="393700" progId="">
              <p:embed/>
            </p:oleObj>
          </a:graphicData>
        </a:graphic>
      </p:graphicFrame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686" name="Object 14"/>
          <p:cNvGraphicFramePr>
            <a:graphicFrameLocks noChangeAspect="1"/>
          </p:cNvGraphicFramePr>
          <p:nvPr/>
        </p:nvGraphicFramePr>
        <p:xfrm>
          <a:off x="3095625" y="4162425"/>
          <a:ext cx="1247775" cy="333375"/>
        </p:xfrm>
        <a:graphic>
          <a:graphicData uri="http://schemas.openxmlformats.org/presentationml/2006/ole">
            <p:oleObj spid="_x0000_s14512" name="Equation" r:id="rId9" imgW="1244600" imgH="330200" progId="">
              <p:embed/>
            </p:oleObj>
          </a:graphicData>
        </a:graphic>
      </p:graphicFrame>
      <p:sp>
        <p:nvSpPr>
          <p:cNvPr id="18" name="Rectangle 17"/>
          <p:cNvSpPr/>
          <p:nvPr/>
        </p:nvSpPr>
        <p:spPr>
          <a:xfrm>
            <a:off x="4419600" y="4110335"/>
            <a:ext cx="2496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are critical points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524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/>
      <p:bldP spid="9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1" y="228600"/>
          <a:ext cx="8915401" cy="3246610"/>
        </p:xfrm>
        <a:graphic>
          <a:graphicData uri="http://schemas.openxmlformats.org/drawingml/2006/table">
            <a:tbl>
              <a:tblPr/>
              <a:tblGrid>
                <a:gridCol w="1524001"/>
                <a:gridCol w="3416100"/>
                <a:gridCol w="1003500"/>
                <a:gridCol w="2971800"/>
              </a:tblGrid>
              <a:tr h="740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Stationary Point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Second Derivative Test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-30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Arial"/>
                          <a:ea typeface="Times New Roman"/>
                          <a:cs typeface="Times New Roman"/>
                        </a:rPr>
                        <a:t>has </a:t>
                      </a: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a relative maximum</a:t>
                      </a: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8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Arial"/>
                          <a:ea typeface="Times New Roman"/>
                          <a:cs typeface="Times New Roman"/>
                        </a:rPr>
                        <a:t>Inconclusive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9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+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 has a relative minimum</a:t>
                      </a: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2281238" y="381000"/>
          <a:ext cx="1544637" cy="466725"/>
        </p:xfrm>
        <a:graphic>
          <a:graphicData uri="http://schemas.openxmlformats.org/presentationml/2006/ole">
            <p:oleObj spid="_x0000_s15523" name="Equation" r:id="rId3" imgW="1549400" imgH="457200" progId="">
              <p:embed/>
            </p:oleObj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5029200" y="533400"/>
          <a:ext cx="723900" cy="352425"/>
        </p:xfrm>
        <a:graphic>
          <a:graphicData uri="http://schemas.openxmlformats.org/presentationml/2006/ole">
            <p:oleObj spid="_x0000_s15524" name="Equation" r:id="rId4" imgW="723586" imgH="355446" progId="">
              <p:embed/>
            </p:oleObj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381000" y="1295400"/>
          <a:ext cx="790575" cy="276225"/>
        </p:xfrm>
        <a:graphic>
          <a:graphicData uri="http://schemas.openxmlformats.org/presentationml/2006/ole">
            <p:oleObj spid="_x0000_s15525" name="Equation" r:id="rId5" imgW="800100" imgH="279400" progId="">
              <p:embed/>
            </p:oleObj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6096000" y="2743200"/>
          <a:ext cx="257175" cy="342900"/>
        </p:xfrm>
        <a:graphic>
          <a:graphicData uri="http://schemas.openxmlformats.org/presentationml/2006/ole">
            <p:oleObj spid="_x0000_s15526" name="Equation" r:id="rId6" imgW="253890" imgH="342751" progId="">
              <p:embed/>
            </p:oleObj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381000" y="2133600"/>
          <a:ext cx="657225" cy="276225"/>
        </p:xfrm>
        <a:graphic>
          <a:graphicData uri="http://schemas.openxmlformats.org/presentationml/2006/ole">
            <p:oleObj spid="_x0000_s15527" name="Equation" r:id="rId7" imgW="647700" imgH="279400" progId="">
              <p:embed/>
            </p:oleObj>
          </a:graphicData>
        </a:graphic>
      </p:graphicFrame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304800" y="2819400"/>
          <a:ext cx="609600" cy="276225"/>
        </p:xfrm>
        <a:graphic>
          <a:graphicData uri="http://schemas.openxmlformats.org/presentationml/2006/ole">
            <p:oleObj spid="_x0000_s15528" name="Equation" r:id="rId8" imgW="596900" imgH="279400" progId="">
              <p:embed/>
            </p:oleObj>
          </a:graphicData>
        </a:graphic>
      </p:graphicFrame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6096000" y="1143000"/>
          <a:ext cx="257175" cy="342900"/>
        </p:xfrm>
        <a:graphic>
          <a:graphicData uri="http://schemas.openxmlformats.org/presentationml/2006/ole">
            <p:oleObj spid="_x0000_s15529" name="Equation" r:id="rId9" imgW="253890" imgH="342751" progId="">
              <p:embed/>
            </p:oleObj>
          </a:graphicData>
        </a:graphic>
      </p:graphicFrame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09938" y="3552825"/>
            <a:ext cx="2204447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6688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930607" y="0"/>
            <a:ext cx="32415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503F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Absolute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2503F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Extrema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2503F3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7471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Let </a:t>
            </a:r>
            <a:r>
              <a:rPr lang="fr-FR" sz="24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in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domain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function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say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f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has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absolute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maximum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point     in </a:t>
            </a:r>
            <a:r>
              <a:rPr lang="fr-FR" sz="24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if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5240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fr-FR" sz="24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say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has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absolute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minimum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   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981200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if                       for all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fr-FR" sz="24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8382000" y="1524000"/>
          <a:ext cx="304800" cy="381000"/>
        </p:xfrm>
        <a:graphic>
          <a:graphicData uri="http://schemas.openxmlformats.org/presentationml/2006/ole">
            <p:oleObj spid="_x0000_s16478" name="Equation" r:id="rId3" imgW="304668" imgH="380835" progId="">
              <p:embed/>
            </p:oleObj>
          </a:graphicData>
        </a:graphic>
      </p:graphicFrame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5257800" y="1143000"/>
          <a:ext cx="304800" cy="381000"/>
        </p:xfrm>
        <a:graphic>
          <a:graphicData uri="http://schemas.openxmlformats.org/presentationml/2006/ole">
            <p:oleObj spid="_x0000_s16479" name="Equation" r:id="rId4" imgW="304668" imgH="380835" progId="">
              <p:embed/>
            </p:oleObj>
          </a:graphicData>
        </a:graphic>
      </p:graphicFrame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34" name="Object 10"/>
          <p:cNvGraphicFramePr>
            <a:graphicFrameLocks noChangeAspect="1"/>
          </p:cNvGraphicFramePr>
          <p:nvPr/>
        </p:nvGraphicFramePr>
        <p:xfrm>
          <a:off x="6581775" y="1143000"/>
          <a:ext cx="1647825" cy="381000"/>
        </p:xfrm>
        <a:graphic>
          <a:graphicData uri="http://schemas.openxmlformats.org/presentationml/2006/ole">
            <p:oleObj spid="_x0000_s16480" name="Equation" r:id="rId5" imgW="1651000" imgH="381000" progId="">
              <p:embed/>
            </p:oleObj>
          </a:graphicData>
        </a:graphic>
      </p:graphicFrame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36" name="Object 12"/>
          <p:cNvGraphicFramePr>
            <a:graphicFrameLocks noChangeAspect="1"/>
          </p:cNvGraphicFramePr>
          <p:nvPr/>
        </p:nvGraphicFramePr>
        <p:xfrm>
          <a:off x="762000" y="1981200"/>
          <a:ext cx="1647825" cy="381000"/>
        </p:xfrm>
        <a:graphic>
          <a:graphicData uri="http://schemas.openxmlformats.org/presentationml/2006/ole">
            <p:oleObj spid="_x0000_s16481" name="Equation" r:id="rId6" imgW="1651000" imgH="381000" progId="">
              <p:embed/>
            </p:oleObj>
          </a:graphicData>
        </a:graphic>
      </p:graphicFrame>
      <p:pic>
        <p:nvPicPr>
          <p:cNvPr id="26639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2895599"/>
            <a:ext cx="8363498" cy="297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17508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465337" y="0"/>
            <a:ext cx="42402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503F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Extreme value Theorem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2503F3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609600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If 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function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continuous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on 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finite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closed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[a, b]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then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has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both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absolute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maximum and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absolute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minimum on  [a, b].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981200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Procedure for finding the absolute </a:t>
            </a:r>
            <a:r>
              <a:rPr lang="en-US" sz="2400" b="1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extrema</a:t>
            </a:r>
            <a:r>
              <a:rPr lang="en-US" sz="2400" b="1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of a continuous function f on a finite closed interval [a, b]</a:t>
            </a:r>
            <a:endParaRPr lang="en-US" sz="2400" b="1" dirty="0">
              <a:solidFill>
                <a:srgbClr val="2503F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3119735"/>
            <a:ext cx="6032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Step  1. Find the critical points of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in (a, b).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3893403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Step 2. Evaluate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at all the critical points and at the end points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4819471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Step 3.  The largest of the value in step 2 is the absolute  	maximum value of f on [a, b] and the smallest value is 	the absolute minimum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876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8580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Find the absolute maximum and minimum values of the function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0" y="152400"/>
            <a:ext cx="1447800" cy="4111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Example</a:t>
            </a: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2362200" y="1219200"/>
          <a:ext cx="2971800" cy="466725"/>
        </p:xfrm>
        <a:graphic>
          <a:graphicData uri="http://schemas.openxmlformats.org/presentationml/2006/ole">
            <p:oleObj spid="_x0000_s17530" name="Equation" r:id="rId3" imgW="2971800" imgH="457200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1600200"/>
            <a:ext cx="8605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on the interval [1, 5], and determine where these values occur.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28600" y="2133600"/>
            <a:ext cx="1447800" cy="4111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solution</a:t>
            </a:r>
          </a:p>
        </p:txBody>
      </p:sp>
      <p:graphicFrame>
        <p:nvGraphicFramePr>
          <p:cNvPr id="36870" name="Object 6"/>
          <p:cNvGraphicFramePr>
            <a:graphicFrameLocks noChangeAspect="1"/>
          </p:cNvGraphicFramePr>
          <p:nvPr/>
        </p:nvGraphicFramePr>
        <p:xfrm>
          <a:off x="2200275" y="2409825"/>
          <a:ext cx="2752725" cy="466725"/>
        </p:xfrm>
        <a:graphic>
          <a:graphicData uri="http://schemas.openxmlformats.org/presentationml/2006/ole">
            <p:oleObj spid="_x0000_s17531" name="Equation" r:id="rId4" imgW="2755900" imgH="457200" progId="">
              <p:embed/>
            </p:oleObj>
          </a:graphicData>
        </a:graphic>
      </p:graphicFrame>
      <p:graphicFrame>
        <p:nvGraphicFramePr>
          <p:cNvPr id="36869" name="Object 5"/>
          <p:cNvGraphicFramePr>
            <a:graphicFrameLocks noChangeAspect="1"/>
          </p:cNvGraphicFramePr>
          <p:nvPr/>
        </p:nvGraphicFramePr>
        <p:xfrm>
          <a:off x="2200275" y="3124200"/>
          <a:ext cx="2676525" cy="466725"/>
        </p:xfrm>
        <a:graphic>
          <a:graphicData uri="http://schemas.openxmlformats.org/presentationml/2006/ole">
            <p:oleObj spid="_x0000_s17532" name="Equation" r:id="rId5" imgW="2667000" imgH="457200" progId="">
              <p:embed/>
            </p:oleObj>
          </a:graphicData>
        </a:graphic>
      </p:graphicFrame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2895600" y="3886200"/>
          <a:ext cx="1981200" cy="342900"/>
        </p:xfrm>
        <a:graphic>
          <a:graphicData uri="http://schemas.openxmlformats.org/presentationml/2006/ole">
            <p:oleObj spid="_x0000_s17533" name="Equation" r:id="rId6" imgW="1981200" imgH="342900" progId="">
              <p:embed/>
            </p:oleObj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762000" y="4600575"/>
          <a:ext cx="1143000" cy="352425"/>
        </p:xfrm>
        <a:graphic>
          <a:graphicData uri="http://schemas.openxmlformats.org/presentationml/2006/ole">
            <p:oleObj spid="_x0000_s17534" name="Equation" r:id="rId7" imgW="1143000" imgH="355600" progId="">
              <p:embed/>
            </p:oleObj>
          </a:graphicData>
        </a:graphic>
      </p:graphicFrame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0" y="2647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057400" y="44958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=2 and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=3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51054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So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=2 and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=3 are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stationary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points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5717" y="5715000"/>
            <a:ext cx="89482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Evaluating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at the end points, 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=2 and 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=3 and at the ends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points of the interval.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967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1828800" y="457200"/>
          <a:ext cx="3962400" cy="466725"/>
        </p:xfrm>
        <a:graphic>
          <a:graphicData uri="http://schemas.openxmlformats.org/presentationml/2006/ole">
            <p:oleObj spid="_x0000_s18526" name="Equation" r:id="rId3" imgW="3962400" imgH="457200" progId="">
              <p:embed/>
            </p:oleObj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1828800" y="1381125"/>
          <a:ext cx="4191000" cy="466725"/>
        </p:xfrm>
        <a:graphic>
          <a:graphicData uri="http://schemas.openxmlformats.org/presentationml/2006/ole">
            <p:oleObj spid="_x0000_s18527" name="Equation" r:id="rId4" imgW="4191000" imgH="457200" progId="">
              <p:embed/>
            </p:oleObj>
          </a:graphicData>
        </a:graphic>
      </p:graphicFrame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828800" y="2305050"/>
          <a:ext cx="4133850" cy="466725"/>
        </p:xfrm>
        <a:graphic>
          <a:graphicData uri="http://schemas.openxmlformats.org/presentationml/2006/ole">
            <p:oleObj spid="_x0000_s18528" name="Equation" r:id="rId5" imgW="4127500" imgH="457200" progId="">
              <p:embed/>
            </p:oleObj>
          </a:graphicData>
        </a:graphic>
      </p:graphicFrame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1828800" y="3228975"/>
          <a:ext cx="4133850" cy="466725"/>
        </p:xfrm>
        <a:graphic>
          <a:graphicData uri="http://schemas.openxmlformats.org/presentationml/2006/ole">
            <p:oleObj spid="_x0000_s18529" name="Equation" r:id="rId6" imgW="4127500" imgH="457200" progId="">
              <p:embed/>
            </p:oleObj>
          </a:graphicData>
        </a:graphic>
      </p:graphicFrame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0" y="1847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2771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2600" y="4229100"/>
            <a:ext cx="4386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Absolute minimum is 23 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=1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2600" y="4724400"/>
            <a:ext cx="4386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Absolute minimum is 55 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=5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836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048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Absolute</a:t>
            </a:r>
            <a:r>
              <a:rPr lang="fr-FR" sz="2800" b="1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extrema on </a:t>
            </a:r>
            <a:r>
              <a:rPr lang="fr-FR" sz="2800" b="1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infinite</a:t>
            </a:r>
            <a:r>
              <a:rPr lang="fr-FR" sz="2800" b="1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intervals</a:t>
            </a:r>
            <a:endParaRPr lang="en-US" sz="2800" b="1" dirty="0">
              <a:solidFill>
                <a:srgbClr val="2503F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8915400" cy="2778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296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28600"/>
            <a:ext cx="6598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Absolute</a:t>
            </a:r>
            <a:r>
              <a:rPr lang="fr-FR" sz="2800" b="1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extrema on </a:t>
            </a:r>
            <a:r>
              <a:rPr lang="fr-FR" sz="2800" b="1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infinite</a:t>
            </a:r>
            <a:r>
              <a:rPr lang="fr-FR" sz="2800" b="1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intervals</a:t>
            </a:r>
            <a:endParaRPr lang="en-US" sz="2800" b="1" dirty="0">
              <a:solidFill>
                <a:srgbClr val="2503F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895404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1239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 (Solution)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 rectangular plot of land is to be fenced in using two kinds of fencing. Two opposite sides will use heavy duty fencing selling for $3 a foot, while the remaining two sides will use standard fencing selling for $2 a foot. What are the dimensions of the rectangular plot of greatest area that can be fenced in at a cost of $6000?</a:t>
            </a: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906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234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621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Example. (Solution)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Suppose that the number of bacteria in a culture at time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is given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𝑁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5000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25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20</m:t>
                                </m:r>
                              </m:den>
                            </m:f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Find the largest and smallest number of bacteria in a culture during the time interval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100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43" r="-1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030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783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636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3251</TotalTime>
  <Words>629</Words>
  <Application>Microsoft Office PowerPoint</Application>
  <PresentationFormat>On-screen Show (4:3)</PresentationFormat>
  <Paragraphs>145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Equation</vt:lpstr>
      <vt:lpstr>Slide 1</vt:lpstr>
      <vt:lpstr>Lecture 04</vt:lpstr>
      <vt:lpstr> Recap</vt:lpstr>
      <vt:lpstr>A general optimization problem</vt:lpstr>
      <vt:lpstr>Some notations</vt:lpstr>
      <vt:lpstr>Today’s Topics</vt:lpstr>
      <vt:lpstr>Slide 7</vt:lpstr>
      <vt:lpstr>Slide 8</vt:lpstr>
      <vt:lpstr>Slide 9</vt:lpstr>
      <vt:lpstr>Slide 10</vt:lpstr>
      <vt:lpstr>Slide 11</vt:lpstr>
      <vt:lpstr>Slide 12</vt:lpstr>
      <vt:lpstr>Example</vt:lpstr>
      <vt:lpstr>First Derivative Test 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Example (Solution)</vt:lpstr>
      <vt:lpstr>Slide 27</vt:lpstr>
      <vt:lpstr>Slide 28</vt:lpstr>
      <vt:lpstr>Example. (Solution)</vt:lpstr>
      <vt:lpstr>Slide 30</vt:lpstr>
      <vt:lpstr>Slide 31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300</cp:revision>
  <dcterms:created xsi:type="dcterms:W3CDTF">2012-02-27T05:45:45Z</dcterms:created>
  <dcterms:modified xsi:type="dcterms:W3CDTF">2014-07-07T12:13:40Z</dcterms:modified>
</cp:coreProperties>
</file>