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63" r:id="rId2"/>
    <p:sldId id="288" r:id="rId3"/>
    <p:sldId id="287" r:id="rId4"/>
    <p:sldId id="376" r:id="rId5"/>
    <p:sldId id="591" r:id="rId6"/>
    <p:sldId id="592" r:id="rId7"/>
    <p:sldId id="593" r:id="rId8"/>
    <p:sldId id="594" r:id="rId9"/>
    <p:sldId id="595" r:id="rId10"/>
    <p:sldId id="596" r:id="rId11"/>
    <p:sldId id="597" r:id="rId12"/>
    <p:sldId id="598" r:id="rId13"/>
    <p:sldId id="599" r:id="rId14"/>
    <p:sldId id="601" r:id="rId15"/>
    <p:sldId id="602" r:id="rId16"/>
    <p:sldId id="603" r:id="rId17"/>
    <p:sldId id="604" r:id="rId18"/>
    <p:sldId id="605" r:id="rId19"/>
    <p:sldId id="606" r:id="rId20"/>
    <p:sldId id="608" r:id="rId21"/>
    <p:sldId id="613" r:id="rId22"/>
    <p:sldId id="612" r:id="rId23"/>
    <p:sldId id="609" r:id="rId24"/>
    <p:sldId id="610" r:id="rId25"/>
    <p:sldId id="611" r:id="rId26"/>
    <p:sldId id="614" r:id="rId27"/>
    <p:sldId id="615" r:id="rId28"/>
    <p:sldId id="616" r:id="rId29"/>
    <p:sldId id="617" r:id="rId30"/>
    <p:sldId id="618" r:id="rId31"/>
    <p:sldId id="619" r:id="rId32"/>
    <p:sldId id="620" r:id="rId33"/>
    <p:sldId id="621" r:id="rId34"/>
    <p:sldId id="359" r:id="rId35"/>
    <p:sldId id="32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591"/>
            <p14:sldId id="592"/>
            <p14:sldId id="593"/>
            <p14:sldId id="594"/>
            <p14:sldId id="595"/>
            <p14:sldId id="596"/>
            <p14:sldId id="597"/>
            <p14:sldId id="598"/>
            <p14:sldId id="599"/>
            <p14:sldId id="601"/>
            <p14:sldId id="602"/>
            <p14:sldId id="603"/>
            <p14:sldId id="604"/>
            <p14:sldId id="605"/>
            <p14:sldId id="606"/>
            <p14:sldId id="608"/>
            <p14:sldId id="613"/>
            <p14:sldId id="612"/>
            <p14:sldId id="609"/>
            <p14:sldId id="610"/>
            <p14:sldId id="611"/>
            <p14:sldId id="614"/>
            <p14:sldId id="615"/>
            <p14:sldId id="616"/>
            <p14:sldId id="617"/>
            <p14:sldId id="618"/>
            <p14:sldId id="619"/>
            <p14:sldId id="620"/>
            <p14:sldId id="621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6250" autoAdjust="0"/>
    <p:restoredTop sz="66785" autoAdjust="0"/>
  </p:normalViewPr>
  <p:slideViewPr>
    <p:cSldViewPr>
      <p:cViewPr>
        <p:scale>
          <a:sx n="75" d="100"/>
          <a:sy n="75" d="100"/>
        </p:scale>
        <p:origin x="-918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31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Changes </a:t>
            </a:r>
            <a:r>
              <a:rPr lang="en-CA" sz="2400" dirty="0">
                <a:solidFill>
                  <a:srgbClr val="000000"/>
                </a:solidFill>
                <a:cs typeface="Arial Unicode MS"/>
              </a:rPr>
              <a:t>affecting </a:t>
            </a:r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optimality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Transportation models</a:t>
            </a:r>
            <a:endParaRPr lang="en-CA" sz="2400" dirty="0">
              <a:solidFill>
                <a:srgbClr val="000000"/>
              </a:solidFill>
              <a:cs typeface="Arial Unicode MS"/>
            </a:endParaRP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 Unicode MS"/>
            </a:endParaRP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Transportation problems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The transportation algorithm</a:t>
            </a: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Transportation Model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66" t="24413" r="19552" b="50613"/>
          <a:stretch/>
        </p:blipFill>
        <p:spPr bwMode="auto">
          <a:xfrm>
            <a:off x="457200" y="1219200"/>
            <a:ext cx="8077200" cy="1753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51" t="46528" r="28331" b="12326"/>
          <a:stretch/>
        </p:blipFill>
        <p:spPr bwMode="auto">
          <a:xfrm>
            <a:off x="1168400" y="3352800"/>
            <a:ext cx="6273800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9019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Transportation Model</a:t>
            </a:r>
            <a:endParaRPr lang="en-GB" sz="3600" b="1" dirty="0">
              <a:solidFill>
                <a:schemeClr val="tx2"/>
              </a:solidFill>
            </a:endParaRP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74" t="24974" r="19078" b="43879"/>
          <a:stretch/>
        </p:blipFill>
        <p:spPr bwMode="auto">
          <a:xfrm>
            <a:off x="609600" y="1295400"/>
            <a:ext cx="7772400" cy="2162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06" t="39063" r="26207" b="19965"/>
          <a:stretch/>
        </p:blipFill>
        <p:spPr bwMode="auto">
          <a:xfrm>
            <a:off x="609600" y="3505200"/>
            <a:ext cx="7505700" cy="299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5506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39" t="23009" r="19868" b="20589"/>
          <a:stretch/>
        </p:blipFill>
        <p:spPr bwMode="auto">
          <a:xfrm>
            <a:off x="533400" y="1373858"/>
            <a:ext cx="8077200" cy="4008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23" t="57244" r="20025" b="20028"/>
          <a:stretch/>
        </p:blipFill>
        <p:spPr bwMode="auto">
          <a:xfrm>
            <a:off x="381000" y="2286000"/>
            <a:ext cx="8593659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Balancing a Model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17" t="24132" r="19393" b="8721"/>
          <a:stretch/>
        </p:blipFill>
        <p:spPr bwMode="auto">
          <a:xfrm>
            <a:off x="457200" y="1295400"/>
            <a:ext cx="8153400" cy="490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01" t="70535" r="19290" b="20407"/>
          <a:stretch/>
        </p:blipFill>
        <p:spPr bwMode="auto">
          <a:xfrm>
            <a:off x="381000" y="457200"/>
            <a:ext cx="8636000" cy="70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00" t="23610" r="19961" b="10417"/>
          <a:stretch/>
        </p:blipFill>
        <p:spPr bwMode="auto">
          <a:xfrm>
            <a:off x="419100" y="1447800"/>
            <a:ext cx="8293100" cy="482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assignment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59" t="25255" r="19078" b="14416"/>
          <a:stretch/>
        </p:blipFill>
        <p:spPr bwMode="auto">
          <a:xfrm>
            <a:off x="381000" y="1348575"/>
            <a:ext cx="8458200" cy="4534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The transportation algorithm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Transportation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72" t="23009" r="23338" b="14135"/>
          <a:stretch/>
        </p:blipFill>
        <p:spPr bwMode="auto">
          <a:xfrm>
            <a:off x="838200" y="1447800"/>
            <a:ext cx="7620000" cy="4835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MG Auto Model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99" t="31429" r="12925" b="9926"/>
          <a:stretch/>
        </p:blipFill>
        <p:spPr bwMode="auto">
          <a:xfrm>
            <a:off x="457200" y="1447800"/>
            <a:ext cx="8229600" cy="407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398" t="63541" r="16984" b="24133"/>
          <a:stretch/>
        </p:blipFill>
        <p:spPr bwMode="auto">
          <a:xfrm>
            <a:off x="1905000" y="5547875"/>
            <a:ext cx="6292850" cy="844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813" t="27780" r="14346" b="15538"/>
          <a:stretch/>
        </p:blipFill>
        <p:spPr bwMode="auto">
          <a:xfrm>
            <a:off x="304800" y="685800"/>
            <a:ext cx="8398033" cy="4127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45" t="23290" r="12137" b="34339"/>
          <a:stretch/>
        </p:blipFill>
        <p:spPr bwMode="auto">
          <a:xfrm>
            <a:off x="304800" y="533400"/>
            <a:ext cx="8153400" cy="2924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98" t="46180" r="30112" b="21875"/>
          <a:stretch/>
        </p:blipFill>
        <p:spPr bwMode="auto">
          <a:xfrm>
            <a:off x="1066800" y="3637973"/>
            <a:ext cx="6934200" cy="252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95" t="27606" r="15045" b="16338"/>
          <a:stretch/>
        </p:blipFill>
        <p:spPr bwMode="auto">
          <a:xfrm>
            <a:off x="419100" y="228600"/>
            <a:ext cx="8115300" cy="3745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94" t="22569" r="14689" b="42708"/>
          <a:stretch/>
        </p:blipFill>
        <p:spPr bwMode="auto">
          <a:xfrm>
            <a:off x="419100" y="4114800"/>
            <a:ext cx="84074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68" t="31708" r="16554" b="26763"/>
          <a:stretch/>
        </p:blipFill>
        <p:spPr bwMode="auto">
          <a:xfrm>
            <a:off x="457200" y="304800"/>
            <a:ext cx="8229600" cy="293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791" t="23437" r="14983" b="41667"/>
          <a:stretch/>
        </p:blipFill>
        <p:spPr bwMode="auto">
          <a:xfrm>
            <a:off x="457200" y="3505200"/>
            <a:ext cx="835660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resulting basic feasible solution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Initial data table 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46" t="35075" r="27913" b="33778"/>
          <a:stretch/>
        </p:blipFill>
        <p:spPr bwMode="auto">
          <a:xfrm>
            <a:off x="914400" y="1473403"/>
            <a:ext cx="7696200" cy="341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357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Simplex table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20" t="38723" r="14335" b="30410"/>
          <a:stretch/>
        </p:blipFill>
        <p:spPr bwMode="auto">
          <a:xfrm>
            <a:off x="381000" y="1371600"/>
            <a:ext cx="8204205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5571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Sun-Ray transportation model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183" t="39004" r="18447" b="29288"/>
          <a:stretch/>
        </p:blipFill>
        <p:spPr bwMode="auto">
          <a:xfrm>
            <a:off x="381000" y="1524000"/>
            <a:ext cx="8350418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Initial feasible solution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Constraints of original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Constraints of dual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Solve constraint equations for dual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Reduced cost for non basic variables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𝑍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 smtClean="0"/>
                  <a:t>row coefficients or reduced cost for non basic variables are calculated as follows.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r>
                  <a:rPr lang="en-US" sz="2400" dirty="0" smtClean="0"/>
                  <a:t>Choose the </a:t>
                </a:r>
                <a:r>
                  <a:rPr lang="en-US" sz="2400" smtClean="0"/>
                  <a:t>entering variable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23474</TotalTime>
  <Words>123</Words>
  <Application>Microsoft Office PowerPoint</Application>
  <PresentationFormat>On-screen Show (4:3)</PresentationFormat>
  <Paragraphs>69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Lecture 31</vt:lpstr>
      <vt:lpstr> Recap</vt:lpstr>
      <vt:lpstr>Today’s Topics</vt:lpstr>
      <vt:lpstr>Transportation Model</vt:lpstr>
      <vt:lpstr>Transportation Model</vt:lpstr>
      <vt:lpstr>Example</vt:lpstr>
      <vt:lpstr>Slide 8</vt:lpstr>
      <vt:lpstr>Balancing a Model</vt:lpstr>
      <vt:lpstr>Slide 10</vt:lpstr>
      <vt:lpstr>The assignment problem</vt:lpstr>
      <vt:lpstr>The transportation algorithm</vt:lpstr>
      <vt:lpstr>Transportation problem</vt:lpstr>
      <vt:lpstr>MG Auto Model</vt:lpstr>
      <vt:lpstr>Slide 15</vt:lpstr>
      <vt:lpstr>Slide 16</vt:lpstr>
      <vt:lpstr>Slide 17</vt:lpstr>
      <vt:lpstr>Slide 18</vt:lpstr>
      <vt:lpstr>The resulting basic feasible solution</vt:lpstr>
      <vt:lpstr>Initial data table </vt:lpstr>
      <vt:lpstr>Slide 21</vt:lpstr>
      <vt:lpstr>Simplex table</vt:lpstr>
      <vt:lpstr>Sun-Ray transportation model</vt:lpstr>
      <vt:lpstr>Initial feasible solution</vt:lpstr>
      <vt:lpstr>Constraints of original problem</vt:lpstr>
      <vt:lpstr>Constraints of dual problem</vt:lpstr>
      <vt:lpstr>Solve constraint equations for dual problem</vt:lpstr>
      <vt:lpstr>Reduced cost for non basic variables</vt:lpstr>
      <vt:lpstr>Slide 29</vt:lpstr>
      <vt:lpstr>Slide 30</vt:lpstr>
      <vt:lpstr>Slide 31</vt:lpstr>
      <vt:lpstr>Slide 32</vt:lpstr>
      <vt:lpstr>Slide 33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491</cp:revision>
  <dcterms:created xsi:type="dcterms:W3CDTF">2012-02-27T05:45:45Z</dcterms:created>
  <dcterms:modified xsi:type="dcterms:W3CDTF">2014-07-24T08:40:24Z</dcterms:modified>
</cp:coreProperties>
</file>