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3" r:id="rId2"/>
    <p:sldId id="288" r:id="rId3"/>
    <p:sldId id="287" r:id="rId4"/>
    <p:sldId id="376" r:id="rId5"/>
    <p:sldId id="546" r:id="rId6"/>
    <p:sldId id="575" r:id="rId7"/>
    <p:sldId id="558" r:id="rId8"/>
    <p:sldId id="573" r:id="rId9"/>
    <p:sldId id="574" r:id="rId10"/>
    <p:sldId id="577" r:id="rId11"/>
    <p:sldId id="578" r:id="rId12"/>
    <p:sldId id="586" r:id="rId13"/>
    <p:sldId id="587" r:id="rId14"/>
    <p:sldId id="588" r:id="rId15"/>
    <p:sldId id="579" r:id="rId16"/>
    <p:sldId id="580" r:id="rId17"/>
    <p:sldId id="581" r:id="rId18"/>
    <p:sldId id="582" r:id="rId19"/>
    <p:sldId id="585" r:id="rId20"/>
    <p:sldId id="591" r:id="rId21"/>
    <p:sldId id="592" r:id="rId22"/>
    <p:sldId id="593" r:id="rId23"/>
    <p:sldId id="359" r:id="rId24"/>
    <p:sldId id="32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C8558C43-C7C3-4671-A8BE-DCD8E955C0AC}">
          <p14:sldIdLst>
            <p14:sldId id="263"/>
            <p14:sldId id="288"/>
            <p14:sldId id="287"/>
            <p14:sldId id="376"/>
            <p14:sldId id="546"/>
            <p14:sldId id="575"/>
            <p14:sldId id="558"/>
            <p14:sldId id="573"/>
            <p14:sldId id="574"/>
            <p14:sldId id="577"/>
            <p14:sldId id="578"/>
            <p14:sldId id="586"/>
            <p14:sldId id="587"/>
            <p14:sldId id="588"/>
            <p14:sldId id="589"/>
            <p14:sldId id="590"/>
            <p14:sldId id="579"/>
            <p14:sldId id="580"/>
            <p14:sldId id="581"/>
            <p14:sldId id="582"/>
            <p14:sldId id="583"/>
            <p14:sldId id="584"/>
            <p14:sldId id="585"/>
            <p14:sldId id="591"/>
            <p14:sldId id="592"/>
            <p14:sldId id="593"/>
            <p14:sldId id="594"/>
            <p14:sldId id="595"/>
            <p14:sldId id="596"/>
            <p14:sldId id="597"/>
            <p14:sldId id="598"/>
            <p14:sldId id="599"/>
            <p14:sldId id="600"/>
            <p14:sldId id="601"/>
            <p14:sldId id="602"/>
            <p14:sldId id="603"/>
            <p14:sldId id="604"/>
            <p14:sldId id="605"/>
            <p14:sldId id="606"/>
            <p14:sldId id="607"/>
            <p14:sldId id="608"/>
            <p14:sldId id="609"/>
            <p14:sldId id="610"/>
            <p14:sldId id="611"/>
            <p14:sldId id="359"/>
            <p14:sldId id="32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6250" autoAdjust="0"/>
    <p:restoredTop sz="66785" autoAdjust="0"/>
  </p:normalViewPr>
  <p:slideViewPr>
    <p:cSldViewPr>
      <p:cViewPr>
        <p:scale>
          <a:sx n="75" d="100"/>
          <a:sy n="75" d="100"/>
        </p:scale>
        <p:origin x="-918"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86F1B-B11A-466E-83F8-B792F397556A}" type="datetimeFigureOut">
              <a:rPr lang="en-US" smtClean="0"/>
              <a:pPr/>
              <a:t>7/24/2014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103E7A-9575-41B1-A0D7-6A339B13B87E}" type="slidenum">
              <a:rPr lang="en-US" smtClean="0"/>
              <a:pPr/>
              <a:t>‹#›</a:t>
            </a:fld>
            <a:endParaRPr lang="en-US"/>
          </a:p>
        </p:txBody>
      </p:sp>
    </p:spTree>
    <p:extLst>
      <p:ext uri="{BB962C8B-B14F-4D97-AF65-F5344CB8AC3E}">
        <p14:creationId xmlns:p14="http://schemas.microsoft.com/office/powerpoint/2010/main" xmlns="" val="82007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5D231D-AC41-4168-A8DB-6679B2981FB3}"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D31467-9020-4074-A741-C3D79EE8CAF1}"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17020-4C4D-47A1-9EA9-8F261262EFBC}"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032807-16DB-4946-8C6C-04E9EF71A191}" type="datetime1">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9D6C78-AC5F-4BD1-954F-33DD16DDB08C}" type="datetime1">
              <a:rPr lang="en-US" smtClean="0"/>
              <a:pPr/>
              <a:t>7/24/2014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AEB61-FF5A-4B93-8345-91E6735A92C7}" type="datetime1">
              <a:rPr lang="en-US" smtClean="0"/>
              <a:pPr/>
              <a:t>7/24/2014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B3C13-1B50-42D6-B590-20DA3627EB7F}" type="datetime1">
              <a:rPr lang="en-US" smtClean="0"/>
              <a:pPr/>
              <a:t>7/24/2014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83502-2EB3-4A60-A3B3-A5D37B583226}" type="datetime1">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5A9B9F-D5C4-40E2-8092-43A34880C8A6}" type="datetime1">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E89C9-7DA8-4498-9DD5-98DAAE4B37D1}"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637387-633A-45AC-BD76-291AEABCAB3A}" type="datetime1">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BE16B-4C34-4A02-9817-E535062977C1}" type="datetime1">
              <a:rPr lang="en-US" smtClean="0"/>
              <a:pPr/>
              <a:t>7/24/2014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371600" y="1295400"/>
            <a:ext cx="6096000" cy="30162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2800" b="1" i="0" u="none" strike="noStrike" cap="none" normalizeH="0" baseline="0" dirty="0" smtClean="0">
                <a:ln>
                  <a:noFill/>
                </a:ln>
                <a:solidFill>
                  <a:schemeClr val="tx2"/>
                </a:solidFill>
                <a:effectLst/>
                <a:latin typeface="Arial" pitchFamily="34" charset="0"/>
                <a:ea typeface="Times New Roman" pitchFamily="18" charset="0"/>
                <a:cs typeface="Arial" pitchFamily="34" charset="0"/>
              </a:rPr>
              <a:t>MTH374: </a:t>
            </a:r>
            <a:r>
              <a:rPr lang="en-GB" sz="2800" b="1" dirty="0" smtClean="0">
                <a:solidFill>
                  <a:schemeClr val="tx2"/>
                </a:solidFill>
                <a:latin typeface="Arial" pitchFamily="34" charset="0"/>
                <a:ea typeface="Times New Roman" pitchFamily="18" charset="0"/>
                <a:cs typeface="Arial" pitchFamily="34" charset="0"/>
              </a:rPr>
              <a:t>Optimization</a:t>
            </a:r>
            <a:endParaRPr kumimoji="0" lang="en-US" sz="900" b="0" i="0" u="none" strike="noStrike" cap="none" normalizeH="0" baseline="0" dirty="0" smtClean="0">
              <a:ln>
                <a:noFill/>
              </a:ln>
              <a:solidFill>
                <a:schemeClr val="tx2"/>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GB"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For</a:t>
            </a:r>
          </a:p>
          <a:p>
            <a:pPr algn="ctr"/>
            <a:endParaRPr lang="en-US" dirty="0" smtClean="0">
              <a:solidFill>
                <a:schemeClr val="tx2"/>
              </a:solidFill>
              <a:latin typeface="Arial" pitchFamily="34" charset="0"/>
              <a:cs typeface="Arial" pitchFamily="34" charset="0"/>
            </a:endParaRPr>
          </a:p>
          <a:p>
            <a:pPr algn="ctr"/>
            <a:r>
              <a:rPr lang="en-GB" dirty="0" smtClean="0">
                <a:solidFill>
                  <a:schemeClr val="tx2"/>
                </a:solidFill>
              </a:rPr>
              <a:t> </a:t>
            </a:r>
            <a:r>
              <a:rPr lang="en-GB" sz="2400" b="1" dirty="0" smtClean="0">
                <a:solidFill>
                  <a:schemeClr val="tx2"/>
                </a:solidFill>
                <a:latin typeface="Arial" pitchFamily="34" charset="0"/>
                <a:cs typeface="Arial" pitchFamily="34" charset="0"/>
              </a:rPr>
              <a:t>Master of Mathematics</a:t>
            </a:r>
          </a:p>
          <a:p>
            <a:pPr algn="ctr"/>
            <a:endParaRPr lang="en-US" sz="2400" b="1" dirty="0" smtClean="0">
              <a:solidFill>
                <a:schemeClr val="tx2"/>
              </a:solidFill>
              <a:latin typeface="Arial" pitchFamily="34" charset="0"/>
              <a:cs typeface="Arial" pitchFamily="34" charset="0"/>
            </a:endParaRPr>
          </a:p>
          <a:p>
            <a:pPr algn="ctr"/>
            <a:endParaRPr lang="en-US" sz="2400" b="1"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By</a:t>
            </a:r>
            <a:endParaRPr lang="en-US" dirty="0" smtClean="0">
              <a:solidFill>
                <a:schemeClr val="tx2"/>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1676400" y="4495800"/>
            <a:ext cx="5562600" cy="1354217"/>
          </a:xfrm>
          <a:prstGeom prst="rect">
            <a:avLst/>
          </a:prstGeom>
          <a:noFill/>
        </p:spPr>
        <p:txBody>
          <a:bodyPr wrap="square" rtlCol="0">
            <a:spAutoFit/>
          </a:bodyPr>
          <a:lstStyle/>
          <a:p>
            <a:pPr algn="ctr"/>
            <a:r>
              <a:rPr lang="en-GB" sz="2800" b="1" dirty="0" err="1" smtClean="0">
                <a:solidFill>
                  <a:schemeClr val="tx2"/>
                </a:solidFill>
                <a:latin typeface="Arial" pitchFamily="34" charset="0"/>
                <a:ea typeface="Times New Roman" pitchFamily="18" charset="0"/>
                <a:cs typeface="Arial" pitchFamily="34" charset="0"/>
              </a:rPr>
              <a:t>Dr.</a:t>
            </a:r>
            <a:r>
              <a:rPr lang="en-GB" sz="2800" b="1" dirty="0" smtClean="0">
                <a:solidFill>
                  <a:schemeClr val="tx2"/>
                </a:solidFill>
                <a:latin typeface="Arial" pitchFamily="34" charset="0"/>
                <a:ea typeface="Times New Roman" pitchFamily="18" charset="0"/>
                <a:cs typeface="Arial" pitchFamily="34" charset="0"/>
              </a:rPr>
              <a:t> M. </a:t>
            </a:r>
            <a:r>
              <a:rPr lang="en-GB" sz="2800" b="1" dirty="0" err="1" smtClean="0">
                <a:solidFill>
                  <a:schemeClr val="tx2"/>
                </a:solidFill>
                <a:latin typeface="Arial" pitchFamily="34" charset="0"/>
                <a:ea typeface="Times New Roman" pitchFamily="18" charset="0"/>
                <a:cs typeface="Arial" pitchFamily="34" charset="0"/>
              </a:rPr>
              <a:t>Fazeel</a:t>
            </a:r>
            <a:r>
              <a:rPr lang="en-GB" sz="2800" b="1" dirty="0" smtClean="0">
                <a:solidFill>
                  <a:schemeClr val="tx2"/>
                </a:solidFill>
                <a:latin typeface="Arial" pitchFamily="34" charset="0"/>
                <a:ea typeface="Times New Roman" pitchFamily="18" charset="0"/>
                <a:cs typeface="Arial" pitchFamily="34" charset="0"/>
              </a:rPr>
              <a:t> Anwar</a:t>
            </a:r>
            <a:endParaRPr lang="en-US" sz="2800" b="1" dirty="0" smtClean="0">
              <a:solidFill>
                <a:schemeClr val="tx2"/>
              </a:solidFill>
              <a:latin typeface="Arial" pitchFamily="34" charset="0"/>
              <a:ea typeface="Times New Roman" pitchFamily="18" charset="0"/>
              <a:cs typeface="Arial" pitchFamily="34" charset="0"/>
            </a:endParaRPr>
          </a:p>
          <a:p>
            <a:pPr algn="ctr"/>
            <a:r>
              <a:rPr lang="en-GB" dirty="0" smtClean="0">
                <a:solidFill>
                  <a:schemeClr val="tx2"/>
                </a:solidFill>
                <a:latin typeface="Arial" pitchFamily="34" charset="0"/>
                <a:cs typeface="Arial" pitchFamily="34" charset="0"/>
              </a:rPr>
              <a:t>Assistant Professor</a:t>
            </a:r>
            <a:endParaRPr lang="en-US"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Department of Mathematics, CIIT Islamabad</a:t>
            </a:r>
            <a:endParaRPr lang="en-US" dirty="0" smtClean="0">
              <a:solidFill>
                <a:schemeClr val="tx2"/>
              </a:solidFill>
              <a:latin typeface="Arial" pitchFamily="34" charset="0"/>
              <a:cs typeface="Arial" pitchFamily="34" charset="0"/>
            </a:endParaRPr>
          </a:p>
          <a:p>
            <a:endParaRPr lang="en-US" dirty="0">
              <a:solidFill>
                <a:schemeClr val="tx2"/>
              </a:solidFill>
            </a:endParaRPr>
          </a:p>
        </p:txBody>
      </p:sp>
      <p:sp>
        <p:nvSpPr>
          <p:cNvPr id="5" name="Slide Number Placeholder 4"/>
          <p:cNvSpPr>
            <a:spLocks noGrp="1"/>
          </p:cNvSpPr>
          <p:nvPr>
            <p:ph type="sldNum" sz="quarter" idx="12"/>
          </p:nvPr>
        </p:nvSpPr>
        <p:spPr/>
        <p:txBody>
          <a:bodyPr/>
          <a:lstStyle/>
          <a:p>
            <a:fld id="{0AD2A1D3-94CF-4BE8-B9A0-75EFE4C74F95}"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rmAutofit/>
          </a:bodyPr>
          <a:lstStyle/>
          <a:p>
            <a:r>
              <a:rPr lang="en-GB" b="1" dirty="0" smtClean="0">
                <a:solidFill>
                  <a:schemeClr val="tx2"/>
                </a:solidFill>
                <a:latin typeface="Arial" pitchFamily="34" charset="0"/>
                <a:cs typeface="Arial" pitchFamily="34" charset="0"/>
              </a:rPr>
              <a:t>Lecture 30</a:t>
            </a:r>
            <a:endParaRPr lang="en-GB" b="1" dirty="0">
              <a:solidFill>
                <a:schemeClr val="tx2"/>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extLst>
      <p:ext uri="{BB962C8B-B14F-4D97-AF65-F5344CB8AC3E}">
        <p14:creationId xmlns:p14="http://schemas.microsoft.com/office/powerpoint/2010/main" xmlns="" val="2432641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GB" sz="3600" b="1" dirty="0" smtClean="0">
                <a:latin typeface="Arial" pitchFamily="34" charset="0"/>
                <a:cs typeface="Arial" pitchFamily="34" charset="0"/>
              </a:rPr>
              <a:t> </a:t>
            </a:r>
            <a:r>
              <a:rPr lang="en-GB" sz="3600" b="1" dirty="0" smtClean="0">
                <a:solidFill>
                  <a:schemeClr val="tx2"/>
                </a:solidFill>
                <a:latin typeface="Arial" pitchFamily="34" charset="0"/>
                <a:cs typeface="Arial" pitchFamily="34" charset="0"/>
              </a:rPr>
              <a:t>Recap</a:t>
            </a:r>
            <a:endParaRPr lang="en-GB" sz="36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CA" sz="2400" dirty="0">
                <a:solidFill>
                  <a:srgbClr val="000000"/>
                </a:solidFill>
                <a:cs typeface="Arial Unicode MS"/>
              </a:rPr>
              <a:t>Post optimal analysis</a:t>
            </a:r>
          </a:p>
          <a:p>
            <a:r>
              <a:rPr lang="en-CA" sz="2400" dirty="0">
                <a:solidFill>
                  <a:srgbClr val="000000"/>
                </a:solidFill>
                <a:cs typeface="Arial Unicode MS"/>
              </a:rPr>
              <a:t>Changes affecting optimality</a:t>
            </a:r>
          </a:p>
          <a:p>
            <a:pPr marL="0" indent="0">
              <a:buNone/>
            </a:pPr>
            <a:endParaRPr lang="en-CA" sz="2400" dirty="0">
              <a:solidFill>
                <a:srgbClr val="000000"/>
              </a:solidFill>
              <a:cs typeface="Arial Unicode MS"/>
            </a:endParaRPr>
          </a:p>
          <a:p>
            <a:pPr marL="0" indent="0">
              <a:buNone/>
            </a:pPr>
            <a:endParaRPr lang="en-CA" sz="2400" dirty="0">
              <a:solidFill>
                <a:srgbClr val="000000"/>
              </a:solidFill>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extLst>
      <p:ext uri="{BB962C8B-B14F-4D97-AF65-F5344CB8AC3E}">
        <p14:creationId xmlns:p14="http://schemas.microsoft.com/office/powerpoint/2010/main" xmlns="" val="359493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chemeClr val="tx2"/>
                </a:solidFill>
                <a:latin typeface="Arial" pitchFamily="34" charset="0"/>
                <a:cs typeface="Arial" pitchFamily="34" charset="0"/>
              </a:rPr>
              <a:t>Today’s </a:t>
            </a:r>
            <a:r>
              <a:rPr lang="en-GB" sz="3600" b="1" dirty="0">
                <a:solidFill>
                  <a:schemeClr val="tx2"/>
                </a:solidFill>
                <a:cs typeface="Arial" pitchFamily="34" charset="0"/>
              </a:rPr>
              <a:t>Topics</a:t>
            </a:r>
          </a:p>
        </p:txBody>
      </p:sp>
      <p:sp>
        <p:nvSpPr>
          <p:cNvPr id="3" name="Content Placeholder 2"/>
          <p:cNvSpPr>
            <a:spLocks noGrp="1"/>
          </p:cNvSpPr>
          <p:nvPr>
            <p:ph idx="1"/>
          </p:nvPr>
        </p:nvSpPr>
        <p:spPr/>
        <p:txBody>
          <a:bodyPr>
            <a:normAutofit/>
          </a:bodyPr>
          <a:lstStyle/>
          <a:p>
            <a:r>
              <a:rPr lang="en-CA" sz="2400" dirty="0" smtClean="0">
                <a:solidFill>
                  <a:srgbClr val="000000"/>
                </a:solidFill>
                <a:cs typeface="Arial Unicode MS"/>
              </a:rPr>
              <a:t>New economic activity</a:t>
            </a:r>
          </a:p>
          <a:p>
            <a:r>
              <a:rPr lang="en-CA" sz="2400" dirty="0" smtClean="0">
                <a:solidFill>
                  <a:srgbClr val="000000"/>
                </a:solidFill>
                <a:cs typeface="Arial Unicode MS"/>
              </a:rPr>
              <a:t>Transportation problems</a:t>
            </a:r>
          </a:p>
          <a:p>
            <a:r>
              <a:rPr lang="en-CA" sz="2400" dirty="0" smtClean="0">
                <a:solidFill>
                  <a:srgbClr val="000000"/>
                </a:solidFill>
                <a:cs typeface="Arial Unicode MS"/>
              </a:rPr>
              <a:t>The transportation algorithm</a:t>
            </a:r>
          </a:p>
        </p:txBody>
      </p:sp>
    </p:spTree>
    <p:extLst>
      <p:ext uri="{BB962C8B-B14F-4D97-AF65-F5344CB8AC3E}">
        <p14:creationId xmlns:p14="http://schemas.microsoft.com/office/powerpoint/2010/main" xmlns="" val="3708339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Example</a:t>
            </a:r>
            <a:endParaRPr lang="en-GB" b="1" dirty="0">
              <a:solidFill>
                <a:schemeClr val="tx2"/>
              </a:solidFill>
            </a:endParaRPr>
          </a:p>
        </p:txBody>
      </p:sp>
      <p:sp>
        <p:nvSpPr>
          <p:cNvPr id="3" name="Content Placeholder 2"/>
          <p:cNvSpPr>
            <a:spLocks noGrp="1"/>
          </p:cNvSpPr>
          <p:nvPr>
            <p:ph idx="1"/>
          </p:nvPr>
        </p:nvSpPr>
        <p:spPr/>
        <p:txBody>
          <a:bodyPr>
            <a:normAutofit/>
          </a:bodyPr>
          <a:lstStyle/>
          <a:p>
            <a:pPr marL="0" indent="0">
              <a:buNone/>
            </a:pPr>
            <a:r>
              <a:rPr lang="en-US" sz="2400" dirty="0" smtClean="0"/>
              <a:t>TOYCO assembles three types of toys: trains, trucks and cars using three operations. Available assembly time for the three operations are 430, 460 and 420 minutes per day respectively and the revenues per toy train, truck and car are $3, $2, and $5 respectively. The assembly times per train for the three operations are 1, 3 and 1 minutes respectively. The corresponding times per truck and car are (2,0,4) and (1,2,0) minutes. Maximize revenues…</a:t>
            </a:r>
            <a:endParaRPr lang="en-GB" sz="24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a:p>
        </p:txBody>
      </p:sp>
    </p:spTree>
    <p:extLst>
      <p:ext uri="{BB962C8B-B14F-4D97-AF65-F5344CB8AC3E}">
        <p14:creationId xmlns:p14="http://schemas.microsoft.com/office/powerpoint/2010/main" xmlns="" val="27010263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a:p>
        </p:txBody>
      </p:sp>
      <p:pic>
        <p:nvPicPr>
          <p:cNvPr id="5"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36603" t="42535" r="15275" b="32986"/>
          <a:stretch/>
        </p:blipFill>
        <p:spPr bwMode="auto">
          <a:xfrm>
            <a:off x="762000" y="2057400"/>
            <a:ext cx="7771874" cy="22227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351105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a:p>
        </p:txBody>
      </p:sp>
      <p:pic>
        <p:nvPicPr>
          <p:cNvPr id="24578"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35959" t="37601" r="29807" b="39109"/>
          <a:stretch/>
        </p:blipFill>
        <p:spPr bwMode="auto">
          <a:xfrm>
            <a:off x="914400" y="1981200"/>
            <a:ext cx="7608066" cy="2909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185753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Addition of a new activity</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r>
                  <a:rPr lang="en-US" sz="2400" dirty="0" smtClean="0"/>
                  <a:t>TOYCO recognizes that toy trains are not currently in production because they are not profitable. The company wants to replace toy trains with a new product, a toy fire engine, to be assembled on the existing facilities. TOYCO estimates that the revenue per toy fire engine to be $4 and the assembly times per unit to be 1 minute on each operation 1 ,2 and 2 minutes on operation 3. How would this change impact the solution.</a:t>
                </a:r>
              </a:p>
              <a:p>
                <a:pPr marL="0" indent="0">
                  <a:buNone/>
                </a:pPr>
                <a:r>
                  <a:rPr lang="en-US" sz="2400" dirty="0" smtClean="0"/>
                  <a:t>Let </a:t>
                </a:r>
                <a14:m>
                  <m:oMath xmlns:m="http://schemas.openxmlformats.org/officeDocument/2006/math">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7</m:t>
                        </m:r>
                      </m:sub>
                    </m:sSub>
                  </m:oMath>
                </a14:m>
                <a:r>
                  <a:rPr lang="en-GB" sz="2400" dirty="0" smtClean="0"/>
                  <a:t> represent the new fire engine product. The new TOYCO problem is</a:t>
                </a: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1078" r="-1111"/>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a:p>
        </p:txBody>
      </p:sp>
    </p:spTree>
    <p:extLst>
      <p:ext uri="{BB962C8B-B14F-4D97-AF65-F5344CB8AC3E}">
        <p14:creationId xmlns:p14="http://schemas.microsoft.com/office/powerpoint/2010/main" xmlns="" val="3711208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a:p>
        </p:txBody>
      </p:sp>
      <p:pic>
        <p:nvPicPr>
          <p:cNvPr id="25602"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20025" t="35917" r="15135" b="40231"/>
          <a:stretch/>
        </p:blipFill>
        <p:spPr bwMode="auto">
          <a:xfrm>
            <a:off x="381000" y="533400"/>
            <a:ext cx="8290117" cy="17145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0326" t="40972" r="30382" b="30383"/>
          <a:stretch/>
        </p:blipFill>
        <p:spPr bwMode="auto">
          <a:xfrm>
            <a:off x="1422400" y="2971800"/>
            <a:ext cx="6413500" cy="209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560678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a:p>
        </p:txBody>
      </p:sp>
      <p:pic>
        <p:nvPicPr>
          <p:cNvPr id="26626"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20498" t="33953" r="29807" b="39390"/>
          <a:stretch/>
        </p:blipFill>
        <p:spPr bwMode="auto">
          <a:xfrm>
            <a:off x="381001" y="1358296"/>
            <a:ext cx="8382000" cy="25279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85045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a:p>
        </p:txBody>
      </p:sp>
      <p:pic>
        <p:nvPicPr>
          <p:cNvPr id="5" name="Picture 3"/>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20424" t="28472" r="29210" b="14062"/>
          <a:stretch/>
        </p:blipFill>
        <p:spPr bwMode="auto">
          <a:xfrm>
            <a:off x="838200" y="990600"/>
            <a:ext cx="7391400" cy="47414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54823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a:p>
        </p:txBody>
      </p:sp>
      <p:pic>
        <p:nvPicPr>
          <p:cNvPr id="27650"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20498" t="55279" r="25231" b="27043"/>
          <a:stretch/>
        </p:blipFill>
        <p:spPr bwMode="auto">
          <a:xfrm>
            <a:off x="609600" y="311224"/>
            <a:ext cx="7467600" cy="1367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0522" t="22743" r="15739" b="21354"/>
          <a:stretch/>
        </p:blipFill>
        <p:spPr bwMode="auto">
          <a:xfrm>
            <a:off x="304800" y="1905000"/>
            <a:ext cx="8602160" cy="424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755091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a:p>
        </p:txBody>
      </p:sp>
      <p:pic>
        <p:nvPicPr>
          <p:cNvPr id="28674"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34066" t="42091" r="29018" b="33497"/>
          <a:stretch/>
        </p:blipFill>
        <p:spPr bwMode="auto">
          <a:xfrm>
            <a:off x="609600" y="457200"/>
            <a:ext cx="7930055" cy="29483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131168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a:p>
        </p:txBody>
      </p:sp>
    </p:spTree>
    <p:extLst>
      <p:ext uri="{BB962C8B-B14F-4D97-AF65-F5344CB8AC3E}">
        <p14:creationId xmlns:p14="http://schemas.microsoft.com/office/powerpoint/2010/main" xmlns="" val="32300758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Example-II</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pPr marL="0" indent="0">
                  <a:buNone/>
                </a:pPr>
                <a:r>
                  <a:rPr lang="en-US" sz="2400" dirty="0" smtClean="0"/>
                  <a:t>Reddy </a:t>
                </a:r>
                <a:r>
                  <a:rPr lang="en-US" sz="2400" dirty="0" err="1" smtClean="0"/>
                  <a:t>Mikks</a:t>
                </a:r>
                <a:r>
                  <a:rPr lang="en-US" sz="2400" dirty="0" smtClean="0"/>
                  <a:t> produces both interior and exterior paints from two raw materials </a:t>
                </a:r>
                <a14:m>
                  <m:oMath xmlns:m="http://schemas.openxmlformats.org/officeDocument/2006/math">
                    <m:sSub>
                      <m:sSubPr>
                        <m:ctrlPr>
                          <a:rPr lang="en-US" sz="2400" b="0" i="1" smtClean="0">
                            <a:latin typeface="Cambria Math"/>
                          </a:rPr>
                        </m:ctrlPr>
                      </m:sSubPr>
                      <m:e>
                        <m:r>
                          <a:rPr lang="en-US" sz="2400" b="0" i="1" smtClean="0">
                            <a:latin typeface="Cambria Math"/>
                          </a:rPr>
                          <m:t>𝑀</m:t>
                        </m:r>
                      </m:e>
                      <m:sub>
                        <m:r>
                          <a:rPr lang="en-US" sz="2400" b="0" i="1" smtClean="0">
                            <a:latin typeface="Cambria Math"/>
                          </a:rPr>
                          <m:t>1</m:t>
                        </m:r>
                      </m:sub>
                    </m:sSub>
                  </m:oMath>
                </a14:m>
                <a:r>
                  <a:rPr lang="en-GB" sz="2400" dirty="0" smtClean="0"/>
                  <a:t> and </a:t>
                </a:r>
                <a14:m>
                  <m:oMath xmlns:m="http://schemas.openxmlformats.org/officeDocument/2006/math">
                    <m:sSub>
                      <m:sSubPr>
                        <m:ctrlPr>
                          <a:rPr lang="en-US" sz="2400" b="0" i="1" smtClean="0">
                            <a:latin typeface="Cambria Math"/>
                          </a:rPr>
                        </m:ctrlPr>
                      </m:sSubPr>
                      <m:e>
                        <m:r>
                          <a:rPr lang="en-US" sz="2400" b="0" i="1" smtClean="0">
                            <a:latin typeface="Cambria Math"/>
                          </a:rPr>
                          <m:t>𝑀</m:t>
                        </m:r>
                      </m:e>
                      <m:sub>
                        <m:r>
                          <a:rPr lang="en-US" sz="2400" b="0" i="1" smtClean="0">
                            <a:latin typeface="Cambria Math"/>
                          </a:rPr>
                          <m:t>2</m:t>
                        </m:r>
                      </m:sub>
                    </m:sSub>
                    <m:r>
                      <a:rPr lang="en-US" sz="2400" b="0" i="1" smtClean="0">
                        <a:latin typeface="Cambria Math"/>
                      </a:rPr>
                      <m:t>. </m:t>
                    </m:r>
                  </m:oMath>
                </a14:m>
                <a:r>
                  <a:rPr lang="en-GB" sz="2400" dirty="0" smtClean="0"/>
                  <a:t>The following table provides the basic data of the problem.</a:t>
                </a:r>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852" t="-1078" r="-1704" b="-1752"/>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a:p>
        </p:txBody>
      </p:sp>
      <mc:AlternateContent xmlns:mc="http://schemas.openxmlformats.org/markup-compatibility/2006">
        <mc:Choice xmlns:a14="http://schemas.microsoft.com/office/drawing/2010/main" xmlns="" Requires="a14">
          <p:graphicFrame>
            <p:nvGraphicFramePr>
              <p:cNvPr id="5" name="Table 4"/>
              <p:cNvGraphicFramePr>
                <a:graphicFrameLocks noGrp="1"/>
              </p:cNvGraphicFramePr>
              <p:nvPr>
                <p:extLst>
                  <p:ext uri="{D42A27DB-BD31-4B8C-83A1-F6EECF244321}">
                    <p14:modId xmlns:p14="http://schemas.microsoft.com/office/powerpoint/2010/main" val="2362378293"/>
                  </p:ext>
                </p:extLst>
              </p:nvPr>
            </p:nvGraphicFramePr>
            <p:xfrm>
              <a:off x="1447800" y="3048000"/>
              <a:ext cx="6096000" cy="2392680"/>
            </p:xfrm>
            <a:graphic>
              <a:graphicData uri="http://schemas.openxmlformats.org/drawingml/2006/table">
                <a:tbl>
                  <a:tblPr firstRow="1" bandRow="1">
                    <a:tableStyleId>{5C22544A-7EE6-4342-B048-85BDC9FD1C3A}</a:tableStyleId>
                  </a:tblPr>
                  <a:tblGrid>
                    <a:gridCol w="2209800"/>
                    <a:gridCol w="1066800"/>
                    <a:gridCol w="1066800"/>
                    <a:gridCol w="1752600"/>
                  </a:tblGrid>
                  <a:tr h="370840">
                    <a:tc>
                      <a:txBody>
                        <a:bodyPr/>
                        <a:lstStyle/>
                        <a:p>
                          <a:pPr algn="ctr"/>
                          <a:endParaRPr lang="en-GB" dirty="0"/>
                        </a:p>
                      </a:txBody>
                      <a:tcPr/>
                    </a:tc>
                    <a:tc gridSpan="2">
                      <a:txBody>
                        <a:bodyPr/>
                        <a:lstStyle/>
                        <a:p>
                          <a:pPr algn="ctr"/>
                          <a:r>
                            <a:rPr lang="en-US" dirty="0" smtClean="0"/>
                            <a:t>Tons of raw material per ton of</a:t>
                          </a:r>
                          <a:endParaRPr lang="en-GB" dirty="0"/>
                        </a:p>
                      </a:txBody>
                      <a:tcPr/>
                    </a:tc>
                    <a:tc hMerge="1">
                      <a:txBody>
                        <a:bodyPr/>
                        <a:lstStyle/>
                        <a:p>
                          <a:endParaRPr lang="en-GB" dirty="0"/>
                        </a:p>
                      </a:txBody>
                      <a:tcPr/>
                    </a:tc>
                    <a:tc rowSpan="2">
                      <a:txBody>
                        <a:bodyPr/>
                        <a:lstStyle/>
                        <a:p>
                          <a:pPr algn="ctr"/>
                          <a:r>
                            <a:rPr lang="en-US" dirty="0" smtClean="0"/>
                            <a:t>Maximum daily availability (tons)</a:t>
                          </a:r>
                          <a:endParaRPr lang="en-GB" dirty="0"/>
                        </a:p>
                      </a:txBody>
                      <a:tcPr/>
                    </a:tc>
                  </a:tr>
                  <a:tr h="370840">
                    <a:tc>
                      <a:txBody>
                        <a:bodyPr/>
                        <a:lstStyle/>
                        <a:p>
                          <a:pPr algn="ctr"/>
                          <a:endParaRPr lang="en-GB"/>
                        </a:p>
                      </a:txBody>
                      <a:tcPr/>
                    </a:tc>
                    <a:tc>
                      <a:txBody>
                        <a:bodyPr/>
                        <a:lstStyle/>
                        <a:p>
                          <a:pPr algn="ctr"/>
                          <a:r>
                            <a:rPr lang="en-US" dirty="0" smtClean="0"/>
                            <a:t>Exterior</a:t>
                          </a:r>
                          <a:r>
                            <a:rPr lang="en-US" baseline="0" dirty="0" smtClean="0"/>
                            <a:t> paint</a:t>
                          </a:r>
                          <a:endParaRPr lang="en-GB" dirty="0"/>
                        </a:p>
                      </a:txBody>
                      <a:tcPr/>
                    </a:tc>
                    <a:tc>
                      <a:txBody>
                        <a:bodyPr/>
                        <a:lstStyle/>
                        <a:p>
                          <a:pPr algn="ctr"/>
                          <a:r>
                            <a:rPr lang="en-US" dirty="0" smtClean="0"/>
                            <a:t>Interior paint</a:t>
                          </a:r>
                          <a:endParaRPr lang="en-GB" dirty="0"/>
                        </a:p>
                      </a:txBody>
                      <a:tcPr/>
                    </a:tc>
                    <a:tc vMerge="1">
                      <a:txBody>
                        <a:bodyPr/>
                        <a:lstStyle/>
                        <a:p>
                          <a:endParaRPr lang="en-GB" dirty="0"/>
                        </a:p>
                      </a:txBody>
                      <a:tcPr/>
                    </a:tc>
                  </a:tr>
                  <a:tr h="370840">
                    <a:tc>
                      <a:txBody>
                        <a:bodyPr/>
                        <a:lstStyle/>
                        <a:p>
                          <a:pPr algn="ctr"/>
                          <a:r>
                            <a:rPr lang="en-US" dirty="0" smtClean="0"/>
                            <a:t>Raw Material </a:t>
                          </a:r>
                          <a14:m>
                            <m:oMath xmlns:m="http://schemas.openxmlformats.org/officeDocument/2006/math">
                              <m:sSub>
                                <m:sSubPr>
                                  <m:ctrlPr>
                                    <a:rPr lang="en-US" b="0" i="1" smtClean="0">
                                      <a:latin typeface="Cambria Math"/>
                                    </a:rPr>
                                  </m:ctrlPr>
                                </m:sSubPr>
                                <m:e>
                                  <m:r>
                                    <a:rPr lang="en-US" b="0" i="1" smtClean="0">
                                      <a:latin typeface="Cambria Math"/>
                                    </a:rPr>
                                    <m:t>𝑀</m:t>
                                  </m:r>
                                </m:e>
                                <m:sub>
                                  <m:r>
                                    <a:rPr lang="en-US" b="0" i="1" smtClean="0">
                                      <a:latin typeface="Cambria Math"/>
                                    </a:rPr>
                                    <m:t>1</m:t>
                                  </m:r>
                                </m:sub>
                              </m:sSub>
                            </m:oMath>
                          </a14:m>
                          <a:endParaRPr lang="en-GB" dirty="0"/>
                        </a:p>
                      </a:txBody>
                      <a:tcPr/>
                    </a:tc>
                    <a:tc>
                      <a:txBody>
                        <a:bodyPr/>
                        <a:lstStyle/>
                        <a:p>
                          <a:pPr algn="ctr"/>
                          <a:r>
                            <a:rPr lang="en-US" dirty="0" smtClean="0"/>
                            <a:t>6</a:t>
                          </a:r>
                          <a:endParaRPr lang="en-GB" dirty="0"/>
                        </a:p>
                      </a:txBody>
                      <a:tcPr/>
                    </a:tc>
                    <a:tc>
                      <a:txBody>
                        <a:bodyPr/>
                        <a:lstStyle/>
                        <a:p>
                          <a:pPr algn="ctr"/>
                          <a:r>
                            <a:rPr lang="en-US" dirty="0" smtClean="0"/>
                            <a:t>4</a:t>
                          </a:r>
                          <a:endParaRPr lang="en-GB" dirty="0"/>
                        </a:p>
                      </a:txBody>
                      <a:tcPr/>
                    </a:tc>
                    <a:tc>
                      <a:txBody>
                        <a:bodyPr/>
                        <a:lstStyle/>
                        <a:p>
                          <a:pPr algn="ctr"/>
                          <a:r>
                            <a:rPr lang="en-US" dirty="0" smtClean="0"/>
                            <a:t>24</a:t>
                          </a:r>
                          <a:endParaRPr lang="en-GB" dirty="0"/>
                        </a:p>
                      </a:txBody>
                      <a:tcPr/>
                    </a:tc>
                  </a:tr>
                  <a:tr h="370840">
                    <a:tc>
                      <a:txBody>
                        <a:bodyPr/>
                        <a:lstStyle/>
                        <a:p>
                          <a:pPr algn="ctr"/>
                          <a:r>
                            <a:rPr lang="en-US" dirty="0" smtClean="0"/>
                            <a:t>Raw Material </a:t>
                          </a:r>
                          <a14:m>
                            <m:oMath xmlns:m="http://schemas.openxmlformats.org/officeDocument/2006/math">
                              <m:sSub>
                                <m:sSubPr>
                                  <m:ctrlPr>
                                    <a:rPr lang="en-US" b="0" i="1" smtClean="0">
                                      <a:latin typeface="Cambria Math"/>
                                    </a:rPr>
                                  </m:ctrlPr>
                                </m:sSubPr>
                                <m:e>
                                  <m:r>
                                    <a:rPr lang="en-US" b="0" i="1" smtClean="0">
                                      <a:latin typeface="Cambria Math"/>
                                    </a:rPr>
                                    <m:t>𝑀</m:t>
                                  </m:r>
                                </m:e>
                                <m:sub>
                                  <m:r>
                                    <a:rPr lang="en-US" b="0" i="1" smtClean="0">
                                      <a:latin typeface="Cambria Math"/>
                                    </a:rPr>
                                    <m:t>2</m:t>
                                  </m:r>
                                </m:sub>
                              </m:sSub>
                            </m:oMath>
                          </a14:m>
                          <a:endParaRPr lang="en-GB" dirty="0"/>
                        </a:p>
                      </a:txBody>
                      <a:tcPr/>
                    </a:tc>
                    <a:tc>
                      <a:txBody>
                        <a:bodyPr/>
                        <a:lstStyle/>
                        <a:p>
                          <a:pPr algn="ctr"/>
                          <a:r>
                            <a:rPr lang="en-US" dirty="0" smtClean="0"/>
                            <a:t>1</a:t>
                          </a:r>
                          <a:endParaRPr lang="en-GB" dirty="0"/>
                        </a:p>
                      </a:txBody>
                      <a:tcPr/>
                    </a:tc>
                    <a:tc>
                      <a:txBody>
                        <a:bodyPr/>
                        <a:lstStyle/>
                        <a:p>
                          <a:pPr algn="ctr"/>
                          <a:r>
                            <a:rPr lang="en-US" dirty="0" smtClean="0"/>
                            <a:t>2</a:t>
                          </a:r>
                          <a:endParaRPr lang="en-GB" dirty="0"/>
                        </a:p>
                      </a:txBody>
                      <a:tcPr/>
                    </a:tc>
                    <a:tc>
                      <a:txBody>
                        <a:bodyPr/>
                        <a:lstStyle/>
                        <a:p>
                          <a:pPr algn="ctr"/>
                          <a:r>
                            <a:rPr lang="en-US" dirty="0" smtClean="0"/>
                            <a:t>6</a:t>
                          </a:r>
                          <a:endParaRPr lang="en-GB" dirty="0"/>
                        </a:p>
                      </a:txBody>
                      <a:tcPr/>
                    </a:tc>
                  </a:tr>
                  <a:tr h="370840">
                    <a:tc>
                      <a:txBody>
                        <a:bodyPr/>
                        <a:lstStyle/>
                        <a:p>
                          <a:pPr algn="ctr"/>
                          <a:r>
                            <a:rPr lang="en-US" dirty="0" smtClean="0"/>
                            <a:t>Profit per ton ($1000)</a:t>
                          </a:r>
                          <a:endParaRPr lang="en-GB" dirty="0"/>
                        </a:p>
                      </a:txBody>
                      <a:tcPr/>
                    </a:tc>
                    <a:tc>
                      <a:txBody>
                        <a:bodyPr/>
                        <a:lstStyle/>
                        <a:p>
                          <a:pPr algn="ctr"/>
                          <a:r>
                            <a:rPr lang="en-US" dirty="0" smtClean="0"/>
                            <a:t>5</a:t>
                          </a:r>
                          <a:endParaRPr lang="en-GB" dirty="0"/>
                        </a:p>
                      </a:txBody>
                      <a:tcPr/>
                    </a:tc>
                    <a:tc>
                      <a:txBody>
                        <a:bodyPr/>
                        <a:lstStyle/>
                        <a:p>
                          <a:pPr algn="ctr"/>
                          <a:r>
                            <a:rPr lang="en-US" dirty="0" smtClean="0"/>
                            <a:t>4</a:t>
                          </a:r>
                          <a:endParaRPr lang="en-GB" dirty="0"/>
                        </a:p>
                      </a:txBody>
                      <a:tcPr/>
                    </a:tc>
                    <a:tc>
                      <a:txBody>
                        <a:bodyPr/>
                        <a:lstStyle/>
                        <a:p>
                          <a:pPr algn="ctr"/>
                          <a:endParaRPr lang="en-GB" dirty="0"/>
                        </a:p>
                      </a:txBody>
                      <a:tcPr/>
                    </a:tc>
                  </a:tr>
                </a:tbl>
              </a:graphicData>
            </a:graphic>
          </p:graphicFrame>
        </mc:Choice>
        <mc:Fallback>
          <p:graphicFrame>
            <p:nvGraphicFramePr>
              <p:cNvPr id="5" name="Table 4"/>
              <p:cNvGraphicFramePr>
                <a:graphicFrameLocks noGrp="1"/>
              </p:cNvGraphicFramePr>
              <p:nvPr>
                <p:extLst>
                  <p:ext uri="{D42A27DB-BD31-4B8C-83A1-F6EECF244321}">
                    <p14:modId xmlns:p14="http://schemas.microsoft.com/office/powerpoint/2010/main" xmlns="" val="2362378293"/>
                  </p:ext>
                </p:extLst>
              </p:nvPr>
            </p:nvGraphicFramePr>
            <p:xfrm>
              <a:off x="1447800" y="3048000"/>
              <a:ext cx="6096000" cy="2392680"/>
            </p:xfrm>
            <a:graphic>
              <a:graphicData uri="http://schemas.openxmlformats.org/drawingml/2006/table">
                <a:tbl>
                  <a:tblPr firstRow="1" bandRow="1">
                    <a:tableStyleId>{5C22544A-7EE6-4342-B048-85BDC9FD1C3A}</a:tableStyleId>
                  </a:tblPr>
                  <a:tblGrid>
                    <a:gridCol w="2209800"/>
                    <a:gridCol w="1066800"/>
                    <a:gridCol w="1066800"/>
                    <a:gridCol w="1752600"/>
                  </a:tblGrid>
                  <a:tr h="640080">
                    <a:tc>
                      <a:txBody>
                        <a:bodyPr/>
                        <a:lstStyle/>
                        <a:p>
                          <a:pPr algn="ctr"/>
                          <a:endParaRPr lang="en-GB" dirty="0"/>
                        </a:p>
                      </a:txBody>
                      <a:tcPr/>
                    </a:tc>
                    <a:tc gridSpan="2">
                      <a:txBody>
                        <a:bodyPr/>
                        <a:lstStyle/>
                        <a:p>
                          <a:pPr algn="ctr"/>
                          <a:r>
                            <a:rPr lang="en-US" dirty="0" smtClean="0"/>
                            <a:t>Tons of raw material per ton of</a:t>
                          </a:r>
                          <a:endParaRPr lang="en-GB" dirty="0"/>
                        </a:p>
                      </a:txBody>
                      <a:tcPr/>
                    </a:tc>
                    <a:tc hMerge="1">
                      <a:txBody>
                        <a:bodyPr/>
                        <a:lstStyle/>
                        <a:p>
                          <a:endParaRPr lang="en-GB" dirty="0"/>
                        </a:p>
                      </a:txBody>
                      <a:tcPr/>
                    </a:tc>
                    <a:tc rowSpan="2">
                      <a:txBody>
                        <a:bodyPr/>
                        <a:lstStyle/>
                        <a:p>
                          <a:pPr algn="ctr"/>
                          <a:r>
                            <a:rPr lang="en-US" dirty="0" smtClean="0"/>
                            <a:t>Maximum daily availability (tons)</a:t>
                          </a:r>
                          <a:endParaRPr lang="en-GB" dirty="0"/>
                        </a:p>
                      </a:txBody>
                      <a:tcPr/>
                    </a:tc>
                  </a:tr>
                  <a:tr h="640080">
                    <a:tc>
                      <a:txBody>
                        <a:bodyPr/>
                        <a:lstStyle/>
                        <a:p>
                          <a:pPr algn="ctr"/>
                          <a:endParaRPr lang="en-GB"/>
                        </a:p>
                      </a:txBody>
                      <a:tcPr/>
                    </a:tc>
                    <a:tc>
                      <a:txBody>
                        <a:bodyPr/>
                        <a:lstStyle/>
                        <a:p>
                          <a:pPr algn="ctr"/>
                          <a:r>
                            <a:rPr lang="en-US" dirty="0" smtClean="0"/>
                            <a:t>Exterior</a:t>
                          </a:r>
                          <a:r>
                            <a:rPr lang="en-US" baseline="0" dirty="0" smtClean="0"/>
                            <a:t> paint</a:t>
                          </a:r>
                          <a:endParaRPr lang="en-GB" dirty="0"/>
                        </a:p>
                      </a:txBody>
                      <a:tcPr/>
                    </a:tc>
                    <a:tc>
                      <a:txBody>
                        <a:bodyPr/>
                        <a:lstStyle/>
                        <a:p>
                          <a:pPr algn="ctr"/>
                          <a:r>
                            <a:rPr lang="en-US" dirty="0" smtClean="0"/>
                            <a:t>Interior paint</a:t>
                          </a:r>
                          <a:endParaRPr lang="en-GB" dirty="0"/>
                        </a:p>
                      </a:txBody>
                      <a:tcPr/>
                    </a:tc>
                    <a:tc vMerge="1">
                      <a:txBody>
                        <a:bodyPr/>
                        <a:lstStyle/>
                        <a:p>
                          <a:endParaRPr lang="en-GB" dirty="0"/>
                        </a:p>
                      </a:txBody>
                      <a:tcPr/>
                    </a:tc>
                  </a:tr>
                  <a:tr h="370840">
                    <a:tc>
                      <a:txBody>
                        <a:bodyPr/>
                        <a:lstStyle/>
                        <a:p>
                          <a:endParaRPr lang="en-US"/>
                        </a:p>
                      </a:txBody>
                      <a:tcPr>
                        <a:blipFill rotWithShape="1">
                          <a:blip r:embed="rId4"/>
                          <a:stretch>
                            <a:fillRect l="-275" t="-352459" r="-175482" b="-224590"/>
                          </a:stretch>
                        </a:blipFill>
                      </a:tcPr>
                    </a:tc>
                    <a:tc>
                      <a:txBody>
                        <a:bodyPr/>
                        <a:lstStyle/>
                        <a:p>
                          <a:pPr algn="ctr"/>
                          <a:r>
                            <a:rPr lang="en-US" dirty="0" smtClean="0"/>
                            <a:t>6</a:t>
                          </a:r>
                          <a:endParaRPr lang="en-GB" dirty="0"/>
                        </a:p>
                      </a:txBody>
                      <a:tcPr/>
                    </a:tc>
                    <a:tc>
                      <a:txBody>
                        <a:bodyPr/>
                        <a:lstStyle/>
                        <a:p>
                          <a:pPr algn="ctr"/>
                          <a:r>
                            <a:rPr lang="en-US" dirty="0" smtClean="0"/>
                            <a:t>4</a:t>
                          </a:r>
                          <a:endParaRPr lang="en-GB" dirty="0"/>
                        </a:p>
                      </a:txBody>
                      <a:tcPr/>
                    </a:tc>
                    <a:tc>
                      <a:txBody>
                        <a:bodyPr/>
                        <a:lstStyle/>
                        <a:p>
                          <a:pPr algn="ctr"/>
                          <a:r>
                            <a:rPr lang="en-US" dirty="0" smtClean="0"/>
                            <a:t>24</a:t>
                          </a:r>
                          <a:endParaRPr lang="en-GB" dirty="0"/>
                        </a:p>
                      </a:txBody>
                      <a:tcPr/>
                    </a:tc>
                  </a:tr>
                  <a:tr h="370840">
                    <a:tc>
                      <a:txBody>
                        <a:bodyPr/>
                        <a:lstStyle/>
                        <a:p>
                          <a:endParaRPr lang="en-US"/>
                        </a:p>
                      </a:txBody>
                      <a:tcPr>
                        <a:blipFill rotWithShape="1">
                          <a:blip r:embed="rId4"/>
                          <a:stretch>
                            <a:fillRect l="-275" t="-452459" r="-175482" b="-124590"/>
                          </a:stretch>
                        </a:blipFill>
                      </a:tcPr>
                    </a:tc>
                    <a:tc>
                      <a:txBody>
                        <a:bodyPr/>
                        <a:lstStyle/>
                        <a:p>
                          <a:pPr algn="ctr"/>
                          <a:r>
                            <a:rPr lang="en-US" dirty="0" smtClean="0"/>
                            <a:t>1</a:t>
                          </a:r>
                          <a:endParaRPr lang="en-GB" dirty="0"/>
                        </a:p>
                      </a:txBody>
                      <a:tcPr/>
                    </a:tc>
                    <a:tc>
                      <a:txBody>
                        <a:bodyPr/>
                        <a:lstStyle/>
                        <a:p>
                          <a:pPr algn="ctr"/>
                          <a:r>
                            <a:rPr lang="en-US" dirty="0" smtClean="0"/>
                            <a:t>2</a:t>
                          </a:r>
                          <a:endParaRPr lang="en-GB" dirty="0"/>
                        </a:p>
                      </a:txBody>
                      <a:tcPr/>
                    </a:tc>
                    <a:tc>
                      <a:txBody>
                        <a:bodyPr/>
                        <a:lstStyle/>
                        <a:p>
                          <a:pPr algn="ctr"/>
                          <a:r>
                            <a:rPr lang="en-US" dirty="0" smtClean="0"/>
                            <a:t>6</a:t>
                          </a:r>
                          <a:endParaRPr lang="en-GB" dirty="0"/>
                        </a:p>
                      </a:txBody>
                      <a:tcPr/>
                    </a:tc>
                  </a:tr>
                  <a:tr h="370840">
                    <a:tc>
                      <a:txBody>
                        <a:bodyPr/>
                        <a:lstStyle/>
                        <a:p>
                          <a:pPr algn="ctr"/>
                          <a:r>
                            <a:rPr lang="en-US" dirty="0" smtClean="0"/>
                            <a:t>Profit per ton ($1000)</a:t>
                          </a:r>
                          <a:endParaRPr lang="en-GB" dirty="0"/>
                        </a:p>
                      </a:txBody>
                      <a:tcPr/>
                    </a:tc>
                    <a:tc>
                      <a:txBody>
                        <a:bodyPr/>
                        <a:lstStyle/>
                        <a:p>
                          <a:pPr algn="ctr"/>
                          <a:r>
                            <a:rPr lang="en-US" dirty="0" smtClean="0"/>
                            <a:t>5</a:t>
                          </a:r>
                          <a:endParaRPr lang="en-GB" dirty="0"/>
                        </a:p>
                      </a:txBody>
                      <a:tcPr/>
                    </a:tc>
                    <a:tc>
                      <a:txBody>
                        <a:bodyPr/>
                        <a:lstStyle/>
                        <a:p>
                          <a:pPr algn="ctr"/>
                          <a:r>
                            <a:rPr lang="en-US" dirty="0" smtClean="0"/>
                            <a:t>4</a:t>
                          </a:r>
                          <a:endParaRPr lang="en-GB" dirty="0"/>
                        </a:p>
                      </a:txBody>
                      <a:tcPr/>
                    </a:tc>
                    <a:tc>
                      <a:txBody>
                        <a:bodyPr/>
                        <a:lstStyle/>
                        <a:p>
                          <a:pPr algn="ctr"/>
                          <a:endParaRPr lang="en-GB" dirty="0"/>
                        </a:p>
                      </a:txBody>
                      <a:tcPr/>
                    </a:tc>
                  </a:tr>
                </a:tbl>
              </a:graphicData>
            </a:graphic>
          </p:graphicFrame>
        </mc:Fallback>
      </mc:AlternateContent>
    </p:spTree>
    <p:extLst>
      <p:ext uri="{BB962C8B-B14F-4D97-AF65-F5344CB8AC3E}">
        <p14:creationId xmlns:p14="http://schemas.microsoft.com/office/powerpoint/2010/main" xmlns="" val="36600385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229600" cy="4525963"/>
          </a:xfrm>
        </p:spPr>
        <p:txBody>
          <a:bodyPr/>
          <a:lstStyle/>
          <a:p>
            <a:r>
              <a:rPr lang="en-US" sz="2400" dirty="0"/>
              <a:t>A market survey indicates that the daily demand for interior paint can not exceed that for </a:t>
            </a:r>
            <a:r>
              <a:rPr lang="en-US" sz="2400" dirty="0" smtClean="0"/>
              <a:t>exterior paint by more than one ton. Also the maximum daily demand for interior paint is 2 tons. Determine the best product mix that maximizes the daily profit.</a:t>
            </a:r>
            <a:endParaRPr lang="en-GB" sz="2400" dirty="0"/>
          </a:p>
          <a:p>
            <a:endParaRPr lang="en-GB"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a:p>
        </p:txBody>
      </p:sp>
    </p:spTree>
    <p:extLst>
      <p:ext uri="{BB962C8B-B14F-4D97-AF65-F5344CB8AC3E}">
        <p14:creationId xmlns:p14="http://schemas.microsoft.com/office/powerpoint/2010/main" xmlns="" val="12337476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a:p>
        </p:txBody>
      </p:sp>
    </p:spTree>
    <p:extLst>
      <p:ext uri="{BB962C8B-B14F-4D97-AF65-F5344CB8AC3E}">
        <p14:creationId xmlns:p14="http://schemas.microsoft.com/office/powerpoint/2010/main" xmlns="" val="3558892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US" sz="2400" dirty="0" smtClean="0"/>
              <a:t>The company is considering the production of a cheaper brand of exterior paint whose input requirements per ton include 0.75 ton of each raw material. The profit per ton of new exterior paint is $3500. Determine the new optimal solution.</a:t>
            </a:r>
            <a:endParaRPr lang="en-GB" sz="24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a:p>
        </p:txBody>
      </p:sp>
    </p:spTree>
    <p:extLst>
      <p:ext uri="{BB962C8B-B14F-4D97-AF65-F5344CB8AC3E}">
        <p14:creationId xmlns:p14="http://schemas.microsoft.com/office/powerpoint/2010/main" xmlns="" val="2352755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rmAutofit/>
          </a:bodyPr>
          <a:lstStyle/>
          <a:p>
            <a:r>
              <a:rPr lang="en-US" b="1" dirty="0" smtClean="0">
                <a:solidFill>
                  <a:schemeClr val="tx2"/>
                </a:solidFill>
              </a:rPr>
              <a:t>Practical Problems</a:t>
            </a:r>
            <a:endParaRPr lang="en-GB" b="1" dirty="0">
              <a:solidFill>
                <a:schemeClr val="tx2"/>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a:p>
        </p:txBody>
      </p:sp>
    </p:spTree>
    <p:extLst>
      <p:ext uri="{BB962C8B-B14F-4D97-AF65-F5344CB8AC3E}">
        <p14:creationId xmlns:p14="http://schemas.microsoft.com/office/powerpoint/2010/main" xmlns="" val="37825723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Transportation Model</a:t>
            </a:r>
            <a:endParaRPr lang="en-GB" sz="3600" b="1" dirty="0">
              <a:solidFill>
                <a:schemeClr val="tx2"/>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a:p>
        </p:txBody>
      </p:sp>
      <p:pic>
        <p:nvPicPr>
          <p:cNvPr id="29698"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15766" t="24413" r="19552" b="50613"/>
          <a:stretch/>
        </p:blipFill>
        <p:spPr bwMode="auto">
          <a:xfrm>
            <a:off x="457200" y="1219200"/>
            <a:ext cx="8077200" cy="17533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9699"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3451" t="46528" r="28331" b="12326"/>
          <a:stretch/>
        </p:blipFill>
        <p:spPr bwMode="auto">
          <a:xfrm>
            <a:off x="1168400" y="3352800"/>
            <a:ext cx="6273800" cy="3009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901903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Transportation Model</a:t>
            </a:r>
            <a:endParaRPr lang="en-GB" sz="3600" b="1" dirty="0">
              <a:solidFill>
                <a:schemeClr val="tx2"/>
              </a:solidFill>
            </a:endParaRPr>
          </a:p>
        </p:txBody>
      </p:sp>
      <p:pic>
        <p:nvPicPr>
          <p:cNvPr id="30722"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17974" t="24974" r="19078" b="43879"/>
          <a:stretch/>
        </p:blipFill>
        <p:spPr bwMode="auto">
          <a:xfrm>
            <a:off x="609600" y="1295400"/>
            <a:ext cx="7772400" cy="21622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6106" t="39063" r="26207" b="19965"/>
          <a:stretch/>
        </p:blipFill>
        <p:spPr bwMode="auto">
          <a:xfrm>
            <a:off x="609600" y="3505200"/>
            <a:ext cx="7505700" cy="299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550670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Example</a:t>
            </a:r>
            <a:endParaRPr lang="en-GB" sz="3600" b="1" dirty="0">
              <a:solidFill>
                <a:schemeClr val="tx2"/>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a:p>
        </p:txBody>
      </p:sp>
      <p:pic>
        <p:nvPicPr>
          <p:cNvPr id="31746"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16239" t="23009" r="19868" b="20589"/>
          <a:stretch/>
        </p:blipFill>
        <p:spPr bwMode="auto">
          <a:xfrm>
            <a:off x="533400" y="1373858"/>
            <a:ext cx="8077200" cy="40086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482867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8229600" cy="2808312"/>
          </a:xfrm>
        </p:spPr>
        <p:txBody>
          <a:bodyPr/>
          <a:lstStyle/>
          <a:p>
            <a:r>
              <a:rPr lang="en-US" b="1" dirty="0" smtClean="0">
                <a:solidFill>
                  <a:schemeClr val="tx2"/>
                </a:solidFill>
                <a:latin typeface="Arial" pitchFamily="34" charset="0"/>
                <a:cs typeface="Arial" pitchFamily="34" charset="0"/>
              </a:rPr>
              <a:t>Summary</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23687371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4784"/>
            <a:ext cx="8229600" cy="4392488"/>
          </a:xfrm>
        </p:spPr>
        <p:txBody>
          <a:bodyPr/>
          <a:lstStyle/>
          <a:p>
            <a:r>
              <a:rPr lang="en-US" b="1" dirty="0" smtClean="0">
                <a:solidFill>
                  <a:schemeClr val="tx2"/>
                </a:solidFill>
                <a:latin typeface="Arial" pitchFamily="34" charset="0"/>
                <a:cs typeface="Arial" pitchFamily="34" charset="0"/>
              </a:rPr>
              <a:t>Thank You</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38234901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23341</TotalTime>
  <Words>290</Words>
  <Application>Microsoft Office PowerPoint</Application>
  <PresentationFormat>On-screen Show (4:3)</PresentationFormat>
  <Paragraphs>66</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Lecture 30</vt:lpstr>
      <vt:lpstr> Recap</vt:lpstr>
      <vt:lpstr>Today’s Topics</vt:lpstr>
      <vt:lpstr>Example</vt:lpstr>
      <vt:lpstr>Slide 6</vt:lpstr>
      <vt:lpstr>Slide 7</vt:lpstr>
      <vt:lpstr>Addition of a new activity</vt:lpstr>
      <vt:lpstr>Slide 9</vt:lpstr>
      <vt:lpstr>Slide 10</vt:lpstr>
      <vt:lpstr>Slide 11</vt:lpstr>
      <vt:lpstr>Slide 12</vt:lpstr>
      <vt:lpstr>Slide 13</vt:lpstr>
      <vt:lpstr>Slide 14</vt:lpstr>
      <vt:lpstr>Example-II</vt:lpstr>
      <vt:lpstr>Slide 16</vt:lpstr>
      <vt:lpstr>Slide 17</vt:lpstr>
      <vt:lpstr>Slide 18</vt:lpstr>
      <vt:lpstr>Practical Problems</vt:lpstr>
      <vt:lpstr>Transportation Model</vt:lpstr>
      <vt:lpstr>Transportation Model</vt:lpstr>
      <vt:lpstr>Example</vt:lpstr>
      <vt:lpstr>Summary</vt:lpstr>
      <vt:lpstr>Thank You</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480</cp:revision>
  <dcterms:created xsi:type="dcterms:W3CDTF">2012-02-27T05:45:45Z</dcterms:created>
  <dcterms:modified xsi:type="dcterms:W3CDTF">2014-07-24T06:27:57Z</dcterms:modified>
</cp:coreProperties>
</file>